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91" r:id="rId2"/>
    <p:sldId id="429" r:id="rId3"/>
    <p:sldId id="407" r:id="rId4"/>
    <p:sldId id="408" r:id="rId5"/>
    <p:sldId id="409" r:id="rId6"/>
    <p:sldId id="428" r:id="rId7"/>
    <p:sldId id="454" r:id="rId8"/>
    <p:sldId id="447" r:id="rId9"/>
    <p:sldId id="453" r:id="rId10"/>
    <p:sldId id="448" r:id="rId11"/>
    <p:sldId id="452" r:id="rId12"/>
    <p:sldId id="438" r:id="rId13"/>
    <p:sldId id="426" r:id="rId14"/>
    <p:sldId id="431" r:id="rId15"/>
    <p:sldId id="291" r:id="rId16"/>
    <p:sldId id="436" r:id="rId17"/>
    <p:sldId id="437" r:id="rId18"/>
    <p:sldId id="439" r:id="rId19"/>
    <p:sldId id="443" r:id="rId2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29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18" cy="46474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350" y="0"/>
            <a:ext cx="2972018" cy="464746"/>
          </a:xfrm>
          <a:prstGeom prst="rect">
            <a:avLst/>
          </a:prstGeom>
        </p:spPr>
        <p:txBody>
          <a:bodyPr vert="horz" lIns="91440" tIns="45720" rIns="91440" bIns="45720" rtlCol="0"/>
          <a:lstStyle>
            <a:lvl1pPr algn="r">
              <a:defRPr sz="1200"/>
            </a:lvl1pPr>
          </a:lstStyle>
          <a:p>
            <a:pPr>
              <a:defRPr/>
            </a:pPr>
            <a:fld id="{F09D39F3-1DE5-4697-A8BB-919C105C3876}" type="datetimeFigureOut">
              <a:rPr lang="en-US"/>
              <a:pPr>
                <a:defRPr/>
              </a:pPr>
              <a:t>6/24/2014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474" y="4415827"/>
            <a:ext cx="5487053" cy="418420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161"/>
            <a:ext cx="2972018" cy="46474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350" y="8830161"/>
            <a:ext cx="2972018" cy="464745"/>
          </a:xfrm>
          <a:prstGeom prst="rect">
            <a:avLst/>
          </a:prstGeom>
        </p:spPr>
        <p:txBody>
          <a:bodyPr vert="horz" lIns="91440" tIns="45720" rIns="91440" bIns="45720" rtlCol="0" anchor="b"/>
          <a:lstStyle>
            <a:lvl1pPr algn="r">
              <a:defRPr sz="1200"/>
            </a:lvl1pPr>
          </a:lstStyle>
          <a:p>
            <a:pPr>
              <a:defRPr/>
            </a:pPr>
            <a:fld id="{D25FBD61-0FEE-41D9-A32A-2007FA016F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0E696A-7727-4EDC-B464-BAE3ABA902A1}" type="slidenum">
              <a:rPr lang="en-GB" smtClean="0">
                <a:solidFill>
                  <a:srgbClr val="000000"/>
                </a:solidFill>
              </a:rPr>
              <a:pPr/>
              <a:t>16</a:t>
            </a:fld>
            <a:endParaRPr lang="en-GB"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C59F89-C81D-4907-B85E-0984B3FE7C9B}" type="slidenum">
              <a:rPr lang="en-GB" smtClean="0">
                <a:solidFill>
                  <a:srgbClr val="000000"/>
                </a:solidFill>
              </a:rPr>
              <a:pPr/>
              <a:t>17</a:t>
            </a:fld>
            <a:endParaRPr lang="en-GB"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4E1CC8-90CD-4023-BEE5-FE0B48B83884}" type="slidenum">
              <a:rPr lang="en-GB" smtClean="0">
                <a:solidFill>
                  <a:srgbClr val="000000"/>
                </a:solidFill>
              </a:rPr>
              <a:pPr/>
              <a:t>18</a:t>
            </a:fld>
            <a:endParaRPr lang="en-GB"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4E1CC8-90CD-4023-BEE5-FE0B48B83884}" type="slidenum">
              <a:rPr lang="en-GB" smtClean="0">
                <a:solidFill>
                  <a:srgbClr val="000000"/>
                </a:solidFill>
              </a:rPr>
              <a:pPr/>
              <a:t>19</a:t>
            </a:fld>
            <a:endParaRPr lang="en-GB"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4661AA-6C18-48F6-81E4-D6C267900313}" type="datetime1">
              <a:rPr lang="en-US"/>
              <a:pPr>
                <a:defRPr/>
              </a:pPr>
              <a:t>6/24/2014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129CF7-307F-4F22-8E0B-B9C52E4D2E68}" type="slidenum">
              <a:rPr lang="en-US"/>
              <a:pPr>
                <a:defRPr/>
              </a:pPr>
              <a:t>‹#›</a:t>
            </a:fld>
            <a:endParaRPr lang="en-US"/>
          </a:p>
        </p:txBody>
      </p:sp>
      <p:cxnSp>
        <p:nvCxnSpPr>
          <p:cNvPr id="7" name="Straight Connector 6"/>
          <p:cNvCxnSpPr/>
          <p:nvPr userDrawn="1"/>
        </p:nvCxnSpPr>
        <p:spPr>
          <a:xfrm flipV="1">
            <a:off x="503851" y="6342642"/>
            <a:ext cx="81376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467182" y="6469323"/>
            <a:ext cx="1549578" cy="226009"/>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CC4FA2-6651-4FB6-A475-90CD904C6CE2}" type="datetime1">
              <a:rPr lang="en-US"/>
              <a:pPr>
                <a:defRPr/>
              </a:pPr>
              <a:t>6/24/2014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283AE4-1EA5-4517-89AF-D27E9ABFACC6}" type="slidenum">
              <a:rPr lang="en-US"/>
              <a:pPr>
                <a:defRPr/>
              </a:pPr>
              <a:t>‹#›</a:t>
            </a:fld>
            <a:endParaRPr lang="en-US"/>
          </a:p>
        </p:txBody>
      </p:sp>
      <p:cxnSp>
        <p:nvCxnSpPr>
          <p:cNvPr id="7" name="Straight Connector 6"/>
          <p:cNvCxnSpPr/>
          <p:nvPr userDrawn="1"/>
        </p:nvCxnSpPr>
        <p:spPr>
          <a:xfrm flipV="1">
            <a:off x="503851" y="6342642"/>
            <a:ext cx="81376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467182" y="6469323"/>
            <a:ext cx="1549578" cy="226009"/>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A6FA4B-2141-4677-A6CB-19B59DA38257}" type="datetime1">
              <a:rPr lang="en-US"/>
              <a:pPr>
                <a:defRPr/>
              </a:pPr>
              <a:t>6/24/2014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2E4585-17C6-4FE1-A1CD-E16E9CEDF725}" type="slidenum">
              <a:rPr lang="en-US"/>
              <a:pPr>
                <a:defRPr/>
              </a:pPr>
              <a:t>‹#›</a:t>
            </a:fld>
            <a:endParaRPr lang="en-US"/>
          </a:p>
        </p:txBody>
      </p:sp>
      <p:cxnSp>
        <p:nvCxnSpPr>
          <p:cNvPr id="7" name="Straight Connector 6"/>
          <p:cNvCxnSpPr/>
          <p:nvPr userDrawn="1"/>
        </p:nvCxnSpPr>
        <p:spPr>
          <a:xfrm flipV="1">
            <a:off x="503851" y="6342642"/>
            <a:ext cx="81376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467182" y="6469323"/>
            <a:ext cx="1549578" cy="226009"/>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extBox 5"/>
          <p:cNvSpPr txBox="1"/>
          <p:nvPr userDrawn="1"/>
        </p:nvSpPr>
        <p:spPr>
          <a:xfrm>
            <a:off x="7696200" y="6338888"/>
            <a:ext cx="1295400" cy="261937"/>
          </a:xfrm>
          <a:prstGeom prst="rect">
            <a:avLst/>
          </a:prstGeom>
          <a:noFill/>
        </p:spPr>
        <p:txBody>
          <a:bodyPr>
            <a:spAutoFit/>
          </a:bodyPr>
          <a:lstStyle/>
          <a:p>
            <a:pPr algn="r" eaLnBrk="1" hangingPunct="1"/>
            <a:fld id="{0E4E4F6E-BD79-4E2F-9871-885962B7ECC8}" type="slidenum">
              <a:rPr lang="en-GB" sz="1100" i="0">
                <a:latin typeface="Century Gothic" pitchFamily="34" charset="0"/>
              </a:rPr>
              <a:pPr algn="r" eaLnBrk="1" hangingPunct="1"/>
              <a:t>‹#›</a:t>
            </a:fld>
            <a:endParaRPr lang="en-GB" sz="1100" i="0">
              <a:latin typeface="Century Gothic" pitchFamily="34" charset="0"/>
            </a:endParaRPr>
          </a:p>
        </p:txBody>
      </p:sp>
      <p:sp>
        <p:nvSpPr>
          <p:cNvPr id="2" name="Title 1"/>
          <p:cNvSpPr>
            <a:spLocks noGrp="1"/>
          </p:cNvSpPr>
          <p:nvPr>
            <p:ph type="ctrTitle"/>
          </p:nvPr>
        </p:nvSpPr>
        <p:spPr>
          <a:xfrm>
            <a:off x="76200" y="0"/>
            <a:ext cx="8991600" cy="838200"/>
          </a:xfrm>
          <a:prstGeom prst="rect">
            <a:avLst/>
          </a:prstGeom>
        </p:spPr>
        <p:txBody>
          <a:bodyPr anchor="ctr" anchorCtr="0"/>
          <a:lstStyle>
            <a:lvl1pPr algn="l">
              <a:defRPr sz="2000">
                <a:solidFill>
                  <a:schemeClr val="bg1"/>
                </a:solidFill>
              </a:defRPr>
            </a:lvl1pPr>
          </a:lstStyle>
          <a:p>
            <a:r>
              <a:rPr lang="en-US" dirty="0" smtClean="0"/>
              <a:t>Click to edit Master title style</a:t>
            </a:r>
            <a:endParaRPr lang="en-US" dirty="0"/>
          </a:p>
        </p:txBody>
      </p:sp>
      <p:pic>
        <p:nvPicPr>
          <p:cNvPr id="7"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601213" y="309503"/>
            <a:ext cx="1014491" cy="577258"/>
          </a:xfrm>
          <a:prstGeom prst="rect">
            <a:avLst/>
          </a:prstGeom>
          <a:noFill/>
          <a:ln w="9525">
            <a:noFill/>
            <a:miter lim="800000"/>
            <a:headEnd/>
            <a:tailEnd/>
          </a:ln>
        </p:spPr>
      </p:pic>
      <p:cxnSp>
        <p:nvCxnSpPr>
          <p:cNvPr id="8" name="Straight Connector 7"/>
          <p:cNvCxnSpPr/>
          <p:nvPr userDrawn="1"/>
        </p:nvCxnSpPr>
        <p:spPr>
          <a:xfrm>
            <a:off x="0" y="990408"/>
            <a:ext cx="9144000" cy="0"/>
          </a:xfrm>
          <a:prstGeom prst="line">
            <a:avLst/>
          </a:prstGeom>
          <a:ln w="63500">
            <a:solidFill>
              <a:srgbClr val="D2AC67"/>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503851" y="6342642"/>
            <a:ext cx="81376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srcRect/>
          <a:stretch>
            <a:fillRect/>
          </a:stretch>
        </p:blipFill>
        <p:spPr bwMode="auto">
          <a:xfrm>
            <a:off x="467182" y="6469323"/>
            <a:ext cx="1549578" cy="226009"/>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601213" y="309503"/>
            <a:ext cx="1014491" cy="577258"/>
          </a:xfrm>
          <a:prstGeom prst="rect">
            <a:avLst/>
          </a:prstGeom>
          <a:noFill/>
          <a:ln w="9525">
            <a:noFill/>
            <a:miter lim="800000"/>
            <a:headEnd/>
            <a:tailEnd/>
          </a:ln>
        </p:spPr>
      </p:pic>
      <p:cxnSp>
        <p:nvCxnSpPr>
          <p:cNvPr id="7" name="Straight Connector 6"/>
          <p:cNvCxnSpPr/>
          <p:nvPr userDrawn="1"/>
        </p:nvCxnSpPr>
        <p:spPr>
          <a:xfrm>
            <a:off x="0" y="990408"/>
            <a:ext cx="9144000" cy="0"/>
          </a:xfrm>
          <a:prstGeom prst="line">
            <a:avLst/>
          </a:prstGeom>
          <a:ln w="63500">
            <a:solidFill>
              <a:srgbClr val="D2AC67"/>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03851" y="6342642"/>
            <a:ext cx="81376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print"/>
          <a:srcRect/>
          <a:stretch>
            <a:fillRect/>
          </a:stretch>
        </p:blipFill>
        <p:spPr bwMode="auto">
          <a:xfrm>
            <a:off x="467182" y="6469323"/>
            <a:ext cx="1549578" cy="226009"/>
          </a:xfrm>
          <a:prstGeom prst="rect">
            <a:avLst/>
          </a:prstGeom>
          <a:noFill/>
          <a:ln w="9525">
            <a:noFill/>
            <a:miter lim="800000"/>
            <a:headEnd/>
            <a:tailEnd/>
          </a:ln>
        </p:spPr>
      </p:pic>
      <p:sp>
        <p:nvSpPr>
          <p:cNvPr id="11" name="Text Placeholder 10"/>
          <p:cNvSpPr>
            <a:spLocks noGrp="1"/>
          </p:cNvSpPr>
          <p:nvPr>
            <p:ph type="body" sz="quarter" idx="13"/>
          </p:nvPr>
        </p:nvSpPr>
        <p:spPr>
          <a:xfrm>
            <a:off x="353568" y="304800"/>
            <a:ext cx="6934200" cy="533400"/>
          </a:xfrm>
          <a:prstGeom prst="rect">
            <a:avLst/>
          </a:prstGeom>
        </p:spPr>
        <p:txBody>
          <a:bodyPr lIns="88583" tIns="44292" rIns="88583" bIns="44292">
            <a:normAutofit/>
          </a:bodyPr>
          <a:lstStyle>
            <a:lvl1pPr>
              <a:buNone/>
              <a:defRPr sz="2500">
                <a:solidFill>
                  <a:schemeClr val="bg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
        <p:nvSpPr>
          <p:cNvPr id="17" name="Content Placeholder 16"/>
          <p:cNvSpPr>
            <a:spLocks noGrp="1"/>
          </p:cNvSpPr>
          <p:nvPr>
            <p:ph sz="quarter" idx="14"/>
          </p:nvPr>
        </p:nvSpPr>
        <p:spPr>
          <a:xfrm>
            <a:off x="466726" y="1219201"/>
            <a:ext cx="8137525" cy="228600"/>
          </a:xfrm>
          <a:prstGeom prst="rect">
            <a:avLst/>
          </a:prstGeom>
        </p:spPr>
        <p:txBody>
          <a:bodyPr lIns="88583" tIns="44292" rIns="88583" bIns="44292"/>
          <a:lstStyle>
            <a:lvl1pPr>
              <a:buNone/>
              <a:defRPr sz="1100" b="1">
                <a:solidFill>
                  <a:srgbClr val="1D3262"/>
                </a:solidFill>
                <a:latin typeface="Arial" pitchFamily="34" charset="0"/>
                <a:cs typeface="Arial" pitchFamily="34" charset="0"/>
              </a:defRPr>
            </a:lvl1pPr>
          </a:lstStyle>
          <a:p>
            <a:pPr lvl="0"/>
            <a:endParaRPr lang="en-US" dirty="0"/>
          </a:p>
        </p:txBody>
      </p:sp>
      <p:sp>
        <p:nvSpPr>
          <p:cNvPr id="19" name="Text Placeholder 18"/>
          <p:cNvSpPr>
            <a:spLocks noGrp="1"/>
          </p:cNvSpPr>
          <p:nvPr>
            <p:ph type="body" sz="quarter" idx="15"/>
          </p:nvPr>
        </p:nvSpPr>
        <p:spPr>
          <a:xfrm>
            <a:off x="466726" y="1600200"/>
            <a:ext cx="8137525" cy="4562475"/>
          </a:xfrm>
          <a:prstGeom prst="rect">
            <a:avLst/>
          </a:prstGeom>
        </p:spPr>
        <p:txBody>
          <a:bodyPr lIns="88583" tIns="44292" rIns="88583" bIns="44292"/>
          <a:lstStyle>
            <a:lvl1pPr marL="115343" indent="-115343">
              <a:buClr>
                <a:srgbClr val="1D3262"/>
              </a:buClr>
              <a:buFont typeface="Arial" pitchFamily="34" charset="0"/>
              <a:buChar char="●"/>
              <a:defRPr sz="1000">
                <a:latin typeface="Arial" pitchFamily="34" charset="0"/>
                <a:cs typeface="Arial" pitchFamily="34" charset="0"/>
              </a:defRPr>
            </a:lvl1pPr>
            <a:lvl2pPr>
              <a:defRPr sz="1000"/>
            </a:lvl2pPr>
            <a:lvl3pPr>
              <a:defRPr sz="1000"/>
            </a:lvl3pPr>
            <a:lvl4pPr>
              <a:defRPr sz="1000"/>
            </a:lvl4pPr>
            <a:lvl5pPr>
              <a:defRPr sz="1000"/>
            </a:lvl5pPr>
          </a:lstStyle>
          <a:p>
            <a:pPr lvl="0"/>
            <a:r>
              <a:rPr lang="en-US" dirty="0" smtClean="0"/>
              <a:t>Click to edit Master text styles</a:t>
            </a:r>
          </a:p>
        </p:txBody>
      </p:sp>
      <p:sp>
        <p:nvSpPr>
          <p:cNvPr id="10" name="Slide Number Placeholder 4"/>
          <p:cNvSpPr>
            <a:spLocks noGrp="1"/>
          </p:cNvSpPr>
          <p:nvPr>
            <p:ph type="sldNum" sz="quarter" idx="16"/>
          </p:nvPr>
        </p:nvSpPr>
        <p:spPr/>
        <p:txBody>
          <a:bodyPr/>
          <a:lstStyle>
            <a:lvl1pPr algn="r">
              <a:defRPr sz="900">
                <a:latin typeface="Arial" pitchFamily="34" charset="0"/>
                <a:cs typeface="Arial" pitchFamily="34" charset="0"/>
              </a:defRPr>
            </a:lvl1pPr>
          </a:lstStyle>
          <a:p>
            <a:pPr>
              <a:defRPr/>
            </a:pPr>
            <a:r>
              <a:rPr lang="en-US"/>
              <a:t>PAGE </a:t>
            </a:r>
            <a:fld id="{4F84272C-B1FB-4E7F-AFF7-51EFBB083E32}" type="slidenum">
              <a:rPr lang="en-US" b="1">
                <a:solidFill>
                  <a:srgbClr val="1D3262"/>
                </a:solidFill>
              </a:rPr>
              <a:pPr>
                <a:defRPr/>
              </a:pPr>
              <a:t>‹#›</a:t>
            </a:fld>
            <a:endParaRPr lang="en-US" b="1">
              <a:solidFill>
                <a:srgbClr val="1D326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E26D01-DEEC-4455-AC8F-A5C583BED2B7}" type="slidenum">
              <a:rPr lang="en-US"/>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467182" y="6469323"/>
            <a:ext cx="1549578" cy="226009"/>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692045-3D92-4627-80DF-AE63863B13BC}" type="datetime1">
              <a:rPr lang="en-US"/>
              <a:pPr>
                <a:defRPr/>
              </a:pPr>
              <a:t>6/24/2014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4ABEC-5A7A-4FF7-9DA2-26C6BE0DBC7F}" type="slidenum">
              <a:rPr lang="en-US"/>
              <a:pPr>
                <a:defRPr/>
              </a:pPr>
              <a:t>‹#›</a:t>
            </a:fld>
            <a:endParaRPr lang="en-US"/>
          </a:p>
        </p:txBody>
      </p:sp>
      <p:cxnSp>
        <p:nvCxnSpPr>
          <p:cNvPr id="7" name="Straight Connector 6"/>
          <p:cNvCxnSpPr/>
          <p:nvPr userDrawn="1"/>
        </p:nvCxnSpPr>
        <p:spPr>
          <a:xfrm flipV="1">
            <a:off x="503851" y="6342642"/>
            <a:ext cx="81376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467182" y="6469323"/>
            <a:ext cx="1549578" cy="226009"/>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26519A-762E-4757-B3BD-A5C8DCF55B22}" type="datetime1">
              <a:rPr lang="en-US"/>
              <a:pPr>
                <a:defRPr/>
              </a:pPr>
              <a:t>6/24/2014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5CFF13-3134-45F0-B7E2-3B9D8A5B0FE6}" type="slidenum">
              <a:rPr lang="en-US"/>
              <a:pPr>
                <a:defRPr/>
              </a:pPr>
              <a:t>‹#›</a:t>
            </a:fld>
            <a:endParaRPr lang="en-US"/>
          </a:p>
        </p:txBody>
      </p:sp>
      <p:pic>
        <p:nvPicPr>
          <p:cNvPr id="9" name="Picture 2"/>
          <p:cNvPicPr>
            <a:picLocks noChangeAspect="1" noChangeArrowheads="1"/>
          </p:cNvPicPr>
          <p:nvPr userDrawn="1"/>
        </p:nvPicPr>
        <p:blipFill>
          <a:blip r:embed="rId2" cstate="print"/>
          <a:srcRect/>
          <a:stretch>
            <a:fillRect/>
          </a:stretch>
        </p:blipFill>
        <p:spPr bwMode="auto">
          <a:xfrm>
            <a:off x="467182" y="6469323"/>
            <a:ext cx="1549578" cy="226009"/>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EF9795-4AD5-4FF7-BC89-50A0E85A153A}" type="datetime1">
              <a:rPr lang="en-US"/>
              <a:pPr>
                <a:defRPr/>
              </a:pPr>
              <a:t>6/24/2014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B77FCD-DE98-4B52-A0F3-0BEFD580898B}" type="slidenum">
              <a:rPr lang="en-US"/>
              <a:pPr>
                <a:defRPr/>
              </a:pPr>
              <a:t>‹#›</a:t>
            </a:fld>
            <a:endParaRPr lang="en-US"/>
          </a:p>
        </p:txBody>
      </p:sp>
      <p:pic>
        <p:nvPicPr>
          <p:cNvPr id="11" name="Picture 2"/>
          <p:cNvPicPr>
            <a:picLocks noChangeAspect="1" noChangeArrowheads="1"/>
          </p:cNvPicPr>
          <p:nvPr userDrawn="1"/>
        </p:nvPicPr>
        <p:blipFill>
          <a:blip r:embed="rId2" cstate="print"/>
          <a:srcRect/>
          <a:stretch>
            <a:fillRect/>
          </a:stretch>
        </p:blipFill>
        <p:spPr bwMode="auto">
          <a:xfrm>
            <a:off x="467182" y="6469323"/>
            <a:ext cx="1549578" cy="226009"/>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35CD5D-26C1-485A-8221-139C6FE72525}" type="datetime1">
              <a:rPr lang="en-US"/>
              <a:pPr>
                <a:defRPr/>
              </a:pPr>
              <a:t>6/24/2014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252C74-9D42-47E1-8817-4FE7862A1F17}" type="slidenum">
              <a:rPr lang="en-US"/>
              <a:pPr>
                <a:defRPr/>
              </a:pPr>
              <a:t>‹#›</a:t>
            </a:fld>
            <a:endParaRPr lang="en-US"/>
          </a:p>
        </p:txBody>
      </p:sp>
      <p:cxnSp>
        <p:nvCxnSpPr>
          <p:cNvPr id="6" name="Straight Connector 5"/>
          <p:cNvCxnSpPr/>
          <p:nvPr userDrawn="1"/>
        </p:nvCxnSpPr>
        <p:spPr>
          <a:xfrm flipV="1">
            <a:off x="503851" y="6342642"/>
            <a:ext cx="81376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467182" y="6469323"/>
            <a:ext cx="1549578" cy="226009"/>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0216C4-6F8D-485C-9530-40104E276E66}" type="datetime1">
              <a:rPr lang="en-US"/>
              <a:pPr>
                <a:defRPr/>
              </a:pPr>
              <a:t>6/24/2014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F212D2-2ECD-4EBD-BF0A-84AA97153484}" type="slidenum">
              <a:rPr lang="en-US"/>
              <a:pPr>
                <a:defRPr/>
              </a:pPr>
              <a:t>‹#›</a:t>
            </a:fld>
            <a:endParaRPr lang="en-US"/>
          </a:p>
        </p:txBody>
      </p:sp>
      <p:cxnSp>
        <p:nvCxnSpPr>
          <p:cNvPr id="5" name="Straight Connector 4"/>
          <p:cNvCxnSpPr/>
          <p:nvPr userDrawn="1"/>
        </p:nvCxnSpPr>
        <p:spPr>
          <a:xfrm flipV="1">
            <a:off x="503851" y="6342642"/>
            <a:ext cx="81376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print"/>
          <a:srcRect/>
          <a:stretch>
            <a:fillRect/>
          </a:stretch>
        </p:blipFill>
        <p:spPr bwMode="auto">
          <a:xfrm>
            <a:off x="467182" y="6469323"/>
            <a:ext cx="1549578" cy="226009"/>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361AAE-65C5-4F94-BDB6-3906142BA9DC}" type="datetime1">
              <a:rPr lang="en-US"/>
              <a:pPr>
                <a:defRPr/>
              </a:pPr>
              <a:t>6/24/2014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F8DBE5-9F01-42C3-83CA-8FBF19FBFC72}" type="slidenum">
              <a:rPr lang="en-US"/>
              <a:pPr>
                <a:defRPr/>
              </a:pPr>
              <a:t>‹#›</a:t>
            </a:fld>
            <a:endParaRPr lang="en-US"/>
          </a:p>
        </p:txBody>
      </p:sp>
      <p:cxnSp>
        <p:nvCxnSpPr>
          <p:cNvPr id="8" name="Straight Connector 7"/>
          <p:cNvCxnSpPr/>
          <p:nvPr userDrawn="1"/>
        </p:nvCxnSpPr>
        <p:spPr>
          <a:xfrm flipV="1">
            <a:off x="503851" y="6342642"/>
            <a:ext cx="81376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srcRect/>
          <a:stretch>
            <a:fillRect/>
          </a:stretch>
        </p:blipFill>
        <p:spPr bwMode="auto">
          <a:xfrm>
            <a:off x="467182" y="6469323"/>
            <a:ext cx="1549578" cy="226009"/>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892A92-6B48-436D-BF61-F397C575DDB3}" type="datetime1">
              <a:rPr lang="en-US"/>
              <a:pPr>
                <a:defRPr/>
              </a:pPr>
              <a:t>6/24/2014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27367E-A08E-4504-A230-5212B4A74653}" type="slidenum">
              <a:rPr lang="en-US"/>
              <a:pPr>
                <a:defRPr/>
              </a:pPr>
              <a:t>‹#›</a:t>
            </a:fld>
            <a:endParaRPr lang="en-US"/>
          </a:p>
        </p:txBody>
      </p:sp>
      <p:cxnSp>
        <p:nvCxnSpPr>
          <p:cNvPr id="8" name="Straight Connector 7"/>
          <p:cNvCxnSpPr/>
          <p:nvPr userDrawn="1"/>
        </p:nvCxnSpPr>
        <p:spPr>
          <a:xfrm flipV="1">
            <a:off x="503851" y="6342642"/>
            <a:ext cx="81376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2" cstate="print"/>
          <a:srcRect/>
          <a:stretch>
            <a:fillRect/>
          </a:stretch>
        </p:blipFill>
        <p:spPr bwMode="auto">
          <a:xfrm>
            <a:off x="467182" y="6469323"/>
            <a:ext cx="1549578" cy="226009"/>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568B7FB-39E7-4EDF-9EFA-DB1671DC7B80}" type="datetime1">
              <a:rPr lang="en-US"/>
              <a:pPr>
                <a:defRPr/>
              </a:pPr>
              <a:t>6/24/2014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F51ECD-5AD7-42CA-AA0A-C508E5B0D858}" type="slidenum">
              <a:rPr lang="en-US"/>
              <a:pPr>
                <a:defRPr/>
              </a:pPr>
              <a:t>‹#›</a:t>
            </a:fld>
            <a:endParaRPr lang="en-US"/>
          </a:p>
        </p:txBody>
      </p:sp>
      <p:cxnSp>
        <p:nvCxnSpPr>
          <p:cNvPr id="7" name="Straight Connector 6"/>
          <p:cNvCxnSpPr/>
          <p:nvPr userDrawn="1"/>
        </p:nvCxnSpPr>
        <p:spPr>
          <a:xfrm flipV="1">
            <a:off x="503851" y="6342642"/>
            <a:ext cx="81376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15" cstate="print"/>
          <a:srcRect/>
          <a:stretch>
            <a:fillRect/>
          </a:stretch>
        </p:blipFill>
        <p:spPr bwMode="auto">
          <a:xfrm>
            <a:off x="467182" y="6469323"/>
            <a:ext cx="1549578" cy="22600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andrew.alli@africafc.or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mailto:osaruyi.orobosa@africafc.or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3.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jpe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7.jpeg"/><Relationship Id="rId5" Type="http://schemas.openxmlformats.org/officeDocument/2006/relationships/image" Target="../media/image16.jpeg"/><Relationship Id="rId10" Type="http://schemas.openxmlformats.org/officeDocument/2006/relationships/image" Target="../media/image26.jpeg"/><Relationship Id="rId4" Type="http://schemas.openxmlformats.org/officeDocument/2006/relationships/image" Target="../media/image22.png"/><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5.pn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33.jpeg"/><Relationship Id="rId5" Type="http://schemas.openxmlformats.org/officeDocument/2006/relationships/image" Target="../media/image28.emf"/><Relationship Id="rId10" Type="http://schemas.openxmlformats.org/officeDocument/2006/relationships/image" Target="../media/image32.png"/><Relationship Id="rId4" Type="http://schemas.openxmlformats.org/officeDocument/2006/relationships/image" Target="../media/image16.jpe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943600"/>
            <a:ext cx="7772400" cy="552450"/>
          </a:xfrm>
        </p:spPr>
        <p:txBody>
          <a:bodyPr>
            <a:normAutofit fontScale="90000"/>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162044" cy="6858000"/>
          </a:xfrm>
          <a:prstGeom prst="rect">
            <a:avLst/>
          </a:prstGeom>
          <a:noFill/>
          <a:ln w="9525">
            <a:noFill/>
            <a:miter lim="800000"/>
            <a:headEnd/>
            <a:tailEnd/>
          </a:ln>
          <a:effectLst/>
        </p:spPr>
      </p:pic>
      <p:pic>
        <p:nvPicPr>
          <p:cNvPr id="45058" name="Picture 2"/>
          <p:cNvPicPr>
            <a:picLocks noChangeAspect="1" noChangeArrowheads="1"/>
          </p:cNvPicPr>
          <p:nvPr/>
        </p:nvPicPr>
        <p:blipFill>
          <a:blip r:embed="rId3" cstate="print"/>
          <a:srcRect/>
          <a:stretch>
            <a:fillRect/>
          </a:stretch>
        </p:blipFill>
        <p:spPr bwMode="auto">
          <a:xfrm>
            <a:off x="5638800" y="5791200"/>
            <a:ext cx="3505200" cy="533400"/>
          </a:xfrm>
          <a:prstGeom prst="rect">
            <a:avLst/>
          </a:prstGeom>
          <a:noFill/>
          <a:ln w="9525">
            <a:noFill/>
            <a:miter lim="800000"/>
            <a:headEnd/>
            <a:tailEnd/>
          </a:ln>
          <a:effectLst/>
        </p:spPr>
      </p:pic>
      <p:sp>
        <p:nvSpPr>
          <p:cNvPr id="6" name="TextBox 5"/>
          <p:cNvSpPr txBox="1"/>
          <p:nvPr/>
        </p:nvSpPr>
        <p:spPr>
          <a:xfrm>
            <a:off x="6553200" y="5867400"/>
            <a:ext cx="1676400" cy="369332"/>
          </a:xfrm>
          <a:prstGeom prst="rect">
            <a:avLst/>
          </a:prstGeom>
          <a:noFill/>
        </p:spPr>
        <p:txBody>
          <a:bodyPr wrap="square" rtlCol="0">
            <a:spAutoFit/>
          </a:bodyPr>
          <a:lstStyle/>
          <a:p>
            <a:pPr algn="ctr"/>
            <a:r>
              <a:rPr lang="en-US" b="1" dirty="0" smtClean="0">
                <a:solidFill>
                  <a:schemeClr val="bg1"/>
                </a:solidFill>
                <a:latin typeface="Century Gothic" pitchFamily="34" charset="0"/>
              </a:rPr>
              <a:t>June 2014</a:t>
            </a:r>
            <a:endParaRPr lang="en-US" b="1" dirty="0">
              <a:solidFill>
                <a:schemeClr val="bg1"/>
              </a:solidFill>
              <a:latin typeface="Century Gothic" pitchFamily="34" charset="0"/>
            </a:endParaRPr>
          </a:p>
        </p:txBody>
      </p:sp>
      <p:sp>
        <p:nvSpPr>
          <p:cNvPr id="7" name="TextBox 6"/>
          <p:cNvSpPr txBox="1"/>
          <p:nvPr/>
        </p:nvSpPr>
        <p:spPr>
          <a:xfrm>
            <a:off x="0" y="152400"/>
            <a:ext cx="7086600" cy="954107"/>
          </a:xfrm>
          <a:prstGeom prst="rect">
            <a:avLst/>
          </a:prstGeom>
          <a:noFill/>
        </p:spPr>
        <p:txBody>
          <a:bodyPr wrap="square" rtlCol="0">
            <a:spAutoFit/>
          </a:bodyPr>
          <a:lstStyle/>
          <a:p>
            <a:pPr algn="ctr"/>
            <a:r>
              <a:rPr lang="en-US" sz="2800" b="1" dirty="0" smtClean="0">
                <a:solidFill>
                  <a:schemeClr val="bg1"/>
                </a:solidFill>
                <a:latin typeface="Century Gothic" pitchFamily="34" charset="0"/>
              </a:rPr>
              <a:t>Raising Funds For Infrastructure </a:t>
            </a:r>
          </a:p>
          <a:p>
            <a:pPr algn="ctr"/>
            <a:r>
              <a:rPr lang="en-US" sz="2800" b="1" dirty="0" smtClean="0">
                <a:solidFill>
                  <a:schemeClr val="bg1"/>
                </a:solidFill>
                <a:latin typeface="Century Gothic" pitchFamily="34" charset="0"/>
              </a:rPr>
              <a:t>Projects From DFIs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9BDDC3-B2E7-470D-981E-F1E2A5B036AC}" type="slidenum">
              <a:rPr lang="en-US" smtClean="0"/>
              <a:pPr>
                <a:defRPr/>
              </a:pPr>
              <a:t>10</a:t>
            </a:fld>
            <a:endParaRPr lang="en-US" dirty="0"/>
          </a:p>
        </p:txBody>
      </p:sp>
      <p:pic>
        <p:nvPicPr>
          <p:cNvPr id="12291" name="Picture 2"/>
          <p:cNvPicPr>
            <a:picLocks noChangeAspect="1" noChangeArrowheads="1"/>
          </p:cNvPicPr>
          <p:nvPr/>
        </p:nvPicPr>
        <p:blipFill>
          <a:blip r:embed="rId2" cstate="print"/>
          <a:srcRect/>
          <a:stretch>
            <a:fillRect/>
          </a:stretch>
        </p:blipFill>
        <p:spPr bwMode="auto">
          <a:xfrm>
            <a:off x="76200" y="14288"/>
            <a:ext cx="8991600" cy="900112"/>
          </a:xfrm>
          <a:prstGeom prst="rect">
            <a:avLst/>
          </a:prstGeom>
          <a:noFill/>
          <a:ln w="9525">
            <a:noFill/>
            <a:miter lim="800000"/>
            <a:headEnd/>
            <a:tailEnd/>
          </a:ln>
        </p:spPr>
      </p:pic>
      <p:sp>
        <p:nvSpPr>
          <p:cNvPr id="12292" name="Title 1"/>
          <p:cNvSpPr txBox="1">
            <a:spLocks/>
          </p:cNvSpPr>
          <p:nvPr/>
        </p:nvSpPr>
        <p:spPr bwMode="auto">
          <a:xfrm>
            <a:off x="0" y="152400"/>
            <a:ext cx="7086600" cy="685800"/>
          </a:xfrm>
          <a:prstGeom prst="rect">
            <a:avLst/>
          </a:prstGeom>
          <a:noFill/>
          <a:ln w="9525">
            <a:noFill/>
            <a:miter lim="800000"/>
            <a:headEnd/>
            <a:tailEnd/>
          </a:ln>
        </p:spPr>
        <p:txBody>
          <a:bodyPr anchor="ctr"/>
          <a:lstStyle/>
          <a:p>
            <a:pPr algn="ctr"/>
            <a:r>
              <a:rPr lang="en-US" sz="2500" b="1" dirty="0" smtClean="0">
                <a:latin typeface="Century Gothic" pitchFamily="34" charset="0"/>
              </a:rPr>
              <a:t>Raising Funds From DFIs: Risks To Considered</a:t>
            </a:r>
            <a:endParaRPr lang="en-US" sz="2500" b="1" dirty="0">
              <a:latin typeface="Century Gothic" pitchFamily="34" charset="0"/>
            </a:endParaRPr>
          </a:p>
        </p:txBody>
      </p:sp>
      <p:pic>
        <p:nvPicPr>
          <p:cNvPr id="12293" name="Picture 5"/>
          <p:cNvPicPr>
            <a:picLocks noChangeAspect="1" noChangeArrowheads="1"/>
          </p:cNvPicPr>
          <p:nvPr/>
        </p:nvPicPr>
        <p:blipFill>
          <a:blip r:embed="rId3" cstate="print"/>
          <a:srcRect/>
          <a:stretch>
            <a:fillRect/>
          </a:stretch>
        </p:blipFill>
        <p:spPr bwMode="auto">
          <a:xfrm>
            <a:off x="4953000" y="4457700"/>
            <a:ext cx="1200150" cy="419100"/>
          </a:xfrm>
          <a:prstGeom prst="rect">
            <a:avLst/>
          </a:prstGeom>
          <a:noFill/>
          <a:ln w="9525">
            <a:noFill/>
            <a:miter lim="800000"/>
            <a:headEnd/>
            <a:tailEnd/>
          </a:ln>
        </p:spPr>
      </p:pic>
      <p:sp>
        <p:nvSpPr>
          <p:cNvPr id="7" name="Oval 6"/>
          <p:cNvSpPr/>
          <p:nvPr/>
        </p:nvSpPr>
        <p:spPr>
          <a:xfrm>
            <a:off x="228600" y="2057400"/>
            <a:ext cx="2057400" cy="114300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entury Gothic" pitchFamily="34" charset="0"/>
              </a:rPr>
              <a:t>Environmental &amp; Social Risks</a:t>
            </a:r>
            <a:endParaRPr lang="en-US" sz="1400" dirty="0">
              <a:latin typeface="Century Gothic" pitchFamily="34" charset="0"/>
            </a:endParaRPr>
          </a:p>
        </p:txBody>
      </p:sp>
      <p:sp>
        <p:nvSpPr>
          <p:cNvPr id="8" name="Oval 7"/>
          <p:cNvSpPr/>
          <p:nvPr/>
        </p:nvSpPr>
        <p:spPr>
          <a:xfrm>
            <a:off x="1981200" y="1219200"/>
            <a:ext cx="1905000" cy="106680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entury Gothic" pitchFamily="34" charset="0"/>
              </a:rPr>
              <a:t>EPC (Turnkey?) Risk </a:t>
            </a:r>
            <a:endParaRPr lang="en-US" sz="1400" dirty="0">
              <a:latin typeface="Century Gothic" pitchFamily="34" charset="0"/>
            </a:endParaRPr>
          </a:p>
        </p:txBody>
      </p:sp>
      <p:sp>
        <p:nvSpPr>
          <p:cNvPr id="9" name="Oval 8"/>
          <p:cNvSpPr/>
          <p:nvPr/>
        </p:nvSpPr>
        <p:spPr>
          <a:xfrm>
            <a:off x="3962400" y="990600"/>
            <a:ext cx="1752600" cy="114300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entury Gothic" pitchFamily="34" charset="0"/>
              </a:rPr>
              <a:t>Technology Risk </a:t>
            </a:r>
            <a:endParaRPr lang="en-US" sz="1400" dirty="0">
              <a:latin typeface="Century Gothic" pitchFamily="34" charset="0"/>
            </a:endParaRPr>
          </a:p>
        </p:txBody>
      </p:sp>
      <p:sp>
        <p:nvSpPr>
          <p:cNvPr id="10" name="Oval 9"/>
          <p:cNvSpPr/>
          <p:nvPr/>
        </p:nvSpPr>
        <p:spPr>
          <a:xfrm>
            <a:off x="5867400" y="1371600"/>
            <a:ext cx="1981200" cy="114300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entury Gothic" pitchFamily="34" charset="0"/>
              </a:rPr>
              <a:t>Operations &amp; Maintenance</a:t>
            </a:r>
            <a:endParaRPr lang="en-US" sz="1400" dirty="0">
              <a:latin typeface="Century Gothic" pitchFamily="34" charset="0"/>
            </a:endParaRPr>
          </a:p>
        </p:txBody>
      </p:sp>
      <p:sp>
        <p:nvSpPr>
          <p:cNvPr id="11" name="Oval 10"/>
          <p:cNvSpPr/>
          <p:nvPr/>
        </p:nvSpPr>
        <p:spPr>
          <a:xfrm>
            <a:off x="6781800" y="2438400"/>
            <a:ext cx="2057400" cy="144780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entury Gothic" pitchFamily="34" charset="0"/>
              </a:rPr>
              <a:t>Associated Infrastructure (e.g. fuel supply, feeder road)</a:t>
            </a:r>
            <a:endParaRPr lang="en-US" sz="1400" dirty="0">
              <a:latin typeface="Century Gothic" pitchFamily="34" charset="0"/>
            </a:endParaRPr>
          </a:p>
        </p:txBody>
      </p:sp>
      <p:sp>
        <p:nvSpPr>
          <p:cNvPr id="12" name="Oval 11"/>
          <p:cNvSpPr/>
          <p:nvPr/>
        </p:nvSpPr>
        <p:spPr>
          <a:xfrm>
            <a:off x="5334000" y="4876800"/>
            <a:ext cx="2057400" cy="129540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entury Gothic" pitchFamily="34" charset="0"/>
              </a:rPr>
              <a:t>Interface </a:t>
            </a:r>
          </a:p>
          <a:p>
            <a:pPr algn="ctr"/>
            <a:r>
              <a:rPr lang="en-US" sz="1400" dirty="0" smtClean="0">
                <a:latin typeface="Century Gothic" pitchFamily="34" charset="0"/>
              </a:rPr>
              <a:t>Risk</a:t>
            </a:r>
            <a:endParaRPr lang="en-US" sz="1400" dirty="0">
              <a:latin typeface="Century Gothic" pitchFamily="34" charset="0"/>
            </a:endParaRPr>
          </a:p>
        </p:txBody>
      </p:sp>
      <p:sp>
        <p:nvSpPr>
          <p:cNvPr id="13" name="Oval 12"/>
          <p:cNvSpPr/>
          <p:nvPr/>
        </p:nvSpPr>
        <p:spPr>
          <a:xfrm>
            <a:off x="3048000" y="4953000"/>
            <a:ext cx="2133600" cy="121920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entury Gothic" pitchFamily="34" charset="0"/>
              </a:rPr>
              <a:t>Market &amp; </a:t>
            </a:r>
          </a:p>
          <a:p>
            <a:pPr algn="ctr"/>
            <a:r>
              <a:rPr lang="en-US" sz="1400" dirty="0" smtClean="0">
                <a:latin typeface="Century Gothic" pitchFamily="34" charset="0"/>
              </a:rPr>
              <a:t>Off-take </a:t>
            </a:r>
            <a:endParaRPr lang="en-US" sz="1400" dirty="0">
              <a:latin typeface="Century Gothic" pitchFamily="34" charset="0"/>
            </a:endParaRPr>
          </a:p>
          <a:p>
            <a:pPr algn="ctr"/>
            <a:r>
              <a:rPr lang="en-US" sz="1400" dirty="0" smtClean="0">
                <a:latin typeface="Century Gothic" pitchFamily="34" charset="0"/>
              </a:rPr>
              <a:t>Risks</a:t>
            </a:r>
            <a:endParaRPr lang="en-US" sz="1400" dirty="0">
              <a:latin typeface="Century Gothic" pitchFamily="34" charset="0"/>
            </a:endParaRPr>
          </a:p>
        </p:txBody>
      </p:sp>
      <p:sp>
        <p:nvSpPr>
          <p:cNvPr id="14" name="Oval 13"/>
          <p:cNvSpPr/>
          <p:nvPr/>
        </p:nvSpPr>
        <p:spPr>
          <a:xfrm>
            <a:off x="7010400" y="4038600"/>
            <a:ext cx="1676400" cy="106680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solidFill>
                <a:latin typeface="Century Gothic" pitchFamily="34" charset="0"/>
              </a:rPr>
              <a:t>Political </a:t>
            </a:r>
          </a:p>
          <a:p>
            <a:pPr algn="ctr"/>
            <a:r>
              <a:rPr lang="en-US" sz="1400" dirty="0" smtClean="0">
                <a:solidFill>
                  <a:schemeClr val="bg1"/>
                </a:solidFill>
                <a:latin typeface="Century Gothic" pitchFamily="34" charset="0"/>
              </a:rPr>
              <a:t>Risk</a:t>
            </a:r>
            <a:endParaRPr lang="en-US" sz="1400" dirty="0">
              <a:solidFill>
                <a:schemeClr val="bg1"/>
              </a:solidFill>
              <a:latin typeface="Century Gothic" pitchFamily="34" charset="0"/>
            </a:endParaRPr>
          </a:p>
        </p:txBody>
      </p:sp>
      <p:sp>
        <p:nvSpPr>
          <p:cNvPr id="15" name="Oval 14"/>
          <p:cNvSpPr/>
          <p:nvPr/>
        </p:nvSpPr>
        <p:spPr>
          <a:xfrm>
            <a:off x="838200" y="4572000"/>
            <a:ext cx="2133600" cy="121920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solidFill>
                <a:latin typeface="Century Gothic" pitchFamily="34" charset="0"/>
              </a:rPr>
              <a:t>Operating Licenses &amp; Regulatory Risks</a:t>
            </a:r>
            <a:endParaRPr lang="en-US" sz="1400" dirty="0">
              <a:solidFill>
                <a:schemeClr val="bg1"/>
              </a:solidFill>
              <a:latin typeface="Century Gothic" pitchFamily="34" charset="0"/>
            </a:endParaRPr>
          </a:p>
        </p:txBody>
      </p:sp>
      <p:sp>
        <p:nvSpPr>
          <p:cNvPr id="16" name="Oval 15"/>
          <p:cNvSpPr/>
          <p:nvPr/>
        </p:nvSpPr>
        <p:spPr>
          <a:xfrm>
            <a:off x="2209800" y="2209800"/>
            <a:ext cx="4419600" cy="26670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700" dirty="0" smtClean="0">
                <a:latin typeface="Century Gothic" pitchFamily="34" charset="0"/>
              </a:rPr>
              <a:t>Infrastructure financing is usually done on a limited recourse basis and is usually quite complex, given the associated risks that need to be addressed </a:t>
            </a:r>
          </a:p>
        </p:txBody>
      </p:sp>
      <p:sp>
        <p:nvSpPr>
          <p:cNvPr id="17" name="Oval 16"/>
          <p:cNvSpPr/>
          <p:nvPr/>
        </p:nvSpPr>
        <p:spPr>
          <a:xfrm>
            <a:off x="228600" y="3352800"/>
            <a:ext cx="1981200" cy="106680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entury Gothic" pitchFamily="34" charset="0"/>
              </a:rPr>
              <a:t>Sponsor </a:t>
            </a:r>
          </a:p>
          <a:p>
            <a:pPr algn="ctr"/>
            <a:r>
              <a:rPr lang="en-US" sz="1400" dirty="0" smtClean="0">
                <a:latin typeface="Century Gothic" pitchFamily="34" charset="0"/>
              </a:rPr>
              <a:t>Risk</a:t>
            </a:r>
            <a:endParaRPr lang="en-US" sz="1400" dirty="0">
              <a:latin typeface="Century Gothic"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52400" y="1143000"/>
            <a:ext cx="8839200" cy="5181600"/>
          </a:xfrm>
        </p:spPr>
        <p:txBody>
          <a:bodyPr>
            <a:noAutofit/>
          </a:bodyPr>
          <a:lstStyle/>
          <a:p>
            <a:pPr marL="450850" lvl="0" indent="-450850" eaLnBrk="1" hangingPunct="1">
              <a:lnSpc>
                <a:spcPct val="125000"/>
              </a:lnSpc>
              <a:spcBef>
                <a:spcPts val="1200"/>
              </a:spcBef>
              <a:spcAft>
                <a:spcPts val="0"/>
              </a:spcAft>
              <a:buClr>
                <a:schemeClr val="tx2"/>
              </a:buClr>
              <a:buFont typeface="Wingdings" pitchFamily="2" charset="2"/>
              <a:buChar char="§"/>
              <a:defRPr/>
            </a:pPr>
            <a:r>
              <a:rPr lang="en-US" sz="1550" dirty="0" smtClean="0">
                <a:solidFill>
                  <a:schemeClr val="dk1"/>
                </a:solidFill>
                <a:latin typeface="Century Gothic" pitchFamily="34" charset="0"/>
                <a:cs typeface="+mn-cs"/>
              </a:rPr>
              <a:t>Depending on the risk assessment profile of the project, other issues to consider will include:</a:t>
            </a:r>
          </a:p>
          <a:p>
            <a:pPr marL="1078457" lvl="1" indent="-450850" eaLnBrk="1" hangingPunct="1">
              <a:lnSpc>
                <a:spcPct val="125000"/>
              </a:lnSpc>
              <a:spcBef>
                <a:spcPts val="1200"/>
              </a:spcBef>
              <a:spcAft>
                <a:spcPts val="0"/>
              </a:spcAft>
              <a:buClr>
                <a:schemeClr val="tx2"/>
              </a:buClr>
              <a:buFont typeface="Wingdings" pitchFamily="2" charset="2"/>
              <a:buChar char="§"/>
              <a:defRPr/>
            </a:pPr>
            <a:r>
              <a:rPr lang="en-US" sz="1550" b="1" dirty="0" smtClean="0">
                <a:solidFill>
                  <a:schemeClr val="dk1"/>
                </a:solidFill>
                <a:latin typeface="Century Gothic" pitchFamily="34" charset="0"/>
                <a:cs typeface="+mn-cs"/>
              </a:rPr>
              <a:t>Sponsor</a:t>
            </a:r>
            <a:r>
              <a:rPr lang="en-US" sz="1550" dirty="0" smtClean="0">
                <a:solidFill>
                  <a:schemeClr val="dk1"/>
                </a:solidFill>
                <a:latin typeface="Century Gothic" pitchFamily="34" charset="0"/>
                <a:cs typeface="+mn-cs"/>
              </a:rPr>
              <a:t>: Reputation and capacity risks are </a:t>
            </a:r>
            <a:r>
              <a:rPr lang="en-US" sz="1550" dirty="0" smtClean="0">
                <a:solidFill>
                  <a:schemeClr val="dk1"/>
                </a:solidFill>
                <a:latin typeface="Century Gothic" pitchFamily="34" charset="0"/>
                <a:cs typeface="+mn-cs"/>
              </a:rPr>
              <a:t>key </a:t>
            </a:r>
            <a:r>
              <a:rPr lang="en-US" sz="1550" dirty="0" smtClean="0">
                <a:solidFill>
                  <a:schemeClr val="dk1"/>
                </a:solidFill>
                <a:latin typeface="Century Gothic" pitchFamily="34" charset="0"/>
                <a:cs typeface="+mn-cs"/>
              </a:rPr>
              <a:t>issues to consider</a:t>
            </a:r>
          </a:p>
          <a:p>
            <a:pPr marL="1078457" lvl="1" indent="-450850" eaLnBrk="1" hangingPunct="1">
              <a:lnSpc>
                <a:spcPct val="125000"/>
              </a:lnSpc>
              <a:spcBef>
                <a:spcPts val="1200"/>
              </a:spcBef>
              <a:spcAft>
                <a:spcPts val="0"/>
              </a:spcAft>
              <a:buClr>
                <a:schemeClr val="tx2"/>
              </a:buClr>
              <a:buFont typeface="Wingdings" pitchFamily="2" charset="2"/>
              <a:buChar char="§"/>
              <a:defRPr/>
            </a:pPr>
            <a:r>
              <a:rPr lang="en-US" sz="1550" b="1" dirty="0" smtClean="0">
                <a:solidFill>
                  <a:schemeClr val="dk1"/>
                </a:solidFill>
                <a:latin typeface="Century Gothic" pitchFamily="34" charset="0"/>
              </a:rPr>
              <a:t>Sponsor’s Objective</a:t>
            </a:r>
            <a:r>
              <a:rPr lang="en-US" sz="1550" dirty="0" smtClean="0">
                <a:solidFill>
                  <a:schemeClr val="dk1"/>
                </a:solidFill>
                <a:latin typeface="Century Gothic" pitchFamily="34" charset="0"/>
              </a:rPr>
              <a:t>: Opportunistic, strategic or financial? </a:t>
            </a:r>
            <a:endParaRPr lang="en-US" sz="1550" dirty="0" smtClean="0">
              <a:solidFill>
                <a:schemeClr val="dk1"/>
              </a:solidFill>
              <a:latin typeface="Century Gothic" pitchFamily="34" charset="0"/>
              <a:cs typeface="+mn-cs"/>
            </a:endParaRPr>
          </a:p>
          <a:p>
            <a:pPr marL="1078457" lvl="1" indent="-450850" eaLnBrk="1" hangingPunct="1">
              <a:lnSpc>
                <a:spcPct val="125000"/>
              </a:lnSpc>
              <a:spcBef>
                <a:spcPts val="1200"/>
              </a:spcBef>
              <a:spcAft>
                <a:spcPts val="0"/>
              </a:spcAft>
              <a:buClr>
                <a:schemeClr val="tx2"/>
              </a:buClr>
              <a:buFont typeface="Wingdings" pitchFamily="2" charset="2"/>
              <a:buChar char="§"/>
              <a:defRPr/>
            </a:pPr>
            <a:r>
              <a:rPr lang="en-US" sz="1550" b="1" dirty="0" smtClean="0">
                <a:solidFill>
                  <a:schemeClr val="dk1"/>
                </a:solidFill>
                <a:latin typeface="Century Gothic" pitchFamily="34" charset="0"/>
                <a:cs typeface="+mn-cs"/>
              </a:rPr>
              <a:t>Stage in development</a:t>
            </a:r>
            <a:r>
              <a:rPr lang="en-US" sz="1550" dirty="0" smtClean="0">
                <a:solidFill>
                  <a:schemeClr val="dk1"/>
                </a:solidFill>
                <a:latin typeface="Century Gothic" pitchFamily="34" charset="0"/>
                <a:cs typeface="+mn-cs"/>
              </a:rPr>
              <a:t>: Too early, well developed, requiring technical and financial advice?</a:t>
            </a:r>
          </a:p>
          <a:p>
            <a:pPr marL="1078457" lvl="1" indent="-450850" eaLnBrk="1" hangingPunct="1">
              <a:lnSpc>
                <a:spcPct val="125000"/>
              </a:lnSpc>
              <a:spcBef>
                <a:spcPts val="1200"/>
              </a:spcBef>
              <a:spcAft>
                <a:spcPts val="0"/>
              </a:spcAft>
              <a:buClr>
                <a:schemeClr val="tx2"/>
              </a:buClr>
              <a:buFont typeface="Wingdings" pitchFamily="2" charset="2"/>
              <a:buChar char="§"/>
              <a:defRPr/>
            </a:pPr>
            <a:r>
              <a:rPr lang="en-US" sz="1550" b="1" dirty="0" smtClean="0">
                <a:solidFill>
                  <a:schemeClr val="dk1"/>
                </a:solidFill>
                <a:latin typeface="Century Gothic" pitchFamily="34" charset="0"/>
              </a:rPr>
              <a:t>Structure</a:t>
            </a:r>
            <a:r>
              <a:rPr lang="en-US" sz="1550" dirty="0" smtClean="0">
                <a:solidFill>
                  <a:schemeClr val="dk1"/>
                </a:solidFill>
                <a:latin typeface="Century Gothic" pitchFamily="34" charset="0"/>
              </a:rPr>
              <a:t>: Debt to equity composition (quantum of debt), additional equity, bridge financing, financing tenor, size of contingent equity </a:t>
            </a:r>
          </a:p>
          <a:p>
            <a:pPr marL="1078457" lvl="1" indent="-450850" eaLnBrk="1" hangingPunct="1">
              <a:lnSpc>
                <a:spcPct val="125000"/>
              </a:lnSpc>
              <a:spcBef>
                <a:spcPts val="1200"/>
              </a:spcBef>
              <a:spcAft>
                <a:spcPts val="0"/>
              </a:spcAft>
              <a:buClr>
                <a:schemeClr val="tx2"/>
              </a:buClr>
              <a:buFont typeface="Wingdings" pitchFamily="2" charset="2"/>
              <a:buChar char="§"/>
              <a:defRPr/>
            </a:pPr>
            <a:r>
              <a:rPr lang="en-US" sz="1550" b="1" dirty="0" smtClean="0">
                <a:solidFill>
                  <a:schemeClr val="dk1"/>
                </a:solidFill>
                <a:latin typeface="Century Gothic" pitchFamily="34" charset="0"/>
              </a:rPr>
              <a:t>Project timeline</a:t>
            </a:r>
            <a:r>
              <a:rPr lang="en-US" sz="1550" dirty="0" smtClean="0">
                <a:solidFill>
                  <a:schemeClr val="dk1"/>
                </a:solidFill>
                <a:latin typeface="Century Gothic" pitchFamily="34" charset="0"/>
              </a:rPr>
              <a:t>: Extent of DD required, deadlines in concession agreement, </a:t>
            </a:r>
          </a:p>
          <a:p>
            <a:pPr marL="1078457" lvl="1" indent="-450850" eaLnBrk="1" hangingPunct="1">
              <a:lnSpc>
                <a:spcPct val="125000"/>
              </a:lnSpc>
              <a:spcBef>
                <a:spcPts val="1200"/>
              </a:spcBef>
              <a:spcAft>
                <a:spcPts val="0"/>
              </a:spcAft>
              <a:buClr>
                <a:schemeClr val="tx2"/>
              </a:buClr>
              <a:buFont typeface="Wingdings" pitchFamily="2" charset="2"/>
              <a:buChar char="§"/>
              <a:defRPr/>
            </a:pPr>
            <a:r>
              <a:rPr lang="en-US" sz="1550" b="1" dirty="0" smtClean="0">
                <a:solidFill>
                  <a:schemeClr val="dk1"/>
                </a:solidFill>
                <a:latin typeface="Century Gothic" pitchFamily="34" charset="0"/>
              </a:rPr>
              <a:t>Political Risk</a:t>
            </a:r>
            <a:r>
              <a:rPr lang="en-US" sz="1550" dirty="0" smtClean="0">
                <a:solidFill>
                  <a:schemeClr val="dk1"/>
                </a:solidFill>
                <a:latin typeface="Century Gothic" pitchFamily="34" charset="0"/>
              </a:rPr>
              <a:t>: Requiring payment guarantee or political risk insurance cover</a:t>
            </a:r>
          </a:p>
          <a:p>
            <a:pPr marL="450850" indent="-450850" eaLnBrk="1" hangingPunct="1">
              <a:lnSpc>
                <a:spcPct val="125000"/>
              </a:lnSpc>
              <a:spcBef>
                <a:spcPts val="1200"/>
              </a:spcBef>
              <a:spcAft>
                <a:spcPts val="0"/>
              </a:spcAft>
              <a:buClr>
                <a:schemeClr val="tx2"/>
              </a:buClr>
              <a:buFont typeface="Wingdings" pitchFamily="2" charset="2"/>
              <a:buChar char="§"/>
              <a:defRPr/>
            </a:pPr>
            <a:endParaRPr lang="en-US" sz="1550" dirty="0" smtClean="0">
              <a:solidFill>
                <a:schemeClr val="dk1"/>
              </a:solidFill>
              <a:latin typeface="Century Gothic" pitchFamily="34" charset="0"/>
              <a:cs typeface="+mn-cs"/>
            </a:endParaRPr>
          </a:p>
          <a:p>
            <a:pPr marL="450850" indent="-450850" eaLnBrk="1" hangingPunct="1">
              <a:lnSpc>
                <a:spcPct val="125000"/>
              </a:lnSpc>
              <a:spcBef>
                <a:spcPts val="1200"/>
              </a:spcBef>
              <a:spcAft>
                <a:spcPts val="0"/>
              </a:spcAft>
              <a:buClr>
                <a:schemeClr val="tx2"/>
              </a:buClr>
              <a:buFont typeface="Wingdings" pitchFamily="2" charset="2"/>
              <a:buChar char="§"/>
              <a:defRPr/>
            </a:pPr>
            <a:endParaRPr lang="en-US" sz="1550" dirty="0" smtClean="0">
              <a:solidFill>
                <a:schemeClr val="dk1"/>
              </a:solidFill>
              <a:latin typeface="Century Gothic" pitchFamily="34" charset="0"/>
              <a:cs typeface="+mn-cs"/>
            </a:endParaRPr>
          </a:p>
        </p:txBody>
      </p:sp>
      <p:sp>
        <p:nvSpPr>
          <p:cNvPr id="5" name="Slide Number Placeholder 4"/>
          <p:cNvSpPr>
            <a:spLocks noGrp="1"/>
          </p:cNvSpPr>
          <p:nvPr>
            <p:ph type="sldNum" sz="quarter" idx="16"/>
          </p:nvPr>
        </p:nvSpPr>
        <p:spPr/>
        <p:txBody>
          <a:bodyPr/>
          <a:lstStyle/>
          <a:p>
            <a:pPr>
              <a:defRPr/>
            </a:pPr>
            <a:r>
              <a:rPr lang="en-US" smtClean="0"/>
              <a:t>PAGE </a:t>
            </a:r>
            <a:fld id="{4F84272C-B1FB-4E7F-AFF7-51EFBB083E32}" type="slidenum">
              <a:rPr lang="en-US" b="1" smtClean="0">
                <a:solidFill>
                  <a:srgbClr val="1D3262"/>
                </a:solidFill>
              </a:rPr>
              <a:pPr>
                <a:defRPr/>
              </a:pPr>
              <a:t>11</a:t>
            </a:fld>
            <a:endParaRPr lang="en-US" b="1">
              <a:solidFill>
                <a:srgbClr val="1D3262"/>
              </a:solidFill>
            </a:endParaRPr>
          </a:p>
        </p:txBody>
      </p:sp>
      <p:sp>
        <p:nvSpPr>
          <p:cNvPr id="9" name="Title 1"/>
          <p:cNvSpPr txBox="1">
            <a:spLocks/>
          </p:cNvSpPr>
          <p:nvPr/>
        </p:nvSpPr>
        <p:spPr bwMode="auto">
          <a:xfrm>
            <a:off x="0" y="152400"/>
            <a:ext cx="7086600" cy="685800"/>
          </a:xfrm>
          <a:prstGeom prst="rect">
            <a:avLst/>
          </a:prstGeom>
          <a:noFill/>
          <a:ln w="9525">
            <a:noFill/>
            <a:miter lim="800000"/>
            <a:headEnd/>
            <a:tailEnd/>
          </a:ln>
        </p:spPr>
        <p:txBody>
          <a:bodyPr anchor="ctr"/>
          <a:lstStyle/>
          <a:p>
            <a:pPr algn="ctr"/>
            <a:r>
              <a:rPr lang="en-US" sz="2500" b="1" dirty="0" smtClean="0">
                <a:latin typeface="Century Gothic" pitchFamily="34" charset="0"/>
              </a:rPr>
              <a:t>Raising Funds From DFIs: Risks To Considered</a:t>
            </a:r>
            <a:endParaRPr lang="en-US" sz="2500" b="1" dirty="0">
              <a:latin typeface="Century Gothic"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Slide Number Placeholder 4"/>
          <p:cNvSpPr>
            <a:spLocks noGrp="1"/>
          </p:cNvSpPr>
          <p:nvPr>
            <p:ph type="sldNum" sz="quarter" idx="16"/>
          </p:nvPr>
        </p:nvSpPr>
        <p:spPr bwMode="gray">
          <a:noFill/>
          <a:ln>
            <a:miter lim="800000"/>
            <a:headEnd/>
            <a:tailEnd/>
          </a:ln>
        </p:spPr>
        <p:txBody>
          <a:bodyPr vert="horz" numCol="1" anchor="t" anchorCtr="0" compatLnSpc="1">
            <a:prstTxWarp prst="textNoShape">
              <a:avLst/>
            </a:prstTxWarp>
          </a:bodyPr>
          <a:lstStyle/>
          <a:p>
            <a:pPr defTabSz="885160" fontAlgn="base">
              <a:spcBef>
                <a:spcPct val="0"/>
              </a:spcBef>
              <a:spcAft>
                <a:spcPct val="0"/>
              </a:spcAft>
            </a:pPr>
            <a:r>
              <a:rPr lang="en-US" dirty="0" smtClean="0">
                <a:solidFill>
                  <a:srgbClr val="000000"/>
                </a:solidFill>
                <a:latin typeface="Century Gothic" pitchFamily="34" charset="0"/>
                <a:cs typeface="Arial" charset="0"/>
              </a:rPr>
              <a:t>PAGE </a:t>
            </a:r>
            <a:fld id="{A059EAEF-35E4-4904-B194-875552919FE8}" type="slidenum">
              <a:rPr lang="en-US" b="1" smtClean="0">
                <a:solidFill>
                  <a:srgbClr val="1D3262"/>
                </a:solidFill>
                <a:latin typeface="Century Gothic" pitchFamily="34" charset="0"/>
                <a:cs typeface="Arial" charset="0"/>
              </a:rPr>
              <a:pPr defTabSz="885160" fontAlgn="base">
                <a:spcBef>
                  <a:spcPct val="0"/>
                </a:spcBef>
                <a:spcAft>
                  <a:spcPct val="0"/>
                </a:spcAft>
              </a:pPr>
              <a:t>12</a:t>
            </a:fld>
            <a:endParaRPr lang="en-US" b="1" dirty="0" smtClean="0">
              <a:solidFill>
                <a:srgbClr val="1D3262"/>
              </a:solidFill>
              <a:latin typeface="Century Gothic" pitchFamily="34" charset="0"/>
              <a:cs typeface="Arial" charset="0"/>
            </a:endParaRPr>
          </a:p>
        </p:txBody>
      </p:sp>
      <p:sp>
        <p:nvSpPr>
          <p:cNvPr id="11" name="Content Placeholder 5"/>
          <p:cNvSpPr txBox="1">
            <a:spLocks/>
          </p:cNvSpPr>
          <p:nvPr/>
        </p:nvSpPr>
        <p:spPr bwMode="gray">
          <a:xfrm rot="16200000">
            <a:off x="-152401" y="1523998"/>
            <a:ext cx="1066803" cy="304802"/>
          </a:xfrm>
          <a:prstGeom prst="rect">
            <a:avLst/>
          </a:prstGeom>
          <a:solidFill>
            <a:srgbClr val="1D3262"/>
          </a:solidFill>
        </p:spPr>
        <p:txBody>
          <a:bodyPr lIns="0" tIns="0" rIns="0" bIns="0" anchor="ctr"/>
          <a:lstStyle/>
          <a:p>
            <a:pPr marL="332186" indent="-332186" algn="ctr" defTabSz="885828" fontAlgn="auto">
              <a:spcBef>
                <a:spcPct val="20000"/>
              </a:spcBef>
              <a:spcAft>
                <a:spcPts val="0"/>
              </a:spcAft>
              <a:defRPr/>
            </a:pPr>
            <a:r>
              <a:rPr lang="en-US" sz="1200" b="1" dirty="0" smtClean="0">
                <a:solidFill>
                  <a:prstClr val="white"/>
                </a:solidFill>
                <a:latin typeface="Century Gothic" pitchFamily="34" charset="0"/>
                <a:cs typeface="Arial" pitchFamily="34" charset="0"/>
              </a:rPr>
              <a:t>Phase 4</a:t>
            </a:r>
            <a:endParaRPr lang="en-US" sz="1200" b="1" dirty="0">
              <a:solidFill>
                <a:prstClr val="white"/>
              </a:solidFill>
              <a:latin typeface="Century Gothic" pitchFamily="34" charset="0"/>
              <a:cs typeface="Arial" pitchFamily="34" charset="0"/>
            </a:endParaRPr>
          </a:p>
        </p:txBody>
      </p:sp>
      <p:sp>
        <p:nvSpPr>
          <p:cNvPr id="14" name="Text Placeholder 3"/>
          <p:cNvSpPr>
            <a:spLocks noGrp="1"/>
          </p:cNvSpPr>
          <p:nvPr>
            <p:ph type="body" sz="quarter" idx="15"/>
          </p:nvPr>
        </p:nvSpPr>
        <p:spPr>
          <a:xfrm>
            <a:off x="3810000" y="1143000"/>
            <a:ext cx="5105398" cy="914400"/>
          </a:xfrm>
          <a:solidFill>
            <a:schemeClr val="bg2">
              <a:lumMod val="90000"/>
            </a:schemeClr>
          </a:solidFill>
        </p:spPr>
        <p:txBody>
          <a:bodyPr>
            <a:noAutofit/>
          </a:bodyPr>
          <a:lstStyle/>
          <a:p>
            <a:pPr marL="450850" lvl="0" indent="-450850" eaLnBrk="1" hangingPunct="1">
              <a:lnSpc>
                <a:spcPct val="90000"/>
              </a:lnSpc>
              <a:spcBef>
                <a:spcPts val="1200"/>
              </a:spcBef>
              <a:spcAft>
                <a:spcPts val="0"/>
              </a:spcAft>
              <a:buClr>
                <a:schemeClr val="tx2"/>
              </a:buClr>
              <a:buFont typeface="Wingdings" pitchFamily="2" charset="2"/>
              <a:buChar char="§"/>
              <a:defRPr/>
            </a:pPr>
            <a:r>
              <a:rPr lang="en-US" sz="1300" dirty="0" smtClean="0">
                <a:solidFill>
                  <a:schemeClr val="dk1"/>
                </a:solidFill>
                <a:latin typeface="Century Gothic" pitchFamily="34" charset="0"/>
                <a:cs typeface="+mn-cs"/>
              </a:rPr>
              <a:t>Meet all Conditions Precedent</a:t>
            </a:r>
          </a:p>
          <a:p>
            <a:pPr marL="450850" lvl="0" indent="-450850" eaLnBrk="1" hangingPunct="1">
              <a:lnSpc>
                <a:spcPct val="90000"/>
              </a:lnSpc>
              <a:spcBef>
                <a:spcPts val="1200"/>
              </a:spcBef>
              <a:spcAft>
                <a:spcPts val="0"/>
              </a:spcAft>
              <a:buClr>
                <a:schemeClr val="tx2"/>
              </a:buClr>
              <a:buFont typeface="Wingdings" pitchFamily="2" charset="2"/>
              <a:buChar char="§"/>
              <a:defRPr/>
            </a:pPr>
            <a:r>
              <a:rPr lang="en-US" sz="1300" dirty="0" smtClean="0">
                <a:solidFill>
                  <a:schemeClr val="dk1"/>
                </a:solidFill>
                <a:latin typeface="Century Gothic" pitchFamily="34" charset="0"/>
                <a:cs typeface="+mn-cs"/>
              </a:rPr>
              <a:t>Coordinate signing and closing formalities</a:t>
            </a:r>
          </a:p>
          <a:p>
            <a:pPr marL="450850" indent="-450850" eaLnBrk="1" hangingPunct="1">
              <a:lnSpc>
                <a:spcPct val="90000"/>
              </a:lnSpc>
              <a:spcBef>
                <a:spcPts val="1200"/>
              </a:spcBef>
              <a:spcAft>
                <a:spcPts val="0"/>
              </a:spcAft>
              <a:buClr>
                <a:schemeClr val="tx2"/>
              </a:buClr>
              <a:buFont typeface="Wingdings" pitchFamily="2" charset="2"/>
              <a:buChar char="§"/>
              <a:defRPr/>
            </a:pPr>
            <a:r>
              <a:rPr lang="en-US" sz="1300" dirty="0" smtClean="0">
                <a:solidFill>
                  <a:schemeClr val="dk1"/>
                </a:solidFill>
                <a:latin typeface="Century Gothic" pitchFamily="34" charset="0"/>
              </a:rPr>
              <a:t>Meet all Conditions Subsequent monitor covenants</a:t>
            </a:r>
          </a:p>
        </p:txBody>
      </p:sp>
      <p:sp>
        <p:nvSpPr>
          <p:cNvPr id="15" name="TextBox 14"/>
          <p:cNvSpPr txBox="1"/>
          <p:nvPr/>
        </p:nvSpPr>
        <p:spPr>
          <a:xfrm>
            <a:off x="609599" y="1143000"/>
            <a:ext cx="2667001" cy="1031051"/>
          </a:xfrm>
          <a:prstGeom prst="rect">
            <a:avLst/>
          </a:prstGeom>
          <a:solidFill>
            <a:schemeClr val="accent1">
              <a:lumMod val="20000"/>
              <a:lumOff val="80000"/>
            </a:schemeClr>
          </a:solidFill>
        </p:spPr>
        <p:txBody>
          <a:bodyPr wrap="square" rtlCol="0">
            <a:spAutoFit/>
          </a:bodyPr>
          <a:lstStyle/>
          <a:p>
            <a:endParaRPr lang="en-US" b="1" dirty="0" smtClean="0">
              <a:latin typeface="Century Gothic" pitchFamily="34" charset="0"/>
            </a:endParaRPr>
          </a:p>
          <a:p>
            <a:pPr algn="ctr"/>
            <a:r>
              <a:rPr lang="en-US" sz="1300" b="1" dirty="0" smtClean="0">
                <a:latin typeface="Century Gothic" pitchFamily="34" charset="0"/>
              </a:rPr>
              <a:t>Financial </a:t>
            </a:r>
          </a:p>
          <a:p>
            <a:pPr algn="ctr"/>
            <a:r>
              <a:rPr lang="en-US" sz="1300" b="1" dirty="0" smtClean="0">
                <a:latin typeface="Century Gothic" pitchFamily="34" charset="0"/>
              </a:rPr>
              <a:t>Close</a:t>
            </a:r>
          </a:p>
          <a:p>
            <a:pPr algn="ctr"/>
            <a:endParaRPr lang="en-US" sz="800" b="1" dirty="0" smtClean="0">
              <a:latin typeface="Century Gothic" pitchFamily="34" charset="0"/>
            </a:endParaRPr>
          </a:p>
          <a:p>
            <a:endParaRPr lang="en-US" sz="900" b="1" dirty="0" smtClean="0">
              <a:latin typeface="Century Gothic" pitchFamily="34" charset="0"/>
            </a:endParaRPr>
          </a:p>
        </p:txBody>
      </p:sp>
      <p:sp>
        <p:nvSpPr>
          <p:cNvPr id="28" name="Content Placeholder 5"/>
          <p:cNvSpPr txBox="1">
            <a:spLocks/>
          </p:cNvSpPr>
          <p:nvPr/>
        </p:nvSpPr>
        <p:spPr bwMode="gray">
          <a:xfrm rot="16200000">
            <a:off x="-114300" y="2781298"/>
            <a:ext cx="990603" cy="304801"/>
          </a:xfrm>
          <a:prstGeom prst="rect">
            <a:avLst/>
          </a:prstGeom>
          <a:solidFill>
            <a:srgbClr val="1D3262"/>
          </a:solidFill>
        </p:spPr>
        <p:txBody>
          <a:bodyPr lIns="0" tIns="0" rIns="0" bIns="0" anchor="ctr"/>
          <a:lstStyle/>
          <a:p>
            <a:pPr marL="332186" indent="-332186" algn="ctr" defTabSz="885828" fontAlgn="auto">
              <a:spcBef>
                <a:spcPct val="20000"/>
              </a:spcBef>
              <a:spcAft>
                <a:spcPts val="0"/>
              </a:spcAft>
              <a:defRPr/>
            </a:pPr>
            <a:r>
              <a:rPr lang="en-US" sz="1200" b="1" dirty="0" smtClean="0">
                <a:solidFill>
                  <a:prstClr val="white"/>
                </a:solidFill>
                <a:latin typeface="Century Gothic" pitchFamily="34" charset="0"/>
                <a:cs typeface="Arial" pitchFamily="34" charset="0"/>
              </a:rPr>
              <a:t>Phase 3</a:t>
            </a:r>
            <a:endParaRPr lang="en-US" sz="1200" b="1" dirty="0">
              <a:solidFill>
                <a:prstClr val="white"/>
              </a:solidFill>
              <a:latin typeface="Century Gothic" pitchFamily="34" charset="0"/>
              <a:cs typeface="Arial" pitchFamily="34" charset="0"/>
            </a:endParaRPr>
          </a:p>
        </p:txBody>
      </p:sp>
      <p:sp>
        <p:nvSpPr>
          <p:cNvPr id="29" name="Text Placeholder 3"/>
          <p:cNvSpPr txBox="1">
            <a:spLocks/>
          </p:cNvSpPr>
          <p:nvPr/>
        </p:nvSpPr>
        <p:spPr bwMode="auto">
          <a:xfrm>
            <a:off x="3429000" y="2362200"/>
            <a:ext cx="5486399" cy="1066800"/>
          </a:xfrm>
          <a:prstGeom prst="rect">
            <a:avLst/>
          </a:prstGeom>
          <a:solidFill>
            <a:schemeClr val="bg2">
              <a:lumMod val="90000"/>
            </a:schemeClr>
          </a:solidFill>
          <a:ln w="9525">
            <a:noFill/>
            <a:miter lim="800000"/>
            <a:headEnd/>
            <a:tailEnd/>
          </a:ln>
        </p:spPr>
        <p:txBody>
          <a:bodyPr vert="horz" wrap="square" lIns="91440" tIns="0" rIns="91440" bIns="91440" numCol="1" anchor="t" anchorCtr="0" compatLnSpc="1">
            <a:prstTxWarp prst="textNoShape">
              <a:avLst/>
            </a:prstTxWarp>
            <a:noAutofit/>
          </a:bodyPr>
          <a:lstStyle/>
          <a:p>
            <a:pPr marL="450850" marR="0" lvl="0" indent="-450850" algn="l" defTabSz="914400" rtl="0" eaLnBrk="1" fontAlgn="base" latinLnBrk="0" hangingPunct="1">
              <a:lnSpc>
                <a:spcPct val="90000"/>
              </a:lnSpc>
              <a:spcBef>
                <a:spcPts val="1200"/>
              </a:spcBef>
              <a:spcAft>
                <a:spcPts val="0"/>
              </a:spcAft>
              <a:buClr>
                <a:schemeClr val="tx2"/>
              </a:buClr>
              <a:buSzTx/>
              <a:buFont typeface="Wingdings" pitchFamily="2" charset="2"/>
              <a:buChar char="§"/>
              <a:tabLst/>
              <a:defRPr/>
            </a:pPr>
            <a:r>
              <a:rPr kumimoji="0" lang="en-US" sz="1300" b="0" i="0" u="none" strike="noStrike" kern="1200" cap="none" spc="0" normalizeH="0" baseline="0" noProof="0" dirty="0" smtClean="0">
                <a:ln>
                  <a:noFill/>
                </a:ln>
                <a:solidFill>
                  <a:schemeClr val="dk1"/>
                </a:solidFill>
                <a:effectLst/>
                <a:uLnTx/>
                <a:uFillTx/>
                <a:latin typeface="Century Gothic" pitchFamily="34" charset="0"/>
                <a:ea typeface="+mn-ea"/>
                <a:cs typeface="+mn-cs"/>
              </a:rPr>
              <a:t>Conduct </a:t>
            </a:r>
            <a:r>
              <a:rPr lang="en-US" sz="1300" dirty="0" smtClean="0">
                <a:solidFill>
                  <a:schemeClr val="dk1"/>
                </a:solidFill>
                <a:latin typeface="Century Gothic" pitchFamily="34" charset="0"/>
                <a:cs typeface="+mn-cs"/>
              </a:rPr>
              <a:t>extensive DD (legal, E&amp;S, technical, financial etc) </a:t>
            </a:r>
          </a:p>
          <a:p>
            <a:pPr marL="450850" marR="0" lvl="0" indent="-450850" algn="l" defTabSz="914400" rtl="0" eaLnBrk="1" fontAlgn="base" latinLnBrk="0" hangingPunct="1">
              <a:lnSpc>
                <a:spcPct val="90000"/>
              </a:lnSpc>
              <a:spcBef>
                <a:spcPts val="1200"/>
              </a:spcBef>
              <a:spcAft>
                <a:spcPts val="0"/>
              </a:spcAft>
              <a:buClr>
                <a:schemeClr val="tx2"/>
              </a:buClr>
              <a:buSzTx/>
              <a:buFont typeface="Wingdings" pitchFamily="2" charset="2"/>
              <a:buChar char="§"/>
              <a:tabLst/>
              <a:defRPr/>
            </a:pPr>
            <a:r>
              <a:rPr kumimoji="0" lang="en-US" sz="1300" b="0" i="0" u="none" strike="noStrike" kern="1200" cap="none" spc="0" normalizeH="0" baseline="0" noProof="0" dirty="0" smtClean="0">
                <a:ln>
                  <a:noFill/>
                </a:ln>
                <a:solidFill>
                  <a:schemeClr val="dk1"/>
                </a:solidFill>
                <a:effectLst/>
                <a:uLnTx/>
                <a:uFillTx/>
                <a:latin typeface="Century Gothic" pitchFamily="34" charset="0"/>
                <a:ea typeface="+mn-ea"/>
                <a:cs typeface="+mn-cs"/>
              </a:rPr>
              <a:t>Prepare deal</a:t>
            </a:r>
            <a:r>
              <a:rPr kumimoji="0" lang="en-US" sz="1300" b="0" i="0" u="none" strike="noStrike" kern="1200" cap="none" spc="0" normalizeH="0" noProof="0" dirty="0" smtClean="0">
                <a:ln>
                  <a:noFill/>
                </a:ln>
                <a:solidFill>
                  <a:schemeClr val="dk1"/>
                </a:solidFill>
                <a:effectLst/>
                <a:uLnTx/>
                <a:uFillTx/>
                <a:latin typeface="Century Gothic" pitchFamily="34" charset="0"/>
                <a:ea typeface="+mn-ea"/>
                <a:cs typeface="+mn-cs"/>
              </a:rPr>
              <a:t> structure in consultation with advisors</a:t>
            </a:r>
          </a:p>
          <a:p>
            <a:pPr marL="450850" lvl="0" indent="-450850">
              <a:lnSpc>
                <a:spcPct val="90000"/>
              </a:lnSpc>
              <a:spcBef>
                <a:spcPts val="1200"/>
              </a:spcBef>
              <a:spcAft>
                <a:spcPts val="0"/>
              </a:spcAft>
              <a:buClr>
                <a:schemeClr val="tx2"/>
              </a:buClr>
              <a:buFont typeface="Wingdings" pitchFamily="2" charset="2"/>
              <a:buChar char="§"/>
              <a:defRPr/>
            </a:pPr>
            <a:r>
              <a:rPr lang="en-US" sz="1300" baseline="0" dirty="0" smtClean="0">
                <a:solidFill>
                  <a:schemeClr val="dk1"/>
                </a:solidFill>
                <a:latin typeface="Century Gothic" pitchFamily="34" charset="0"/>
                <a:cs typeface="+mn-cs"/>
              </a:rPr>
              <a:t>Coordinate</a:t>
            </a:r>
            <a:r>
              <a:rPr lang="en-US" sz="1300" dirty="0" smtClean="0">
                <a:solidFill>
                  <a:schemeClr val="dk1"/>
                </a:solidFill>
                <a:latin typeface="Century Gothic" pitchFamily="34" charset="0"/>
                <a:cs typeface="+mn-cs"/>
              </a:rPr>
              <a:t> preparation of documents: Shareholder, </a:t>
            </a:r>
            <a:r>
              <a:rPr lang="en-US" sz="1300" dirty="0" err="1" smtClean="0">
                <a:solidFill>
                  <a:schemeClr val="dk1"/>
                </a:solidFill>
                <a:latin typeface="Century Gothic" pitchFamily="34" charset="0"/>
                <a:cs typeface="+mn-cs"/>
              </a:rPr>
              <a:t>intercreditor</a:t>
            </a:r>
            <a:r>
              <a:rPr lang="en-US" sz="1300" dirty="0" smtClean="0">
                <a:solidFill>
                  <a:schemeClr val="dk1"/>
                </a:solidFill>
                <a:latin typeface="Century Gothic" pitchFamily="34" charset="0"/>
                <a:cs typeface="+mn-cs"/>
              </a:rPr>
              <a:t>, security cession agreement</a:t>
            </a:r>
            <a:endParaRPr kumimoji="0" lang="en-US" sz="1300" b="0" i="0" u="none" strike="noStrike" kern="1200" cap="none" spc="0" normalizeH="0" baseline="0" noProof="0" dirty="0" smtClean="0">
              <a:ln>
                <a:noFill/>
              </a:ln>
              <a:solidFill>
                <a:schemeClr val="dk1"/>
              </a:solidFill>
              <a:effectLst/>
              <a:uLnTx/>
              <a:uFillTx/>
              <a:latin typeface="Century Gothic" pitchFamily="34" charset="0"/>
              <a:ea typeface="+mn-ea"/>
              <a:cs typeface="+mn-cs"/>
            </a:endParaRPr>
          </a:p>
        </p:txBody>
      </p:sp>
      <p:sp>
        <p:nvSpPr>
          <p:cNvPr id="30" name="TextBox 29"/>
          <p:cNvSpPr txBox="1"/>
          <p:nvPr/>
        </p:nvSpPr>
        <p:spPr>
          <a:xfrm>
            <a:off x="609599" y="2438399"/>
            <a:ext cx="2286001" cy="984885"/>
          </a:xfrm>
          <a:prstGeom prst="rect">
            <a:avLst/>
          </a:prstGeom>
          <a:solidFill>
            <a:schemeClr val="accent1">
              <a:lumMod val="20000"/>
              <a:lumOff val="80000"/>
            </a:schemeClr>
          </a:solidFill>
        </p:spPr>
        <p:txBody>
          <a:bodyPr wrap="square" rtlCol="0">
            <a:spAutoFit/>
          </a:bodyPr>
          <a:lstStyle/>
          <a:p>
            <a:endParaRPr lang="en-US" b="1" dirty="0" smtClean="0">
              <a:latin typeface="Century Gothic" pitchFamily="34" charset="0"/>
            </a:endParaRPr>
          </a:p>
          <a:p>
            <a:pPr algn="ctr"/>
            <a:r>
              <a:rPr lang="en-US" sz="1300" b="1" dirty="0" smtClean="0">
                <a:latin typeface="Century Gothic" pitchFamily="34" charset="0"/>
              </a:rPr>
              <a:t>Due Diligence &amp; </a:t>
            </a:r>
          </a:p>
          <a:p>
            <a:pPr algn="ctr"/>
            <a:r>
              <a:rPr lang="en-US" sz="1300" b="1" dirty="0" smtClean="0">
                <a:latin typeface="Century Gothic" pitchFamily="34" charset="0"/>
              </a:rPr>
              <a:t>Structuring</a:t>
            </a:r>
          </a:p>
          <a:p>
            <a:endParaRPr lang="en-US" sz="1400" b="1" dirty="0">
              <a:latin typeface="Century Gothic" pitchFamily="34" charset="0"/>
            </a:endParaRPr>
          </a:p>
        </p:txBody>
      </p:sp>
      <p:sp>
        <p:nvSpPr>
          <p:cNvPr id="31" name="Content Placeholder 5"/>
          <p:cNvSpPr txBox="1">
            <a:spLocks/>
          </p:cNvSpPr>
          <p:nvPr/>
        </p:nvSpPr>
        <p:spPr bwMode="gray">
          <a:xfrm rot="16200000">
            <a:off x="-76200" y="3962401"/>
            <a:ext cx="914401" cy="304799"/>
          </a:xfrm>
          <a:prstGeom prst="rect">
            <a:avLst/>
          </a:prstGeom>
          <a:solidFill>
            <a:srgbClr val="1D3262"/>
          </a:solidFill>
        </p:spPr>
        <p:txBody>
          <a:bodyPr lIns="0" tIns="0" rIns="0" bIns="0" anchor="ctr"/>
          <a:lstStyle/>
          <a:p>
            <a:pPr marL="332186" indent="-332186" algn="ctr" defTabSz="885828" fontAlgn="auto">
              <a:spcBef>
                <a:spcPct val="20000"/>
              </a:spcBef>
              <a:spcAft>
                <a:spcPts val="0"/>
              </a:spcAft>
              <a:defRPr/>
            </a:pPr>
            <a:r>
              <a:rPr lang="en-US" sz="1200" b="1" dirty="0" smtClean="0">
                <a:solidFill>
                  <a:prstClr val="white"/>
                </a:solidFill>
                <a:latin typeface="Century Gothic" pitchFamily="34" charset="0"/>
                <a:cs typeface="Arial" pitchFamily="34" charset="0"/>
              </a:rPr>
              <a:t>Phase 2</a:t>
            </a:r>
            <a:endParaRPr lang="en-US" sz="1200" b="1" dirty="0">
              <a:solidFill>
                <a:prstClr val="white"/>
              </a:solidFill>
              <a:latin typeface="Century Gothic" pitchFamily="34" charset="0"/>
              <a:cs typeface="Arial" pitchFamily="34" charset="0"/>
            </a:endParaRPr>
          </a:p>
        </p:txBody>
      </p:sp>
      <p:sp>
        <p:nvSpPr>
          <p:cNvPr id="32" name="Text Placeholder 3"/>
          <p:cNvSpPr txBox="1">
            <a:spLocks/>
          </p:cNvSpPr>
          <p:nvPr/>
        </p:nvSpPr>
        <p:spPr bwMode="auto">
          <a:xfrm>
            <a:off x="3124200" y="3657604"/>
            <a:ext cx="5791199" cy="914400"/>
          </a:xfrm>
          <a:prstGeom prst="rect">
            <a:avLst/>
          </a:prstGeom>
          <a:solidFill>
            <a:schemeClr val="bg2">
              <a:lumMod val="90000"/>
            </a:schemeClr>
          </a:solidFill>
          <a:ln w="9525">
            <a:noFill/>
            <a:miter lim="800000"/>
            <a:headEnd/>
            <a:tailEnd/>
          </a:ln>
        </p:spPr>
        <p:txBody>
          <a:bodyPr vert="horz" wrap="square" lIns="88583" tIns="44292" rIns="88583" bIns="44292" numCol="1" anchor="t" anchorCtr="0" compatLnSpc="1">
            <a:prstTxWarp prst="textNoShape">
              <a:avLst/>
            </a:prstTxWarp>
            <a:noAutofit/>
          </a:bodyPr>
          <a:lstStyle/>
          <a:p>
            <a:pPr marL="450850" marR="0" lvl="0" indent="-450850" algn="l" defTabSz="914400" rtl="0" eaLnBrk="1" fontAlgn="base" latinLnBrk="0" hangingPunct="1">
              <a:lnSpc>
                <a:spcPct val="90000"/>
              </a:lnSpc>
              <a:spcBef>
                <a:spcPts val="1200"/>
              </a:spcBef>
              <a:spcAft>
                <a:spcPts val="0"/>
              </a:spcAft>
              <a:buClr>
                <a:schemeClr val="tx2"/>
              </a:buClr>
              <a:buSzTx/>
              <a:buFont typeface="Wingdings" pitchFamily="2" charset="2"/>
              <a:buChar char="§"/>
              <a:tabLst/>
              <a:defRPr/>
            </a:pPr>
            <a:r>
              <a:rPr kumimoji="0" lang="en-US" sz="1300" b="0" i="0" u="none" strike="noStrike" kern="1200" cap="none" spc="0" normalizeH="0" baseline="0" noProof="0" dirty="0" smtClean="0">
                <a:ln>
                  <a:noFill/>
                </a:ln>
                <a:solidFill>
                  <a:schemeClr val="dk1"/>
                </a:solidFill>
                <a:effectLst/>
                <a:uLnTx/>
                <a:uFillTx/>
                <a:latin typeface="Century Gothic" pitchFamily="34" charset="0"/>
                <a:ea typeface="+mn-ea"/>
                <a:cs typeface="+mn-cs"/>
              </a:rPr>
              <a:t>Prepare financial model,</a:t>
            </a:r>
            <a:r>
              <a:rPr kumimoji="0" lang="en-US" sz="1300" b="0" i="0" u="none" strike="noStrike" kern="1200" cap="none" spc="0" normalizeH="0" noProof="0" dirty="0" smtClean="0">
                <a:ln>
                  <a:noFill/>
                </a:ln>
                <a:solidFill>
                  <a:schemeClr val="dk1"/>
                </a:solidFill>
                <a:effectLst/>
                <a:uLnTx/>
                <a:uFillTx/>
                <a:latin typeface="Century Gothic" pitchFamily="34" charset="0"/>
                <a:ea typeface="+mn-ea"/>
                <a:cs typeface="+mn-cs"/>
              </a:rPr>
              <a:t> valuation &amp; scenario analysis</a:t>
            </a:r>
          </a:p>
          <a:p>
            <a:pPr marL="450850" marR="0" lvl="0" indent="-450850" algn="l" defTabSz="914400" rtl="0" eaLnBrk="1" fontAlgn="base" latinLnBrk="0" hangingPunct="1">
              <a:lnSpc>
                <a:spcPct val="90000"/>
              </a:lnSpc>
              <a:spcBef>
                <a:spcPts val="1200"/>
              </a:spcBef>
              <a:spcAft>
                <a:spcPts val="0"/>
              </a:spcAft>
              <a:buClr>
                <a:schemeClr val="tx2"/>
              </a:buClr>
              <a:buSzTx/>
              <a:buFont typeface="Wingdings" pitchFamily="2" charset="2"/>
              <a:buChar char="§"/>
              <a:tabLst/>
              <a:defRPr/>
            </a:pPr>
            <a:r>
              <a:rPr lang="en-US" sz="1300" baseline="0" dirty="0" smtClean="0">
                <a:solidFill>
                  <a:schemeClr val="dk1"/>
                </a:solidFill>
                <a:latin typeface="Century Gothic" pitchFamily="34" charset="0"/>
                <a:cs typeface="+mn-cs"/>
              </a:rPr>
              <a:t>Prepare</a:t>
            </a:r>
            <a:r>
              <a:rPr lang="en-US" sz="1300" dirty="0" smtClean="0">
                <a:solidFill>
                  <a:schemeClr val="dk1"/>
                </a:solidFill>
                <a:latin typeface="Century Gothic" pitchFamily="34" charset="0"/>
                <a:cs typeface="+mn-cs"/>
              </a:rPr>
              <a:t> information memo &amp; teaser (if external parties will join)</a:t>
            </a:r>
          </a:p>
          <a:p>
            <a:pPr marL="450850" marR="0" lvl="0" indent="-450850" algn="l" defTabSz="914400" rtl="0" eaLnBrk="1" fontAlgn="base" latinLnBrk="0" hangingPunct="1">
              <a:lnSpc>
                <a:spcPct val="90000"/>
              </a:lnSpc>
              <a:spcBef>
                <a:spcPts val="1200"/>
              </a:spcBef>
              <a:spcAft>
                <a:spcPts val="0"/>
              </a:spcAft>
              <a:buClr>
                <a:schemeClr val="tx2"/>
              </a:buClr>
              <a:buSzTx/>
              <a:buFont typeface="Wingdings" pitchFamily="2" charset="2"/>
              <a:buChar char="§"/>
              <a:tabLst/>
              <a:defRPr/>
            </a:pPr>
            <a:r>
              <a:rPr kumimoji="0" lang="en-US" sz="1300" b="0" i="0" u="none" strike="noStrike" kern="1200" cap="none" spc="0" normalizeH="0" baseline="0" noProof="0" dirty="0" smtClean="0">
                <a:ln>
                  <a:noFill/>
                </a:ln>
                <a:solidFill>
                  <a:schemeClr val="dk1"/>
                </a:solidFill>
                <a:effectLst/>
                <a:uLnTx/>
                <a:uFillTx/>
                <a:latin typeface="Century Gothic" pitchFamily="34" charset="0"/>
                <a:ea typeface="+mn-ea"/>
                <a:cs typeface="+mn-cs"/>
              </a:rPr>
              <a:t>Receive internal approvals (this could be a 3-4 stage process)</a:t>
            </a:r>
          </a:p>
        </p:txBody>
      </p:sp>
      <p:sp>
        <p:nvSpPr>
          <p:cNvPr id="33" name="TextBox 32"/>
          <p:cNvSpPr txBox="1"/>
          <p:nvPr/>
        </p:nvSpPr>
        <p:spPr>
          <a:xfrm>
            <a:off x="609599" y="3657604"/>
            <a:ext cx="1981201" cy="923330"/>
          </a:xfrm>
          <a:prstGeom prst="rect">
            <a:avLst/>
          </a:prstGeom>
          <a:solidFill>
            <a:schemeClr val="accent1">
              <a:lumMod val="20000"/>
              <a:lumOff val="80000"/>
            </a:schemeClr>
          </a:solidFill>
        </p:spPr>
        <p:txBody>
          <a:bodyPr wrap="square" rtlCol="0">
            <a:spAutoFit/>
          </a:bodyPr>
          <a:lstStyle/>
          <a:p>
            <a:endParaRPr lang="en-US" sz="1400" b="1" dirty="0" smtClean="0">
              <a:latin typeface="Century Gothic" pitchFamily="34" charset="0"/>
            </a:endParaRPr>
          </a:p>
          <a:p>
            <a:pPr algn="ctr"/>
            <a:r>
              <a:rPr lang="en-US" sz="1300" b="1" dirty="0" smtClean="0">
                <a:latin typeface="Century Gothic" pitchFamily="34" charset="0"/>
              </a:rPr>
              <a:t>Investment </a:t>
            </a:r>
          </a:p>
          <a:p>
            <a:pPr algn="ctr"/>
            <a:r>
              <a:rPr lang="en-US" sz="1300" b="1" dirty="0" smtClean="0">
                <a:latin typeface="Century Gothic" pitchFamily="34" charset="0"/>
              </a:rPr>
              <a:t>Review</a:t>
            </a:r>
          </a:p>
          <a:p>
            <a:endParaRPr lang="en-US" sz="1400" b="1" dirty="0">
              <a:latin typeface="Century Gothic" pitchFamily="34" charset="0"/>
            </a:endParaRPr>
          </a:p>
        </p:txBody>
      </p:sp>
      <p:sp>
        <p:nvSpPr>
          <p:cNvPr id="34" name="Content Placeholder 5"/>
          <p:cNvSpPr txBox="1">
            <a:spLocks/>
          </p:cNvSpPr>
          <p:nvPr/>
        </p:nvSpPr>
        <p:spPr bwMode="gray">
          <a:xfrm rot="16200000">
            <a:off x="-114298" y="5210771"/>
            <a:ext cx="990599" cy="304800"/>
          </a:xfrm>
          <a:prstGeom prst="rect">
            <a:avLst/>
          </a:prstGeom>
          <a:solidFill>
            <a:srgbClr val="1D3262"/>
          </a:solidFill>
        </p:spPr>
        <p:txBody>
          <a:bodyPr lIns="0" tIns="0" rIns="0" bIns="0" anchor="ctr"/>
          <a:lstStyle/>
          <a:p>
            <a:pPr marL="332186" indent="-332186" algn="ctr" defTabSz="885828" fontAlgn="auto">
              <a:spcBef>
                <a:spcPct val="20000"/>
              </a:spcBef>
              <a:spcAft>
                <a:spcPts val="0"/>
              </a:spcAft>
              <a:defRPr/>
            </a:pPr>
            <a:r>
              <a:rPr lang="en-US" sz="1200" b="1" dirty="0" smtClean="0">
                <a:solidFill>
                  <a:prstClr val="white"/>
                </a:solidFill>
                <a:latin typeface="Century Gothic" pitchFamily="34" charset="0"/>
                <a:cs typeface="Arial" pitchFamily="34" charset="0"/>
              </a:rPr>
              <a:t>Phase 1</a:t>
            </a:r>
            <a:endParaRPr lang="en-US" sz="1200" b="1" dirty="0">
              <a:solidFill>
                <a:prstClr val="white"/>
              </a:solidFill>
              <a:latin typeface="Century Gothic" pitchFamily="34" charset="0"/>
              <a:cs typeface="Arial" pitchFamily="34" charset="0"/>
            </a:endParaRPr>
          </a:p>
        </p:txBody>
      </p:sp>
      <p:sp>
        <p:nvSpPr>
          <p:cNvPr id="35" name="Text Placeholder 3"/>
          <p:cNvSpPr txBox="1">
            <a:spLocks/>
          </p:cNvSpPr>
          <p:nvPr/>
        </p:nvSpPr>
        <p:spPr bwMode="auto">
          <a:xfrm>
            <a:off x="2743201" y="4800602"/>
            <a:ext cx="6172198" cy="1142998"/>
          </a:xfrm>
          <a:prstGeom prst="rect">
            <a:avLst/>
          </a:prstGeom>
          <a:solidFill>
            <a:schemeClr val="bg2">
              <a:lumMod val="90000"/>
            </a:schemeClr>
          </a:solidFill>
          <a:ln w="9525">
            <a:noFill/>
            <a:miter lim="800000"/>
            <a:headEnd/>
            <a:tailEnd/>
          </a:ln>
        </p:spPr>
        <p:txBody>
          <a:bodyPr vert="horz" wrap="square" lIns="88583" tIns="44292" rIns="88583" bIns="44292" numCol="1" anchor="t" anchorCtr="0" compatLnSpc="1">
            <a:prstTxWarp prst="textNoShape">
              <a:avLst/>
            </a:prstTxWarp>
            <a:noAutofit/>
          </a:bodyPr>
          <a:lstStyle/>
          <a:p>
            <a:pPr marL="450850" marR="0" lvl="0" indent="-450850" algn="l" defTabSz="914400" rtl="0" eaLnBrk="1" fontAlgn="base" latinLnBrk="0" hangingPunct="1">
              <a:lnSpc>
                <a:spcPct val="90000"/>
              </a:lnSpc>
              <a:spcBef>
                <a:spcPts val="1200"/>
              </a:spcBef>
              <a:spcAft>
                <a:spcPts val="0"/>
              </a:spcAft>
              <a:buClr>
                <a:schemeClr val="tx2"/>
              </a:buClr>
              <a:buSzTx/>
              <a:buFont typeface="Wingdings" pitchFamily="2" charset="2"/>
              <a:buChar char="§"/>
              <a:tabLst/>
              <a:defRPr/>
            </a:pPr>
            <a:r>
              <a:rPr kumimoji="0" lang="en-US" sz="1300" b="0" i="0" u="none" strike="noStrike" kern="1200" cap="none" spc="0" normalizeH="0" baseline="0" noProof="0" dirty="0" smtClean="0">
                <a:ln>
                  <a:noFill/>
                </a:ln>
                <a:solidFill>
                  <a:schemeClr val="dk1"/>
                </a:solidFill>
                <a:effectLst/>
                <a:uLnTx/>
                <a:uFillTx/>
                <a:latin typeface="Century Gothic" pitchFamily="34" charset="0"/>
                <a:ea typeface="+mn-ea"/>
                <a:cs typeface="+mn-cs"/>
              </a:rPr>
              <a:t>Receive information from company/sponsor (concession agreement, studies, business</a:t>
            </a:r>
            <a:r>
              <a:rPr kumimoji="0" lang="en-US" sz="1300" b="0" i="0" u="none" strike="noStrike" kern="1200" cap="none" spc="0" normalizeH="0" noProof="0" dirty="0" smtClean="0">
                <a:ln>
                  <a:noFill/>
                </a:ln>
                <a:solidFill>
                  <a:schemeClr val="dk1"/>
                </a:solidFill>
                <a:effectLst/>
                <a:uLnTx/>
                <a:uFillTx/>
                <a:latin typeface="Century Gothic" pitchFamily="34" charset="0"/>
                <a:ea typeface="+mn-ea"/>
                <a:cs typeface="+mn-cs"/>
              </a:rPr>
              <a:t> plan)</a:t>
            </a:r>
            <a:endParaRPr kumimoji="0" lang="en-US" sz="1300" b="0" i="0" u="none" strike="noStrike" kern="1200" cap="none" spc="0" normalizeH="0" baseline="0" noProof="0" dirty="0" smtClean="0">
              <a:ln>
                <a:noFill/>
              </a:ln>
              <a:solidFill>
                <a:schemeClr val="dk1"/>
              </a:solidFill>
              <a:effectLst/>
              <a:uLnTx/>
              <a:uFillTx/>
              <a:latin typeface="Century Gothic" pitchFamily="34" charset="0"/>
              <a:ea typeface="+mn-ea"/>
              <a:cs typeface="+mn-cs"/>
            </a:endParaRPr>
          </a:p>
          <a:p>
            <a:pPr marL="450850" marR="0" lvl="0" indent="-450850" algn="l" defTabSz="914400" rtl="0" eaLnBrk="1" fontAlgn="base" latinLnBrk="0" hangingPunct="1">
              <a:lnSpc>
                <a:spcPct val="90000"/>
              </a:lnSpc>
              <a:spcBef>
                <a:spcPts val="1200"/>
              </a:spcBef>
              <a:spcAft>
                <a:spcPts val="0"/>
              </a:spcAft>
              <a:buClr>
                <a:schemeClr val="tx2"/>
              </a:buClr>
              <a:buSzTx/>
              <a:buFont typeface="Wingdings" pitchFamily="2" charset="2"/>
              <a:buChar char="§"/>
              <a:tabLst/>
              <a:defRPr/>
            </a:pPr>
            <a:r>
              <a:rPr lang="en-US" sz="1300" dirty="0" smtClean="0">
                <a:solidFill>
                  <a:schemeClr val="dk1"/>
                </a:solidFill>
                <a:latin typeface="Century Gothic" pitchFamily="34" charset="0"/>
                <a:cs typeface="+mn-cs"/>
              </a:rPr>
              <a:t>Mandate legal, technical &amp; financial adviser</a:t>
            </a:r>
          </a:p>
          <a:p>
            <a:pPr marL="450850" marR="0" lvl="0" indent="-450850" algn="l" defTabSz="914400" rtl="0" eaLnBrk="1" fontAlgn="base" latinLnBrk="0" hangingPunct="1">
              <a:lnSpc>
                <a:spcPct val="90000"/>
              </a:lnSpc>
              <a:spcBef>
                <a:spcPts val="1200"/>
              </a:spcBef>
              <a:spcAft>
                <a:spcPts val="0"/>
              </a:spcAft>
              <a:buClr>
                <a:schemeClr val="tx2"/>
              </a:buClr>
              <a:buSzTx/>
              <a:buFont typeface="Wingdings" pitchFamily="2" charset="2"/>
              <a:buChar char="§"/>
              <a:tabLst/>
              <a:defRPr/>
            </a:pPr>
            <a:r>
              <a:rPr kumimoji="0" lang="en-US" sz="1300" b="0" i="0" u="none" strike="noStrike" kern="1200" cap="none" spc="0" normalizeH="0" baseline="0" noProof="0" dirty="0" smtClean="0">
                <a:ln>
                  <a:noFill/>
                </a:ln>
                <a:solidFill>
                  <a:schemeClr val="dk1"/>
                </a:solidFill>
                <a:effectLst/>
                <a:uLnTx/>
                <a:uFillTx/>
                <a:latin typeface="Century Gothic" pitchFamily="34" charset="0"/>
                <a:ea typeface="+mn-ea"/>
                <a:cs typeface="+mn-cs"/>
              </a:rPr>
              <a:t> Sign term sheet &amp; Project kick-off</a:t>
            </a:r>
          </a:p>
        </p:txBody>
      </p:sp>
      <p:sp>
        <p:nvSpPr>
          <p:cNvPr id="36" name="TextBox 35"/>
          <p:cNvSpPr txBox="1"/>
          <p:nvPr/>
        </p:nvSpPr>
        <p:spPr>
          <a:xfrm>
            <a:off x="609599" y="4882515"/>
            <a:ext cx="1600201" cy="984885"/>
          </a:xfrm>
          <a:prstGeom prst="rect">
            <a:avLst/>
          </a:prstGeom>
          <a:solidFill>
            <a:schemeClr val="accent1">
              <a:lumMod val="20000"/>
              <a:lumOff val="80000"/>
            </a:schemeClr>
          </a:solidFill>
        </p:spPr>
        <p:txBody>
          <a:bodyPr wrap="square" rtlCol="0" anchor="ctr">
            <a:spAutoFit/>
          </a:bodyPr>
          <a:lstStyle/>
          <a:p>
            <a:endParaRPr lang="en-US" b="1" dirty="0" smtClean="0">
              <a:latin typeface="Century Gothic" pitchFamily="34" charset="0"/>
            </a:endParaRPr>
          </a:p>
          <a:p>
            <a:pPr algn="ctr"/>
            <a:r>
              <a:rPr lang="en-US" sz="1300" b="1" dirty="0" smtClean="0">
                <a:latin typeface="Century Gothic" pitchFamily="34" charset="0"/>
              </a:rPr>
              <a:t>Project</a:t>
            </a:r>
          </a:p>
          <a:p>
            <a:pPr algn="ctr"/>
            <a:r>
              <a:rPr lang="en-US" sz="1300" b="1" dirty="0" smtClean="0">
                <a:latin typeface="Century Gothic" pitchFamily="34" charset="0"/>
              </a:rPr>
              <a:t> Analysis</a:t>
            </a:r>
            <a:endParaRPr lang="en-US" sz="1400" b="1" dirty="0" smtClean="0">
              <a:latin typeface="Century Gothic" pitchFamily="34" charset="0"/>
            </a:endParaRPr>
          </a:p>
          <a:p>
            <a:endParaRPr lang="en-US" sz="1400" b="1" dirty="0">
              <a:latin typeface="Century Gothic" pitchFamily="34" charset="0"/>
            </a:endParaRPr>
          </a:p>
        </p:txBody>
      </p:sp>
      <p:cxnSp>
        <p:nvCxnSpPr>
          <p:cNvPr id="40" name="Straight Arrow Connector 39"/>
          <p:cNvCxnSpPr/>
          <p:nvPr/>
        </p:nvCxnSpPr>
        <p:spPr>
          <a:xfrm flipV="1">
            <a:off x="2209800" y="1143000"/>
            <a:ext cx="1447800" cy="4800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6" name="Title 1"/>
          <p:cNvSpPr txBox="1">
            <a:spLocks/>
          </p:cNvSpPr>
          <p:nvPr/>
        </p:nvSpPr>
        <p:spPr bwMode="auto">
          <a:xfrm>
            <a:off x="0" y="152400"/>
            <a:ext cx="7086600" cy="685800"/>
          </a:xfrm>
          <a:prstGeom prst="rect">
            <a:avLst/>
          </a:prstGeom>
          <a:noFill/>
          <a:ln w="9525">
            <a:noFill/>
            <a:miter lim="800000"/>
            <a:headEnd/>
            <a:tailEnd/>
          </a:ln>
        </p:spPr>
        <p:txBody>
          <a:bodyPr anchor="ctr"/>
          <a:lstStyle/>
          <a:p>
            <a:pPr algn="ctr"/>
            <a:r>
              <a:rPr lang="en-US" sz="2500" b="1" dirty="0" smtClean="0">
                <a:latin typeface="Century Gothic" pitchFamily="34" charset="0"/>
              </a:rPr>
              <a:t>Raising Funds From DFIs: The Process</a:t>
            </a:r>
            <a:endParaRPr lang="en-US" sz="2500" b="1" dirty="0">
              <a:latin typeface="Century Gothic" pitchFamily="34" charset="0"/>
            </a:endParaRPr>
          </a:p>
        </p:txBody>
      </p:sp>
      <p:cxnSp>
        <p:nvCxnSpPr>
          <p:cNvPr id="50" name="Straight Connector 49"/>
          <p:cNvCxnSpPr/>
          <p:nvPr/>
        </p:nvCxnSpPr>
        <p:spPr>
          <a:xfrm>
            <a:off x="228600" y="2286000"/>
            <a:ext cx="86868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8600" y="3581400"/>
            <a:ext cx="86868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8600" y="4724400"/>
            <a:ext cx="86868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6200" y="76200"/>
            <a:ext cx="8991600" cy="1371600"/>
          </a:xfrm>
          <a:prstGeom prst="rect">
            <a:avLst/>
          </a:prstGeom>
          <a:noFill/>
          <a:ln w="9525">
            <a:noFill/>
            <a:miter lim="800000"/>
            <a:headEnd/>
            <a:tailEnd/>
          </a:ln>
        </p:spPr>
      </p:pic>
      <p:sp>
        <p:nvSpPr>
          <p:cNvPr id="3076" name="Title 1"/>
          <p:cNvSpPr>
            <a:spLocks noGrp="1"/>
          </p:cNvSpPr>
          <p:nvPr>
            <p:ph type="title"/>
          </p:nvPr>
        </p:nvSpPr>
        <p:spPr>
          <a:xfrm>
            <a:off x="152400" y="152400"/>
            <a:ext cx="8229600" cy="1066800"/>
          </a:xfrm>
        </p:spPr>
        <p:txBody>
          <a:bodyPr/>
          <a:lstStyle/>
          <a:p>
            <a:pPr eaLnBrk="1" hangingPunct="1"/>
            <a:r>
              <a:rPr lang="en-US" sz="2800" b="1" dirty="0" smtClean="0">
                <a:latin typeface="Century Gothic" pitchFamily="34" charset="0"/>
              </a:rPr>
              <a:t>Outline</a:t>
            </a:r>
          </a:p>
        </p:txBody>
      </p:sp>
      <p:sp>
        <p:nvSpPr>
          <p:cNvPr id="6" name="Slide Number Placeholder 5"/>
          <p:cNvSpPr>
            <a:spLocks noGrp="1"/>
          </p:cNvSpPr>
          <p:nvPr>
            <p:ph type="sldNum" sz="quarter" idx="12"/>
          </p:nvPr>
        </p:nvSpPr>
        <p:spPr/>
        <p:txBody>
          <a:bodyPr/>
          <a:lstStyle/>
          <a:p>
            <a:pPr>
              <a:defRPr/>
            </a:pPr>
            <a:fld id="{EF5A12D3-19EF-4B0C-AAD3-1C300F918902}" type="slidenum">
              <a:rPr lang="en-US" smtClean="0"/>
              <a:pPr>
                <a:defRPr/>
              </a:pPr>
              <a:t>13</a:t>
            </a:fld>
            <a:endParaRPr lang="en-US" dirty="0"/>
          </a:p>
        </p:txBody>
      </p:sp>
      <p:sp>
        <p:nvSpPr>
          <p:cNvPr id="8" name="Rounded Rectangle 7"/>
          <p:cNvSpPr/>
          <p:nvPr/>
        </p:nvSpPr>
        <p:spPr>
          <a:xfrm>
            <a:off x="76200" y="1600200"/>
            <a:ext cx="8763000" cy="838200"/>
          </a:xfrm>
          <a:prstGeom prst="roundRect">
            <a:avLst/>
          </a:prstGeom>
          <a:solidFill>
            <a:schemeClr val="tx2"/>
          </a:solidFill>
          <a:ln>
            <a:solidFill>
              <a:schemeClr val="bg1">
                <a:lumMod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pPr eaLnBrk="1" hangingPunct="1">
              <a:lnSpc>
                <a:spcPct val="200000"/>
              </a:lnSpc>
            </a:pPr>
            <a:r>
              <a:rPr lang="en-US" sz="2000" b="1" dirty="0" smtClean="0">
                <a:solidFill>
                  <a:schemeClr val="bg1"/>
                </a:solidFill>
                <a:latin typeface="Century Gothic" pitchFamily="34" charset="0"/>
              </a:rPr>
              <a:t>Introduction to The Africa Finance Corporation (AFC)</a:t>
            </a:r>
          </a:p>
        </p:txBody>
      </p:sp>
      <p:sp>
        <p:nvSpPr>
          <p:cNvPr id="9" name="Rounded Rectangle 8"/>
          <p:cNvSpPr/>
          <p:nvPr/>
        </p:nvSpPr>
        <p:spPr>
          <a:xfrm>
            <a:off x="76200" y="2743200"/>
            <a:ext cx="8763000" cy="83820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eaLnBrk="1" hangingPunct="1">
              <a:lnSpc>
                <a:spcPct val="200000"/>
              </a:lnSpc>
            </a:pPr>
            <a:r>
              <a:rPr lang="en-US" sz="2000" b="1" dirty="0" smtClean="0">
                <a:solidFill>
                  <a:schemeClr val="bg1"/>
                </a:solidFill>
                <a:latin typeface="Century Gothic" pitchFamily="34" charset="0"/>
              </a:rPr>
              <a:t>Advantages &amp; Misconceptions About DFI Financing </a:t>
            </a:r>
          </a:p>
        </p:txBody>
      </p:sp>
      <p:sp>
        <p:nvSpPr>
          <p:cNvPr id="14" name="Rounded Rectangle 13"/>
          <p:cNvSpPr/>
          <p:nvPr/>
        </p:nvSpPr>
        <p:spPr>
          <a:xfrm>
            <a:off x="76200" y="4953000"/>
            <a:ext cx="8763000" cy="838200"/>
          </a:xfrm>
          <a:prstGeom prst="roundRect">
            <a:avLst/>
          </a:prstGeom>
          <a:solidFill>
            <a:schemeClr val="tx2"/>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eaLnBrk="1" hangingPunct="1">
              <a:lnSpc>
                <a:spcPct val="200000"/>
              </a:lnSpc>
            </a:pPr>
            <a:r>
              <a:rPr lang="en-US" sz="2000" b="1" dirty="0" smtClean="0">
                <a:solidFill>
                  <a:schemeClr val="bg1"/>
                </a:solidFill>
                <a:latin typeface="Century Gothic" pitchFamily="34" charset="0"/>
              </a:rPr>
              <a:t>Conclusion </a:t>
            </a:r>
          </a:p>
        </p:txBody>
      </p:sp>
      <p:sp>
        <p:nvSpPr>
          <p:cNvPr id="10" name="Rounded Rectangle 9"/>
          <p:cNvSpPr/>
          <p:nvPr/>
        </p:nvSpPr>
        <p:spPr>
          <a:xfrm>
            <a:off x="76200" y="3810000"/>
            <a:ext cx="8763000" cy="838200"/>
          </a:xfrm>
          <a:prstGeom prst="round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nSpc>
                <a:spcPct val="200000"/>
              </a:lnSpc>
            </a:pPr>
            <a:r>
              <a:rPr lang="en-US" sz="2000" b="1" dirty="0" smtClean="0">
                <a:solidFill>
                  <a:schemeClr val="bg1"/>
                </a:solidFill>
                <a:latin typeface="Century Gothic" pitchFamily="34" charset="0"/>
              </a:rPr>
              <a:t>Raising Funds From DFIs: Risks, Process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04800" y="1066800"/>
            <a:ext cx="8382000" cy="487680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50850" indent="-450850" eaLnBrk="1" hangingPunct="1">
              <a:lnSpc>
                <a:spcPct val="150000"/>
              </a:lnSpc>
              <a:spcBef>
                <a:spcPts val="1200"/>
              </a:spcBef>
              <a:spcAft>
                <a:spcPts val="0"/>
              </a:spcAft>
              <a:buClr>
                <a:schemeClr val="tx2"/>
              </a:buClr>
              <a:buFont typeface="Wingdings" pitchFamily="2" charset="2"/>
              <a:buChar char="§"/>
              <a:defRPr/>
            </a:pPr>
            <a:r>
              <a:rPr lang="en-US" sz="1500" dirty="0" smtClean="0">
                <a:solidFill>
                  <a:schemeClr val="tx1"/>
                </a:solidFill>
                <a:latin typeface="Century Gothic" panose="020B0502020202020204" pitchFamily="34" charset="0"/>
                <a:cs typeface="Arial" panose="020B0604020202020204" pitchFamily="34" charset="0"/>
              </a:rPr>
              <a:t>DFIs differ, depending on their stated objectives and this usually will influence their approach to risk</a:t>
            </a:r>
          </a:p>
          <a:p>
            <a:pPr marL="450850" indent="-450850" eaLnBrk="1" hangingPunct="1">
              <a:lnSpc>
                <a:spcPct val="150000"/>
              </a:lnSpc>
              <a:spcBef>
                <a:spcPts val="1200"/>
              </a:spcBef>
              <a:spcAft>
                <a:spcPts val="0"/>
              </a:spcAft>
              <a:buClr>
                <a:schemeClr val="tx2"/>
              </a:buClr>
              <a:buFont typeface="Wingdings" pitchFamily="2" charset="2"/>
              <a:buChar char="§"/>
              <a:defRPr/>
            </a:pPr>
            <a:r>
              <a:rPr lang="en-US" sz="1500" dirty="0" smtClean="0">
                <a:solidFill>
                  <a:schemeClr val="tx1"/>
                </a:solidFill>
                <a:latin typeface="Century Gothic" panose="020B0502020202020204" pitchFamily="34" charset="0"/>
                <a:cs typeface="Arial" panose="020B0604020202020204" pitchFamily="34" charset="0"/>
              </a:rPr>
              <a:t>There are a few DFIs which are en exception to the views of being c</a:t>
            </a:r>
            <a:r>
              <a:rPr lang="en-US" sz="1500" dirty="0" smtClean="0">
                <a:latin typeface="Century Gothic" pitchFamily="34" charset="0"/>
              </a:rPr>
              <a:t>omplex, cumbersome and bureaucratic – For example AFC</a:t>
            </a:r>
          </a:p>
          <a:p>
            <a:pPr marL="450850" indent="-450850" eaLnBrk="1" hangingPunct="1">
              <a:lnSpc>
                <a:spcPct val="150000"/>
              </a:lnSpc>
              <a:spcBef>
                <a:spcPts val="1200"/>
              </a:spcBef>
              <a:spcAft>
                <a:spcPts val="0"/>
              </a:spcAft>
              <a:buClr>
                <a:schemeClr val="tx2"/>
              </a:buClr>
              <a:buFont typeface="Wingdings" pitchFamily="2" charset="2"/>
              <a:buChar char="§"/>
              <a:defRPr/>
            </a:pPr>
            <a:r>
              <a:rPr lang="en-US" sz="1500" dirty="0" smtClean="0">
                <a:solidFill>
                  <a:schemeClr val="tx1"/>
                </a:solidFill>
                <a:latin typeface="Century Gothic" pitchFamily="34" charset="0"/>
                <a:cs typeface="Arial" panose="020B0604020202020204" pitchFamily="34" charset="0"/>
              </a:rPr>
              <a:t>Whatever the case, DFIs bring some added value to the mix, given the products they can deploy and tenor of financing that they can offer </a:t>
            </a:r>
          </a:p>
          <a:p>
            <a:pPr marL="450850" indent="-450850" eaLnBrk="1" hangingPunct="1">
              <a:lnSpc>
                <a:spcPct val="150000"/>
              </a:lnSpc>
              <a:spcBef>
                <a:spcPts val="1200"/>
              </a:spcBef>
              <a:spcAft>
                <a:spcPts val="0"/>
              </a:spcAft>
              <a:buClr>
                <a:schemeClr val="tx2"/>
              </a:buClr>
              <a:buFont typeface="Wingdings" pitchFamily="2" charset="2"/>
              <a:buChar char="§"/>
              <a:defRPr/>
            </a:pPr>
            <a:r>
              <a:rPr lang="en-US" sz="1500" i="0" dirty="0" smtClean="0">
                <a:solidFill>
                  <a:schemeClr val="tx1"/>
                </a:solidFill>
                <a:latin typeface="Century Gothic" panose="020B0502020202020204" pitchFamily="34" charset="0"/>
                <a:cs typeface="Arial" panose="020B0604020202020204" pitchFamily="34" charset="0"/>
              </a:rPr>
              <a:t>DFIs apply the same basic principles of finance but may be more rigorous given the quantum of risk associated with infrastructure (project finance) projects</a:t>
            </a:r>
          </a:p>
          <a:p>
            <a:pPr marL="450850" indent="-450850" eaLnBrk="1" hangingPunct="1">
              <a:lnSpc>
                <a:spcPct val="150000"/>
              </a:lnSpc>
              <a:spcBef>
                <a:spcPts val="1200"/>
              </a:spcBef>
              <a:spcAft>
                <a:spcPts val="0"/>
              </a:spcAft>
              <a:buClr>
                <a:schemeClr val="tx2"/>
              </a:buClr>
              <a:buFont typeface="Wingdings" pitchFamily="2" charset="2"/>
              <a:buChar char="§"/>
              <a:defRPr/>
            </a:pPr>
            <a:r>
              <a:rPr lang="en-US" sz="1500" dirty="0" smtClean="0">
                <a:solidFill>
                  <a:schemeClr val="tx1"/>
                </a:solidFill>
                <a:latin typeface="Century Gothic" pitchFamily="34" charset="0"/>
                <a:cs typeface="Arial" panose="020B0604020202020204" pitchFamily="34" charset="0"/>
              </a:rPr>
              <a:t> Approaching DFI sources for financing, will require careful consideration of the risks highlighted. </a:t>
            </a:r>
          </a:p>
        </p:txBody>
      </p:sp>
      <p:sp>
        <p:nvSpPr>
          <p:cNvPr id="5123" name="Title 5"/>
          <p:cNvSpPr>
            <a:spLocks noGrp="1"/>
          </p:cNvSpPr>
          <p:nvPr>
            <p:ph type="ctrTitle"/>
          </p:nvPr>
        </p:nvSpPr>
        <p:spPr bwMode="auto">
          <a:noFill/>
          <a:ln>
            <a:miter lim="800000"/>
            <a:headEnd/>
            <a:tailEnd/>
          </a:ln>
        </p:spPr>
        <p:txBody>
          <a:bodyPr vert="horz" wrap="square" lIns="91440" tIns="45720" rIns="91440" bIns="45720" numCol="1" compatLnSpc="1">
            <a:prstTxWarp prst="textNoShape">
              <a:avLst/>
            </a:prstTxWarp>
          </a:bodyPr>
          <a:lstStyle/>
          <a:p>
            <a:pPr algn="ctr"/>
            <a:r>
              <a:rPr lang="en-US" sz="2800" b="1" dirty="0" smtClean="0">
                <a:solidFill>
                  <a:schemeClr val="tx1"/>
                </a:solidFill>
                <a:latin typeface="Century Gothic" pitchFamily="34" charset="0"/>
              </a:rPr>
              <a:t>Conclusion </a:t>
            </a:r>
            <a:endParaRPr lang="en-GB" sz="2800" b="1" dirty="0" smtClean="0">
              <a:solidFill>
                <a:schemeClr val="tx1"/>
              </a:solidFill>
              <a:latin typeface="Century Gothic" pitchFamily="34" charset="0"/>
            </a:endParaRPr>
          </a:p>
        </p:txBody>
      </p:sp>
    </p:spTree>
    <p:extLst>
      <p:ext uri="{BB962C8B-B14F-4D97-AF65-F5344CB8AC3E}">
        <p14:creationId xmlns="" xmlns:p14="http://schemas.microsoft.com/office/powerpoint/2010/main" val="3929552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76200" y="76200"/>
            <a:ext cx="8991600" cy="1371600"/>
          </a:xfrm>
          <a:prstGeom prst="rect">
            <a:avLst/>
          </a:prstGeom>
          <a:noFill/>
          <a:ln w="9525">
            <a:noFill/>
            <a:miter lim="800000"/>
            <a:headEnd/>
            <a:tailEnd/>
          </a:ln>
        </p:spPr>
      </p:pic>
      <p:sp>
        <p:nvSpPr>
          <p:cNvPr id="27652" name="Content Placeholder 2"/>
          <p:cNvSpPr>
            <a:spLocks noGrp="1"/>
          </p:cNvSpPr>
          <p:nvPr>
            <p:ph idx="1"/>
          </p:nvPr>
        </p:nvSpPr>
        <p:spPr>
          <a:xfrm>
            <a:off x="152400" y="1524000"/>
            <a:ext cx="8839200" cy="762000"/>
          </a:xfrm>
        </p:spPr>
        <p:txBody>
          <a:bodyPr/>
          <a:lstStyle/>
          <a:p>
            <a:pPr algn="ctr" eaLnBrk="1" hangingPunct="1">
              <a:lnSpc>
                <a:spcPct val="150000"/>
              </a:lnSpc>
              <a:buFont typeface="Arial" charset="0"/>
              <a:buNone/>
            </a:pPr>
            <a:r>
              <a:rPr lang="en-US" sz="5000" b="1" dirty="0" smtClean="0">
                <a:latin typeface="Century Gothic" pitchFamily="34" charset="0"/>
              </a:rPr>
              <a:t>Thank You </a:t>
            </a:r>
          </a:p>
        </p:txBody>
      </p:sp>
      <p:sp>
        <p:nvSpPr>
          <p:cNvPr id="6" name="Slide Number Placeholder 5"/>
          <p:cNvSpPr>
            <a:spLocks noGrp="1"/>
          </p:cNvSpPr>
          <p:nvPr>
            <p:ph type="sldNum" sz="quarter" idx="12"/>
          </p:nvPr>
        </p:nvSpPr>
        <p:spPr/>
        <p:txBody>
          <a:bodyPr/>
          <a:lstStyle/>
          <a:p>
            <a:pPr>
              <a:defRPr/>
            </a:pPr>
            <a:fld id="{BC14514A-3C3E-4729-B136-7EF9F5D027D8}" type="slidenum">
              <a:rPr lang="en-US" smtClean="0"/>
              <a:pPr>
                <a:defRPr/>
              </a:pPr>
              <a:t>15</a:t>
            </a:fld>
            <a:endParaRPr lang="en-US"/>
          </a:p>
        </p:txBody>
      </p:sp>
      <p:sp>
        <p:nvSpPr>
          <p:cNvPr id="7" name="Content Placeholder 2"/>
          <p:cNvSpPr txBox="1">
            <a:spLocks/>
          </p:cNvSpPr>
          <p:nvPr/>
        </p:nvSpPr>
        <p:spPr bwMode="auto">
          <a:xfrm>
            <a:off x="304800" y="2819400"/>
            <a:ext cx="8534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sz="2000" b="1" i="0" u="none" strike="noStrike" kern="1200" cap="none" spc="0" normalizeH="0" baseline="0" noProof="0" dirty="0" smtClean="0">
              <a:ln>
                <a:noFill/>
              </a:ln>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1" i="0" u="none" strike="noStrike" kern="1200" cap="none" spc="0" normalizeH="0" baseline="0" noProof="0" dirty="0" smtClean="0">
                <a:ln>
                  <a:noFill/>
                </a:ln>
                <a:effectLst/>
                <a:uLnTx/>
                <a:uFillTx/>
                <a:latin typeface="Century Gothic" pitchFamily="34" charset="0"/>
                <a:ea typeface="+mn-ea"/>
                <a:cs typeface="+mn-cs"/>
              </a:rPr>
              <a:t>	</a:t>
            </a:r>
            <a:r>
              <a:rPr kumimoji="0" lang="en-US" sz="1600" b="1" i="0" u="none" strike="noStrike" kern="1200" cap="none" spc="0" normalizeH="0" baseline="0" noProof="0" dirty="0" smtClean="0">
                <a:ln>
                  <a:noFill/>
                </a:ln>
                <a:effectLst/>
                <a:uLnTx/>
                <a:uFillTx/>
                <a:latin typeface="Century Gothic" pitchFamily="34" charset="0"/>
                <a:ea typeface="+mn-ea"/>
                <a:cs typeface="+mn-cs"/>
              </a:rPr>
              <a:t>Dr. </a:t>
            </a:r>
            <a:r>
              <a:rPr kumimoji="0" lang="en-US" sz="1400" b="1" i="0" u="none" strike="noStrike" kern="1200" cap="none" spc="0" normalizeH="0" baseline="0" noProof="0" dirty="0" err="1" smtClean="0">
                <a:ln>
                  <a:noFill/>
                </a:ln>
                <a:effectLst/>
                <a:uLnTx/>
                <a:uFillTx/>
                <a:latin typeface="Century Gothic" pitchFamily="34" charset="0"/>
                <a:ea typeface="+mn-ea"/>
                <a:cs typeface="+mn-cs"/>
              </a:rPr>
              <a:t>Adesegun</a:t>
            </a:r>
            <a:r>
              <a:rPr kumimoji="0" lang="en-US" sz="1400" b="1" i="0" u="none" strike="noStrike" kern="1200" cap="none" spc="0" normalizeH="0" baseline="0" noProof="0" dirty="0" smtClean="0">
                <a:ln>
                  <a:noFill/>
                </a:ln>
                <a:effectLst/>
                <a:uLnTx/>
                <a:uFillTx/>
                <a:latin typeface="Century Gothic" pitchFamily="34" charset="0"/>
                <a:ea typeface="+mn-ea"/>
                <a:cs typeface="+mn-cs"/>
              </a:rPr>
              <a:t> </a:t>
            </a:r>
            <a:r>
              <a:rPr kumimoji="0" lang="en-US" sz="1400" b="1" i="0" u="none" strike="noStrike" kern="1200" cap="none" spc="0" normalizeH="0" baseline="0" noProof="0" dirty="0" smtClean="0">
                <a:ln>
                  <a:noFill/>
                </a:ln>
                <a:effectLst/>
                <a:uLnTx/>
                <a:uFillTx/>
                <a:latin typeface="Century Gothic" pitchFamily="34" charset="0"/>
                <a:ea typeface="+mn-ea"/>
                <a:cs typeface="+mn-cs"/>
              </a:rPr>
              <a:t>Akin-Olugbade		</a:t>
            </a:r>
            <a:r>
              <a:rPr kumimoji="0" lang="en-US" sz="1400" b="1" i="0" u="none" strike="noStrike" kern="1200" cap="none" spc="0" normalizeH="0" baseline="0" noProof="0" dirty="0" smtClean="0">
                <a:ln>
                  <a:noFill/>
                </a:ln>
                <a:effectLst/>
                <a:uLnTx/>
                <a:uFillTx/>
                <a:latin typeface="Century Gothic" pitchFamily="34" charset="0"/>
                <a:ea typeface="+mn-ea"/>
                <a:cs typeface="+mn-cs"/>
              </a:rPr>
              <a:t>T</a:t>
            </a:r>
            <a:r>
              <a:rPr kumimoji="0" lang="en-US" sz="1400" b="1" i="0" u="none" strike="noStrike" kern="1200" cap="none" spc="0" normalizeH="0" baseline="0" noProof="0" dirty="0" smtClean="0">
                <a:ln>
                  <a:noFill/>
                </a:ln>
                <a:effectLst/>
                <a:uLnTx/>
                <a:uFillTx/>
                <a:latin typeface="Century Gothic" pitchFamily="34" charset="0"/>
                <a:ea typeface="+mn-ea"/>
                <a:cs typeface="+mn-cs"/>
              </a:rPr>
              <a:t>: </a:t>
            </a:r>
            <a:r>
              <a:rPr kumimoji="0" lang="en-US" sz="1400" b="0" i="0" u="none" strike="noStrike" kern="1200" cap="none" spc="0" normalizeH="0" baseline="0" noProof="0" dirty="0" smtClean="0">
                <a:ln>
                  <a:noFill/>
                </a:ln>
                <a:effectLst/>
                <a:uLnTx/>
                <a:uFillTx/>
                <a:latin typeface="Century Gothic" pitchFamily="34" charset="0"/>
                <a:ea typeface="+mn-ea"/>
                <a:cs typeface="+mn-cs"/>
              </a:rPr>
              <a:t>+234 1 279 9621</a:t>
            </a:r>
          </a:p>
          <a:p>
            <a:pPr marL="342900" marR="0" lvl="0" indent="-34290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smtClean="0">
                <a:ln>
                  <a:noFill/>
                </a:ln>
                <a:effectLst/>
                <a:uLnTx/>
                <a:uFillTx/>
                <a:latin typeface="Century Gothic" pitchFamily="34" charset="0"/>
                <a:ea typeface="+mn-ea"/>
                <a:cs typeface="+mn-cs"/>
              </a:rPr>
              <a:t>	</a:t>
            </a:r>
            <a:r>
              <a:rPr kumimoji="0" lang="en-US" sz="1400" b="0" i="0" u="none" strike="noStrike" kern="1200" cap="none" spc="0" normalizeH="0" baseline="0" noProof="0" dirty="0" smtClean="0">
                <a:ln>
                  <a:noFill/>
                </a:ln>
                <a:effectLst/>
                <a:uLnTx/>
                <a:uFillTx/>
                <a:latin typeface="Century Gothic" pitchFamily="34" charset="0"/>
                <a:ea typeface="+mn-ea"/>
                <a:cs typeface="+mn-cs"/>
              </a:rPr>
              <a:t>Executive Director &amp; General Counsel </a:t>
            </a:r>
            <a:r>
              <a:rPr kumimoji="0" lang="en-US" sz="1400" b="0" i="0" u="none" strike="noStrike" kern="1200" cap="none" spc="0" normalizeH="0" baseline="0" noProof="0" dirty="0" smtClean="0">
                <a:ln>
                  <a:noFill/>
                </a:ln>
                <a:effectLst/>
                <a:uLnTx/>
                <a:uFillTx/>
                <a:latin typeface="Century Gothic" pitchFamily="34" charset="0"/>
                <a:ea typeface="+mn-ea"/>
                <a:cs typeface="+mn-cs"/>
              </a:rPr>
              <a:t>		</a:t>
            </a:r>
            <a:r>
              <a:rPr kumimoji="0" lang="en-US" sz="1400" b="1" i="0" u="none" strike="noStrike" kern="1200" cap="none" spc="0" normalizeH="0" baseline="0" noProof="0" dirty="0" smtClean="0">
                <a:ln>
                  <a:noFill/>
                </a:ln>
                <a:effectLst/>
                <a:uLnTx/>
                <a:uFillTx/>
                <a:latin typeface="Century Gothic" pitchFamily="34" charset="0"/>
                <a:ea typeface="+mn-ea"/>
                <a:cs typeface="+mn-cs"/>
              </a:rPr>
              <a:t>E</a:t>
            </a:r>
            <a:r>
              <a:rPr kumimoji="0" lang="en-US" sz="1400" b="0" i="0" u="none" strike="noStrike" kern="1200" cap="none" spc="0" normalizeH="0" baseline="0" noProof="0" dirty="0" smtClean="0">
                <a:ln>
                  <a:noFill/>
                </a:ln>
                <a:effectLst/>
                <a:uLnTx/>
                <a:uFillTx/>
                <a:latin typeface="Century Gothic" pitchFamily="34" charset="0"/>
                <a:ea typeface="+mn-ea"/>
                <a:cs typeface="+mn-cs"/>
              </a:rPr>
              <a:t>:</a:t>
            </a:r>
            <a:r>
              <a:rPr kumimoji="0" lang="en-US" sz="1400" b="0" i="0" u="none" strike="noStrike" kern="1200" cap="none" spc="0" normalizeH="0" baseline="0" noProof="0" dirty="0" smtClean="0">
                <a:ln>
                  <a:noFill/>
                </a:ln>
                <a:effectLst/>
                <a:uLnTx/>
                <a:uFillTx/>
                <a:latin typeface="Century Gothic" pitchFamily="34" charset="0"/>
                <a:ea typeface="+mn-ea"/>
                <a:cs typeface="+mn-cs"/>
                <a:hlinkClick r:id="rId3"/>
              </a:rPr>
              <a:t>adesegun.akin-olugbade@africafc.org</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400" b="0" i="0" u="none" strike="noStrike" kern="1200" cap="none" spc="0" normalizeH="0" baseline="0" noProof="0" dirty="0" smtClean="0">
              <a:ln>
                <a:noFill/>
              </a:ln>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400" b="1" i="0" u="none" strike="noStrike" kern="1200" cap="none" spc="0" normalizeH="0" baseline="0" noProof="0" dirty="0" smtClean="0">
                <a:ln>
                  <a:noFill/>
                </a:ln>
                <a:effectLst/>
                <a:uLnTx/>
                <a:uFillTx/>
                <a:latin typeface="Century Gothic" pitchFamily="34" charset="0"/>
                <a:ea typeface="+mn-ea"/>
                <a:cs typeface="+mn-cs"/>
              </a:rPr>
              <a:t>	Osaruyi Orobosa-Ogbeide			T</a:t>
            </a:r>
            <a:r>
              <a:rPr kumimoji="0" lang="en-US" sz="1400" b="0" i="0" u="none" strike="noStrike" kern="1200" cap="none" spc="0" normalizeH="0" baseline="0" noProof="0" dirty="0" smtClean="0">
                <a:ln>
                  <a:noFill/>
                </a:ln>
                <a:effectLst/>
                <a:uLnTx/>
                <a:uFillTx/>
                <a:latin typeface="Century Gothic" pitchFamily="34" charset="0"/>
                <a:ea typeface="+mn-ea"/>
                <a:cs typeface="+mn-cs"/>
              </a:rPr>
              <a:t>: +234 1 279 9664</a:t>
            </a:r>
          </a:p>
          <a:p>
            <a:pPr marL="342900" marR="0" lvl="0" indent="-34290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smtClean="0">
                <a:ln>
                  <a:noFill/>
                </a:ln>
                <a:effectLst/>
                <a:uLnTx/>
                <a:uFillTx/>
                <a:latin typeface="Century Gothic" pitchFamily="34" charset="0"/>
                <a:ea typeface="+mn-ea"/>
                <a:cs typeface="+mn-cs"/>
              </a:rPr>
              <a:t>	SA to President &amp; CEO			</a:t>
            </a:r>
            <a:r>
              <a:rPr kumimoji="0" lang="en-US" sz="1400" b="1" i="0" u="none" strike="noStrike" kern="1200" cap="none" spc="0" normalizeH="0" baseline="0" noProof="0" dirty="0" smtClean="0">
                <a:ln>
                  <a:noFill/>
                </a:ln>
                <a:effectLst/>
                <a:uLnTx/>
                <a:uFillTx/>
                <a:latin typeface="Century Gothic" pitchFamily="34" charset="0"/>
                <a:ea typeface="+mn-ea"/>
                <a:cs typeface="+mn-cs"/>
              </a:rPr>
              <a:t>E:</a:t>
            </a:r>
            <a:r>
              <a:rPr kumimoji="0" lang="en-US" sz="1400" b="0" i="0" u="none" strike="noStrike" kern="1200" cap="none" spc="0" normalizeH="0" baseline="0" noProof="0" dirty="0" smtClean="0">
                <a:ln>
                  <a:noFill/>
                </a:ln>
                <a:effectLst/>
                <a:uLnTx/>
                <a:uFillTx/>
                <a:latin typeface="Century Gothic" pitchFamily="34" charset="0"/>
                <a:ea typeface="+mn-ea"/>
                <a:cs typeface="+mn-cs"/>
                <a:hlinkClick r:id="rId3"/>
              </a:rPr>
              <a:t> </a:t>
            </a:r>
            <a:r>
              <a:rPr kumimoji="0" lang="en-US" sz="1400" b="0" i="0" u="none" strike="noStrike" kern="1200" cap="none" spc="0" normalizeH="0" baseline="0" noProof="0" dirty="0" smtClean="0">
                <a:ln>
                  <a:noFill/>
                </a:ln>
                <a:effectLst/>
                <a:uLnTx/>
                <a:uFillTx/>
                <a:latin typeface="Century Gothic" pitchFamily="34" charset="0"/>
                <a:ea typeface="+mn-ea"/>
                <a:cs typeface="+mn-cs"/>
                <a:hlinkClick r:id="rId4"/>
              </a:rPr>
              <a:t>osaruyi.orobosa@africafc.org</a:t>
            </a:r>
            <a:endParaRPr kumimoji="0" lang="en-US" sz="1400" b="0" i="0" u="none" strike="noStrike" kern="1200" cap="none" spc="0" normalizeH="0" baseline="0" noProof="0" dirty="0" smtClean="0">
              <a:ln>
                <a:noFill/>
              </a:ln>
              <a:effectLst/>
              <a:uLnTx/>
              <a:uFillTx/>
              <a:latin typeface="Century Gothic" pitchFamily="34" charset="0"/>
              <a:ea typeface="+mn-ea"/>
              <a:cs typeface="+mn-cs"/>
              <a:hlinkClick r:id="rId3"/>
            </a:endParaRPr>
          </a:p>
          <a:p>
            <a:pPr marL="342900" marR="0" lvl="0" indent="-34290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sz="1400" b="0" i="0" u="none" strike="noStrike" kern="1200" cap="none" spc="0" normalizeH="0" baseline="0" noProof="0" dirty="0" smtClean="0">
              <a:ln>
                <a:noFill/>
              </a:ln>
              <a:effectLst/>
              <a:uLnTx/>
              <a:uFillTx/>
              <a:latin typeface="Century Gothic" pitchFamily="34" charset="0"/>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US" sz="1400" b="1" i="0" u="none" strike="noStrike" kern="1200" cap="none" spc="0" normalizeH="0" baseline="0" noProof="0" dirty="0" smtClean="0">
                <a:ln>
                  <a:noFill/>
                </a:ln>
                <a:effectLst/>
                <a:uLnTx/>
                <a:uFillTx/>
                <a:latin typeface="Century Gothic" pitchFamily="34" charset="0"/>
                <a:ea typeface="+mn-ea"/>
                <a:cs typeface="+mn-cs"/>
              </a:rPr>
              <a:t>Africa Finance Corporation </a:t>
            </a:r>
          </a:p>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US" sz="1400" b="1" i="0" u="none" strike="noStrike" kern="1200" cap="none" spc="0" normalizeH="0" baseline="0" noProof="0" dirty="0" smtClean="0">
                <a:ln>
                  <a:noFill/>
                </a:ln>
                <a:effectLst/>
                <a:uLnTx/>
                <a:uFillTx/>
                <a:latin typeface="Century Gothic" pitchFamily="34" charset="0"/>
                <a:ea typeface="+mn-ea"/>
                <a:cs typeface="+mn-cs"/>
              </a:rPr>
              <a:t>A</a:t>
            </a:r>
            <a:r>
              <a:rPr kumimoji="0" lang="en-US" sz="1400" b="0" i="0" u="none" strike="noStrike" kern="1200" cap="none" spc="0" normalizeH="0" baseline="0" noProof="0" dirty="0" smtClean="0">
                <a:ln>
                  <a:noFill/>
                </a:ln>
                <a:effectLst/>
                <a:uLnTx/>
                <a:uFillTx/>
                <a:latin typeface="Century Gothic" pitchFamily="34" charset="0"/>
                <a:ea typeface="+mn-ea"/>
                <a:cs typeface="+mn-cs"/>
              </a:rPr>
              <a:t>: 3a Osborne Road,</a:t>
            </a:r>
          </a:p>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err="1" smtClean="0">
                <a:ln>
                  <a:noFill/>
                </a:ln>
                <a:effectLst/>
                <a:uLnTx/>
                <a:uFillTx/>
                <a:latin typeface="Century Gothic" pitchFamily="34" charset="0"/>
                <a:ea typeface="+mn-ea"/>
                <a:cs typeface="+mn-cs"/>
              </a:rPr>
              <a:t>Ikoyi</a:t>
            </a:r>
            <a:r>
              <a:rPr kumimoji="0" lang="en-US" sz="1400" b="0" i="0" u="none" strike="noStrike" kern="1200" cap="none" spc="0" normalizeH="0" baseline="0" noProof="0" dirty="0" smtClean="0">
                <a:ln>
                  <a:noFill/>
                </a:ln>
                <a:effectLst/>
                <a:uLnTx/>
                <a:uFillTx/>
                <a:latin typeface="Century Gothic" pitchFamily="34" charset="0"/>
                <a:ea typeface="+mn-ea"/>
                <a:cs typeface="+mn-cs"/>
              </a:rPr>
              <a:t>, Lagos, Nigeria</a:t>
            </a:r>
          </a:p>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US" sz="1400" b="1" i="0" u="none" strike="noStrike" kern="1200" cap="none" spc="0" normalizeH="0" baseline="0" noProof="0" dirty="0" smtClean="0">
                <a:ln>
                  <a:noFill/>
                </a:ln>
                <a:effectLst/>
                <a:uLnTx/>
                <a:uFillTx/>
                <a:latin typeface="Century Gothic" pitchFamily="34" charset="0"/>
                <a:ea typeface="+mn-ea"/>
                <a:cs typeface="+mn-cs"/>
              </a:rPr>
              <a:t>T</a:t>
            </a:r>
            <a:r>
              <a:rPr kumimoji="0" lang="en-US" sz="1400" b="0" i="0" u="none" strike="noStrike" kern="1200" cap="none" spc="0" normalizeH="0" baseline="0" noProof="0" dirty="0" smtClean="0">
                <a:ln>
                  <a:noFill/>
                </a:ln>
                <a:effectLst/>
                <a:uLnTx/>
                <a:uFillTx/>
                <a:latin typeface="Century Gothic" pitchFamily="34" charset="0"/>
                <a:ea typeface="+mn-ea"/>
                <a:cs typeface="+mn-cs"/>
              </a:rPr>
              <a:t>: +234 1 279 9600</a:t>
            </a:r>
          </a:p>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US" sz="1400" b="1" i="0" u="none" strike="noStrike" kern="1200" cap="none" spc="0" normalizeH="0" baseline="0" noProof="0" dirty="0" smtClean="0">
                <a:ln>
                  <a:noFill/>
                </a:ln>
                <a:effectLst/>
                <a:uLnTx/>
                <a:uFillTx/>
                <a:latin typeface="Century Gothic" pitchFamily="34" charset="0"/>
                <a:ea typeface="+mn-ea"/>
                <a:cs typeface="+mn-cs"/>
              </a:rPr>
              <a:t>E</a:t>
            </a:r>
            <a:r>
              <a:rPr kumimoji="0" lang="en-US" sz="1400" b="0" i="0" u="none" strike="noStrike" kern="1200" cap="none" spc="0" normalizeH="0" baseline="0" noProof="0" dirty="0" smtClean="0">
                <a:ln>
                  <a:noFill/>
                </a:ln>
                <a:effectLst/>
                <a:uLnTx/>
                <a:uFillTx/>
                <a:latin typeface="Century Gothic" pitchFamily="34" charset="0"/>
                <a:ea typeface="+mn-ea"/>
                <a:cs typeface="+mn-cs"/>
              </a:rPr>
              <a:t>: contact@africafc.org</a:t>
            </a:r>
          </a:p>
          <a:p>
            <a:pPr marL="342900" marR="0" lvl="0" indent="-34290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smtClean="0">
              <a:ln>
                <a:noFill/>
              </a:ln>
              <a:effectLst/>
              <a:uLnTx/>
              <a:uFillTx/>
              <a:latin typeface="Century Gothic" pitchFamily="34"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9"/>
          <p:cNvSpPr txBox="1">
            <a:spLocks/>
          </p:cNvSpPr>
          <p:nvPr/>
        </p:nvSpPr>
        <p:spPr bwMode="auto">
          <a:xfrm>
            <a:off x="7010400" y="6357938"/>
            <a:ext cx="2133600" cy="476250"/>
          </a:xfrm>
          <a:prstGeom prst="rect">
            <a:avLst/>
          </a:prstGeom>
          <a:noFill/>
          <a:ln w="9525">
            <a:noFill/>
            <a:miter lim="800000"/>
            <a:headEnd/>
            <a:tailEnd/>
          </a:ln>
        </p:spPr>
        <p:txBody>
          <a:bodyPr/>
          <a:lstStyle/>
          <a:p>
            <a:pPr algn="r"/>
            <a:fld id="{C8D325DB-48DA-43D1-8373-945642E9A914}" type="slidenum">
              <a:rPr lang="en-US" sz="1200">
                <a:solidFill>
                  <a:srgbClr val="000000"/>
                </a:solidFill>
                <a:latin typeface="Century Gothic" pitchFamily="34" charset="0"/>
              </a:rPr>
              <a:pPr algn="r"/>
              <a:t>16</a:t>
            </a:fld>
            <a:endParaRPr lang="en-US" sz="1200">
              <a:solidFill>
                <a:srgbClr val="000000"/>
              </a:solidFill>
              <a:latin typeface="Century Gothic" pitchFamily="34" charset="0"/>
            </a:endParaRPr>
          </a:p>
        </p:txBody>
      </p:sp>
      <p:sp>
        <p:nvSpPr>
          <p:cNvPr id="37" name="Rectangle 36"/>
          <p:cNvSpPr/>
          <p:nvPr/>
        </p:nvSpPr>
        <p:spPr>
          <a:xfrm>
            <a:off x="0" y="214313"/>
            <a:ext cx="9144000" cy="523875"/>
          </a:xfrm>
          <a:prstGeom prst="rect">
            <a:avLst/>
          </a:prstGeom>
        </p:spPr>
        <p:txBody>
          <a:bodyPr>
            <a:spAutoFit/>
          </a:bodyPr>
          <a:lstStyle/>
          <a:p>
            <a:pPr fontAlgn="auto">
              <a:spcBef>
                <a:spcPts val="0"/>
              </a:spcBef>
              <a:spcAft>
                <a:spcPts val="0"/>
              </a:spcAft>
              <a:defRPr/>
            </a:pPr>
            <a:r>
              <a:rPr lang="en-GB" sz="2800" b="1" kern="0" dirty="0">
                <a:solidFill>
                  <a:sysClr val="window" lastClr="FFFFFF"/>
                </a:solidFill>
                <a:latin typeface="Century Gothic" pitchFamily="34" charset="0"/>
                <a:cs typeface="Calibri" pitchFamily="34" charset="0"/>
              </a:rPr>
              <a:t>Growing Africa Franchise: Recent Milestones.../2</a:t>
            </a:r>
          </a:p>
        </p:txBody>
      </p:sp>
      <p:pic>
        <p:nvPicPr>
          <p:cNvPr id="20485" name="Picture 2"/>
          <p:cNvPicPr>
            <a:picLocks noChangeAspect="1" noChangeArrowheads="1"/>
          </p:cNvPicPr>
          <p:nvPr/>
        </p:nvPicPr>
        <p:blipFill>
          <a:blip r:embed="rId3" cstate="print"/>
          <a:srcRect/>
          <a:stretch>
            <a:fillRect/>
          </a:stretch>
        </p:blipFill>
        <p:spPr bwMode="auto">
          <a:xfrm>
            <a:off x="152400" y="0"/>
            <a:ext cx="8991600" cy="838200"/>
          </a:xfrm>
          <a:prstGeom prst="rect">
            <a:avLst/>
          </a:prstGeom>
          <a:noFill/>
          <a:ln w="9525">
            <a:noFill/>
            <a:miter lim="800000"/>
            <a:headEnd/>
            <a:tailEnd/>
          </a:ln>
        </p:spPr>
      </p:pic>
      <p:sp>
        <p:nvSpPr>
          <p:cNvPr id="49" name="Title 1"/>
          <p:cNvSpPr txBox="1">
            <a:spLocks/>
          </p:cNvSpPr>
          <p:nvPr/>
        </p:nvSpPr>
        <p:spPr bwMode="auto">
          <a:xfrm>
            <a:off x="304800" y="76200"/>
            <a:ext cx="7239000" cy="698500"/>
          </a:xfrm>
          <a:prstGeom prst="rect">
            <a:avLst/>
          </a:prstGeom>
          <a:noFill/>
          <a:ln w="9525">
            <a:noFill/>
            <a:miter lim="800000"/>
            <a:headEnd/>
            <a:tailEnd/>
          </a:ln>
        </p:spPr>
        <p:txBody>
          <a:bodyPr anchor="ctr"/>
          <a:lstStyle/>
          <a:p>
            <a:pPr algn="ctr">
              <a:lnSpc>
                <a:spcPct val="160000"/>
              </a:lnSpc>
              <a:defRPr/>
            </a:pPr>
            <a:r>
              <a:rPr lang="en-US" sz="2600" b="1" dirty="0" smtClean="0">
                <a:latin typeface="Century Gothic" pitchFamily="34" charset="0"/>
                <a:ea typeface="+mj-ea"/>
                <a:cs typeface="+mj-cs"/>
              </a:rPr>
              <a:t>Appendix: Project Credentials…./1</a:t>
            </a:r>
            <a:endParaRPr lang="en-US" sz="2600" b="1" dirty="0">
              <a:latin typeface="Century Gothic" pitchFamily="34" charset="0"/>
              <a:ea typeface="+mj-ea"/>
              <a:cs typeface="+mj-cs"/>
            </a:endParaRPr>
          </a:p>
        </p:txBody>
      </p:sp>
      <p:grpSp>
        <p:nvGrpSpPr>
          <p:cNvPr id="2" name="Group 65"/>
          <p:cNvGrpSpPr>
            <a:grpSpLocks/>
          </p:cNvGrpSpPr>
          <p:nvPr/>
        </p:nvGrpSpPr>
        <p:grpSpPr bwMode="auto">
          <a:xfrm>
            <a:off x="990600" y="838200"/>
            <a:ext cx="7086600" cy="2524125"/>
            <a:chOff x="990600" y="909637"/>
            <a:chExt cx="7086600" cy="2524125"/>
          </a:xfrm>
        </p:grpSpPr>
        <p:pic>
          <p:nvPicPr>
            <p:cNvPr id="20510" name="Picture 58"/>
            <p:cNvPicPr>
              <a:picLocks noChangeAspect="1" noChangeArrowheads="1"/>
            </p:cNvPicPr>
            <p:nvPr/>
          </p:nvPicPr>
          <p:blipFill>
            <a:blip r:embed="rId4" cstate="print"/>
            <a:srcRect/>
            <a:stretch>
              <a:fillRect/>
            </a:stretch>
          </p:blipFill>
          <p:spPr bwMode="auto">
            <a:xfrm>
              <a:off x="1066800" y="1066800"/>
              <a:ext cx="1981200" cy="2133600"/>
            </a:xfrm>
            <a:prstGeom prst="rect">
              <a:avLst/>
            </a:prstGeom>
            <a:noFill/>
            <a:ln w="9525">
              <a:noFill/>
              <a:miter lim="800000"/>
              <a:headEnd/>
              <a:tailEnd/>
            </a:ln>
          </p:spPr>
        </p:pic>
        <p:pic>
          <p:nvPicPr>
            <p:cNvPr id="20511" name="Picture 59"/>
            <p:cNvPicPr>
              <a:picLocks noChangeAspect="1" noChangeArrowheads="1"/>
            </p:cNvPicPr>
            <p:nvPr/>
          </p:nvPicPr>
          <p:blipFill>
            <a:blip r:embed="rId5" cstate="print"/>
            <a:srcRect/>
            <a:stretch>
              <a:fillRect/>
            </a:stretch>
          </p:blipFill>
          <p:spPr bwMode="auto">
            <a:xfrm>
              <a:off x="3505200" y="1066800"/>
              <a:ext cx="1828800" cy="2133600"/>
            </a:xfrm>
            <a:prstGeom prst="rect">
              <a:avLst/>
            </a:prstGeom>
            <a:noFill/>
            <a:ln w="9525">
              <a:noFill/>
              <a:miter lim="800000"/>
              <a:headEnd/>
              <a:tailEnd/>
            </a:ln>
          </p:spPr>
        </p:pic>
        <p:pic>
          <p:nvPicPr>
            <p:cNvPr id="20512" name="Picture 60"/>
            <p:cNvPicPr>
              <a:picLocks noChangeAspect="1" noChangeArrowheads="1"/>
            </p:cNvPicPr>
            <p:nvPr/>
          </p:nvPicPr>
          <p:blipFill>
            <a:blip r:embed="rId6" cstate="print"/>
            <a:srcRect/>
            <a:stretch>
              <a:fillRect/>
            </a:stretch>
          </p:blipFill>
          <p:spPr bwMode="auto">
            <a:xfrm>
              <a:off x="6096000" y="1066800"/>
              <a:ext cx="1752600" cy="2133600"/>
            </a:xfrm>
            <a:prstGeom prst="rect">
              <a:avLst/>
            </a:prstGeom>
            <a:noFill/>
            <a:ln w="9525">
              <a:noFill/>
              <a:miter lim="800000"/>
              <a:headEnd/>
              <a:tailEnd/>
            </a:ln>
          </p:spPr>
        </p:pic>
        <p:sp>
          <p:nvSpPr>
            <p:cNvPr id="63" name="Rectangle 95"/>
            <p:cNvSpPr>
              <a:spLocks noChangeArrowheads="1"/>
            </p:cNvSpPr>
            <p:nvPr/>
          </p:nvSpPr>
          <p:spPr bwMode="auto">
            <a:xfrm>
              <a:off x="3352800" y="914399"/>
              <a:ext cx="2209800" cy="2519363"/>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
          <p:nvSpPr>
            <p:cNvPr id="64" name="Rectangle 95"/>
            <p:cNvSpPr>
              <a:spLocks noChangeArrowheads="1"/>
            </p:cNvSpPr>
            <p:nvPr/>
          </p:nvSpPr>
          <p:spPr bwMode="auto">
            <a:xfrm>
              <a:off x="5867400" y="914399"/>
              <a:ext cx="2209800" cy="2519363"/>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
          <p:nvSpPr>
            <p:cNvPr id="65" name="Rectangle 95"/>
            <p:cNvSpPr>
              <a:spLocks noChangeArrowheads="1"/>
            </p:cNvSpPr>
            <p:nvPr/>
          </p:nvSpPr>
          <p:spPr bwMode="auto">
            <a:xfrm>
              <a:off x="990600" y="909637"/>
              <a:ext cx="2133600" cy="2519362"/>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grpSp>
      <p:grpSp>
        <p:nvGrpSpPr>
          <p:cNvPr id="3" name="Group 47"/>
          <p:cNvGrpSpPr>
            <a:grpSpLocks/>
          </p:cNvGrpSpPr>
          <p:nvPr/>
        </p:nvGrpSpPr>
        <p:grpSpPr bwMode="auto">
          <a:xfrm>
            <a:off x="990600" y="3429000"/>
            <a:ext cx="4572000" cy="2592388"/>
            <a:chOff x="1447800" y="908050"/>
            <a:chExt cx="4572000" cy="2592388"/>
          </a:xfrm>
        </p:grpSpPr>
        <p:sp>
          <p:nvSpPr>
            <p:cNvPr id="38" name="TextBox 35"/>
            <p:cNvSpPr txBox="1">
              <a:spLocks noChangeArrowheads="1"/>
            </p:cNvSpPr>
            <p:nvPr/>
          </p:nvSpPr>
          <p:spPr bwMode="auto">
            <a:xfrm>
              <a:off x="1592263" y="1930400"/>
              <a:ext cx="1943100" cy="231775"/>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Vessel Fleet Acquisition</a:t>
              </a:r>
            </a:p>
          </p:txBody>
        </p:sp>
        <p:pic>
          <p:nvPicPr>
            <p:cNvPr id="39" name="Picture 2" descr="Executive Letterhead"/>
            <p:cNvPicPr>
              <a:picLocks noChangeAspect="1" noChangeArrowheads="1"/>
            </p:cNvPicPr>
            <p:nvPr/>
          </p:nvPicPr>
          <p:blipFill>
            <a:blip r:embed="rId7" cstate="print"/>
            <a:srcRect/>
            <a:stretch>
              <a:fillRect/>
            </a:stretch>
          </p:blipFill>
          <p:spPr bwMode="auto">
            <a:xfrm>
              <a:off x="2239963" y="2333625"/>
              <a:ext cx="576262" cy="358775"/>
            </a:xfrm>
            <a:prstGeom prst="rect">
              <a:avLst/>
            </a:prstGeom>
            <a:noFill/>
            <a:ln w="9525">
              <a:noFill/>
              <a:miter lim="800000"/>
              <a:headEnd/>
              <a:tailEnd/>
            </a:ln>
          </p:spPr>
        </p:pic>
        <p:sp>
          <p:nvSpPr>
            <p:cNvPr id="40" name="TextBox 38"/>
            <p:cNvSpPr txBox="1">
              <a:spLocks noChangeArrowheads="1"/>
            </p:cNvSpPr>
            <p:nvPr/>
          </p:nvSpPr>
          <p:spPr bwMode="auto">
            <a:xfrm>
              <a:off x="1592263" y="3198813"/>
              <a:ext cx="1943100" cy="230187"/>
            </a:xfrm>
            <a:prstGeom prst="rect">
              <a:avLst/>
            </a:prstGeom>
            <a:noFill/>
            <a:ln w="9525">
              <a:noFill/>
              <a:miter lim="800000"/>
              <a:headEnd/>
              <a:tailEnd/>
            </a:ln>
          </p:spPr>
          <p:txBody>
            <a:bodyPr>
              <a:spAutoFit/>
            </a:bodyPr>
            <a:lstStyle/>
            <a:p>
              <a:pPr algn="ctr"/>
              <a:r>
                <a:rPr lang="en-US" sz="900" b="1">
                  <a:solidFill>
                    <a:srgbClr val="000000"/>
                  </a:solidFill>
                  <a:latin typeface="Century Gothic" pitchFamily="34" charset="0"/>
                </a:rPr>
                <a:t>2012</a:t>
              </a:r>
            </a:p>
          </p:txBody>
        </p:sp>
        <p:sp>
          <p:nvSpPr>
            <p:cNvPr id="41" name="TextBox 39"/>
            <p:cNvSpPr txBox="1">
              <a:spLocks noChangeArrowheads="1"/>
            </p:cNvSpPr>
            <p:nvPr/>
          </p:nvSpPr>
          <p:spPr bwMode="auto">
            <a:xfrm>
              <a:off x="1592263" y="2852738"/>
              <a:ext cx="1943100" cy="230187"/>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Joint Financial Adviser</a:t>
              </a:r>
            </a:p>
          </p:txBody>
        </p:sp>
        <p:pic>
          <p:nvPicPr>
            <p:cNvPr id="42" name="Picture 38"/>
            <p:cNvPicPr>
              <a:picLocks noChangeAspect="1" noChangeArrowheads="1"/>
            </p:cNvPicPr>
            <p:nvPr/>
          </p:nvPicPr>
          <p:blipFill>
            <a:blip r:embed="rId8" cstate="print"/>
            <a:srcRect/>
            <a:stretch>
              <a:fillRect/>
            </a:stretch>
          </p:blipFill>
          <p:spPr bwMode="auto">
            <a:xfrm>
              <a:off x="1987550" y="908050"/>
              <a:ext cx="1212850" cy="792163"/>
            </a:xfrm>
            <a:prstGeom prst="rect">
              <a:avLst/>
            </a:prstGeom>
            <a:noFill/>
            <a:ln w="9525" algn="ctr">
              <a:noFill/>
              <a:miter lim="800000"/>
              <a:headEnd/>
              <a:tailEnd/>
            </a:ln>
          </p:spPr>
        </p:pic>
        <p:sp>
          <p:nvSpPr>
            <p:cNvPr id="43" name="TextBox 41"/>
            <p:cNvSpPr txBox="1">
              <a:spLocks noChangeArrowheads="1"/>
            </p:cNvSpPr>
            <p:nvPr/>
          </p:nvSpPr>
          <p:spPr bwMode="auto">
            <a:xfrm>
              <a:off x="1735138" y="1643063"/>
              <a:ext cx="1584325" cy="260350"/>
            </a:xfrm>
            <a:prstGeom prst="rect">
              <a:avLst/>
            </a:prstGeom>
            <a:noFill/>
            <a:ln w="9525">
              <a:noFill/>
              <a:miter lim="800000"/>
              <a:headEnd/>
              <a:tailEnd/>
            </a:ln>
          </p:spPr>
          <p:txBody>
            <a:bodyPr>
              <a:spAutoFit/>
            </a:bodyPr>
            <a:lstStyle/>
            <a:p>
              <a:pPr algn="ctr"/>
              <a:r>
                <a:rPr lang="en-US" sz="1100" b="1">
                  <a:solidFill>
                    <a:srgbClr val="000000"/>
                  </a:solidFill>
                  <a:latin typeface="Century Gothic" pitchFamily="34" charset="0"/>
                </a:rPr>
                <a:t>US$1.5bn</a:t>
              </a:r>
            </a:p>
          </p:txBody>
        </p:sp>
        <p:sp>
          <p:nvSpPr>
            <p:cNvPr id="44" name="Rectangle 40"/>
            <p:cNvSpPr>
              <a:spLocks noChangeArrowheads="1"/>
            </p:cNvSpPr>
            <p:nvPr/>
          </p:nvSpPr>
          <p:spPr bwMode="auto">
            <a:xfrm>
              <a:off x="1447800" y="952500"/>
              <a:ext cx="2160588" cy="2547938"/>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
          <p:nvSpPr>
            <p:cNvPr id="53" name="TextBox 39"/>
            <p:cNvSpPr txBox="1">
              <a:spLocks noChangeArrowheads="1"/>
            </p:cNvSpPr>
            <p:nvPr/>
          </p:nvSpPr>
          <p:spPr bwMode="auto">
            <a:xfrm>
              <a:off x="3957955" y="1042988"/>
              <a:ext cx="1988820" cy="369887"/>
            </a:xfrm>
            <a:prstGeom prst="rect">
              <a:avLst/>
            </a:prstGeom>
            <a:noFill/>
            <a:ln w="9525">
              <a:noFill/>
              <a:miter lim="800000"/>
              <a:headEnd/>
              <a:tailEnd/>
            </a:ln>
          </p:spPr>
          <p:txBody>
            <a:bodyPr wrap="square">
              <a:spAutoFit/>
            </a:bodyPr>
            <a:lstStyle/>
            <a:p>
              <a:pPr algn="ctr"/>
              <a:r>
                <a:rPr lang="en-US" sz="900" b="1">
                  <a:solidFill>
                    <a:srgbClr val="000000"/>
                  </a:solidFill>
                  <a:latin typeface="Century Gothic" pitchFamily="34" charset="0"/>
                </a:rPr>
                <a:t>Neconde Energy Limited (Nigeria)</a:t>
              </a:r>
            </a:p>
          </p:txBody>
        </p:sp>
        <p:sp>
          <p:nvSpPr>
            <p:cNvPr id="54" name="TextBox 35"/>
            <p:cNvSpPr txBox="1">
              <a:spLocks noChangeArrowheads="1"/>
            </p:cNvSpPr>
            <p:nvPr/>
          </p:nvSpPr>
          <p:spPr bwMode="auto">
            <a:xfrm>
              <a:off x="3956368" y="1484313"/>
              <a:ext cx="1988820" cy="261937"/>
            </a:xfrm>
            <a:prstGeom prst="rect">
              <a:avLst/>
            </a:prstGeom>
            <a:noFill/>
            <a:ln w="9525">
              <a:noFill/>
              <a:miter lim="800000"/>
              <a:headEnd/>
              <a:tailEnd/>
            </a:ln>
          </p:spPr>
          <p:txBody>
            <a:bodyPr wrap="square">
              <a:spAutoFit/>
            </a:bodyPr>
            <a:lstStyle/>
            <a:p>
              <a:pPr algn="ctr"/>
              <a:r>
                <a:rPr lang="en-US" sz="1100" b="1">
                  <a:solidFill>
                    <a:srgbClr val="000000"/>
                  </a:solidFill>
                  <a:latin typeface="Century Gothic" pitchFamily="34" charset="0"/>
                </a:rPr>
                <a:t>US$160.0m</a:t>
              </a:r>
            </a:p>
          </p:txBody>
        </p:sp>
        <p:sp>
          <p:nvSpPr>
            <p:cNvPr id="55" name="TextBox 38"/>
            <p:cNvSpPr txBox="1">
              <a:spLocks noChangeArrowheads="1"/>
            </p:cNvSpPr>
            <p:nvPr/>
          </p:nvSpPr>
          <p:spPr bwMode="auto">
            <a:xfrm>
              <a:off x="3957955" y="3211513"/>
              <a:ext cx="1988820" cy="230187"/>
            </a:xfrm>
            <a:prstGeom prst="rect">
              <a:avLst/>
            </a:prstGeom>
            <a:noFill/>
            <a:ln w="9525">
              <a:noFill/>
              <a:miter lim="800000"/>
              <a:headEnd/>
              <a:tailEnd/>
            </a:ln>
          </p:spPr>
          <p:txBody>
            <a:bodyPr wrap="square">
              <a:spAutoFit/>
            </a:bodyPr>
            <a:lstStyle/>
            <a:p>
              <a:pPr algn="ctr"/>
              <a:r>
                <a:rPr lang="en-US" sz="900" b="1">
                  <a:solidFill>
                    <a:srgbClr val="000000"/>
                  </a:solidFill>
                  <a:latin typeface="Century Gothic" pitchFamily="34" charset="0"/>
                </a:rPr>
                <a:t>2011 and 2012</a:t>
              </a:r>
            </a:p>
          </p:txBody>
        </p:sp>
        <p:pic>
          <p:nvPicPr>
            <p:cNvPr id="57" name="Picture 2" descr="Executive Letterhead"/>
            <p:cNvPicPr>
              <a:picLocks noChangeAspect="1" noChangeArrowheads="1"/>
            </p:cNvPicPr>
            <p:nvPr/>
          </p:nvPicPr>
          <p:blipFill>
            <a:blip r:embed="rId7" cstate="print"/>
            <a:srcRect/>
            <a:stretch>
              <a:fillRect/>
            </a:stretch>
          </p:blipFill>
          <p:spPr bwMode="auto">
            <a:xfrm>
              <a:off x="4637817" y="2352675"/>
              <a:ext cx="589822" cy="358775"/>
            </a:xfrm>
            <a:prstGeom prst="rect">
              <a:avLst/>
            </a:prstGeom>
            <a:noFill/>
            <a:ln w="9525">
              <a:noFill/>
              <a:miter lim="800000"/>
              <a:headEnd/>
              <a:tailEnd/>
            </a:ln>
          </p:spPr>
        </p:pic>
        <p:sp>
          <p:nvSpPr>
            <p:cNvPr id="58" name="TextBox 41"/>
            <p:cNvSpPr txBox="1">
              <a:spLocks noChangeArrowheads="1"/>
            </p:cNvSpPr>
            <p:nvPr/>
          </p:nvSpPr>
          <p:spPr bwMode="auto">
            <a:xfrm>
              <a:off x="4109272" y="2781300"/>
              <a:ext cx="1621603" cy="369888"/>
            </a:xfrm>
            <a:prstGeom prst="rect">
              <a:avLst/>
            </a:prstGeom>
            <a:noFill/>
            <a:ln w="9525">
              <a:noFill/>
              <a:miter lim="800000"/>
              <a:headEnd/>
              <a:tailEnd/>
            </a:ln>
          </p:spPr>
          <p:txBody>
            <a:bodyPr wrap="square">
              <a:spAutoFit/>
            </a:bodyPr>
            <a:lstStyle/>
            <a:p>
              <a:pPr algn="ctr"/>
              <a:r>
                <a:rPr lang="en-US" sz="900">
                  <a:solidFill>
                    <a:srgbClr val="000000"/>
                  </a:solidFill>
                  <a:latin typeface="Century Gothic" pitchFamily="34" charset="0"/>
                </a:rPr>
                <a:t>Joint Mandated Lead Arranger</a:t>
              </a:r>
            </a:p>
          </p:txBody>
        </p:sp>
        <p:sp>
          <p:nvSpPr>
            <p:cNvPr id="59" name="Rectangle 126"/>
            <p:cNvSpPr>
              <a:spLocks noChangeArrowheads="1"/>
            </p:cNvSpPr>
            <p:nvPr/>
          </p:nvSpPr>
          <p:spPr bwMode="auto">
            <a:xfrm>
              <a:off x="4332530" y="1830388"/>
              <a:ext cx="1301508" cy="369887"/>
            </a:xfrm>
            <a:prstGeom prst="rect">
              <a:avLst/>
            </a:prstGeom>
            <a:noFill/>
            <a:ln w="9525">
              <a:noFill/>
              <a:miter lim="800000"/>
              <a:headEnd/>
              <a:tailEnd/>
            </a:ln>
          </p:spPr>
          <p:txBody>
            <a:bodyPr wrap="square">
              <a:spAutoFit/>
            </a:bodyPr>
            <a:lstStyle/>
            <a:p>
              <a:pPr algn="ctr"/>
              <a:r>
                <a:rPr lang="en-US" sz="900" dirty="0">
                  <a:solidFill>
                    <a:srgbClr val="000000"/>
                  </a:solidFill>
                  <a:latin typeface="Century Gothic" pitchFamily="34" charset="0"/>
                </a:rPr>
                <a:t>Senior Debt </a:t>
              </a:r>
            </a:p>
            <a:p>
              <a:pPr algn="ctr"/>
              <a:r>
                <a:rPr lang="en-US" sz="900" dirty="0">
                  <a:solidFill>
                    <a:srgbClr val="000000"/>
                  </a:solidFill>
                  <a:latin typeface="Century Gothic" pitchFamily="34" charset="0"/>
                </a:rPr>
                <a:t>Acquisition Finance</a:t>
              </a:r>
              <a:endParaRPr lang="en-US" sz="900" dirty="0"/>
            </a:p>
          </p:txBody>
        </p:sp>
        <p:sp>
          <p:nvSpPr>
            <p:cNvPr id="60" name="Rectangle 57"/>
            <p:cNvSpPr>
              <a:spLocks noChangeArrowheads="1"/>
            </p:cNvSpPr>
            <p:nvPr/>
          </p:nvSpPr>
          <p:spPr bwMode="auto">
            <a:xfrm>
              <a:off x="3810000" y="979488"/>
              <a:ext cx="2209800" cy="2519362"/>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grpSp>
      <p:pic>
        <p:nvPicPr>
          <p:cNvPr id="36" name="Picture 25" descr="T:\11.500 Projects\10120 PHCN Transaction\15 Data, Figures, Photos\Nigeria Coat of Arms\Coat_of_arms_of_nigeria.png"/>
          <p:cNvPicPr>
            <a:picLocks noChangeAspect="1" noChangeArrowheads="1"/>
          </p:cNvPicPr>
          <p:nvPr/>
        </p:nvPicPr>
        <p:blipFill>
          <a:blip r:embed="rId9" cstate="print"/>
          <a:srcRect/>
          <a:stretch>
            <a:fillRect/>
          </a:stretch>
        </p:blipFill>
        <p:spPr bwMode="auto">
          <a:xfrm>
            <a:off x="6720237" y="3582397"/>
            <a:ext cx="602558" cy="573722"/>
          </a:xfrm>
          <a:prstGeom prst="rect">
            <a:avLst/>
          </a:prstGeom>
          <a:noFill/>
          <a:ln w="9525">
            <a:noFill/>
            <a:miter lim="800000"/>
            <a:headEnd/>
            <a:tailEnd/>
          </a:ln>
        </p:spPr>
      </p:pic>
      <p:sp>
        <p:nvSpPr>
          <p:cNvPr id="56" name="TextBox 39"/>
          <p:cNvSpPr txBox="1">
            <a:spLocks noChangeArrowheads="1"/>
          </p:cNvSpPr>
          <p:nvPr/>
        </p:nvSpPr>
        <p:spPr bwMode="auto">
          <a:xfrm>
            <a:off x="6118165" y="4139265"/>
            <a:ext cx="1806635" cy="230832"/>
          </a:xfrm>
          <a:prstGeom prst="rect">
            <a:avLst/>
          </a:prstGeom>
          <a:noFill/>
          <a:ln w="9525">
            <a:noFill/>
            <a:miter lim="800000"/>
            <a:headEnd/>
            <a:tailEnd/>
          </a:ln>
        </p:spPr>
        <p:txBody>
          <a:bodyPr wrap="square">
            <a:spAutoFit/>
          </a:bodyPr>
          <a:lstStyle/>
          <a:p>
            <a:pPr algn="ctr"/>
            <a:r>
              <a:rPr lang="en-US" sz="900" b="1" dirty="0">
                <a:solidFill>
                  <a:srgbClr val="000000"/>
                </a:solidFill>
                <a:latin typeface="Century Gothic" pitchFamily="34" charset="0"/>
              </a:rPr>
              <a:t>Federal Ministry of Finance</a:t>
            </a:r>
          </a:p>
        </p:txBody>
      </p:sp>
      <p:sp>
        <p:nvSpPr>
          <p:cNvPr id="61" name="TextBox 35"/>
          <p:cNvSpPr txBox="1">
            <a:spLocks noChangeArrowheads="1"/>
          </p:cNvSpPr>
          <p:nvPr/>
        </p:nvSpPr>
        <p:spPr bwMode="auto">
          <a:xfrm>
            <a:off x="6090706" y="4414837"/>
            <a:ext cx="1806635" cy="369332"/>
          </a:xfrm>
          <a:prstGeom prst="rect">
            <a:avLst/>
          </a:prstGeom>
          <a:noFill/>
          <a:ln w="9525">
            <a:noFill/>
            <a:miter lim="800000"/>
            <a:headEnd/>
            <a:tailEnd/>
          </a:ln>
        </p:spPr>
        <p:txBody>
          <a:bodyPr wrap="square">
            <a:spAutoFit/>
          </a:bodyPr>
          <a:lstStyle/>
          <a:p>
            <a:pPr algn="ctr"/>
            <a:r>
              <a:rPr lang="en-US" sz="900" dirty="0">
                <a:solidFill>
                  <a:srgbClr val="000000"/>
                </a:solidFill>
                <a:latin typeface="Century Gothic" pitchFamily="34" charset="0"/>
              </a:rPr>
              <a:t>Critical Infrastructure Project Financing </a:t>
            </a:r>
          </a:p>
        </p:txBody>
      </p:sp>
      <p:sp>
        <p:nvSpPr>
          <p:cNvPr id="62" name="TextBox 38"/>
          <p:cNvSpPr txBox="1">
            <a:spLocks noChangeArrowheads="1"/>
          </p:cNvSpPr>
          <p:nvPr/>
        </p:nvSpPr>
        <p:spPr bwMode="auto">
          <a:xfrm>
            <a:off x="6051659" y="5753034"/>
            <a:ext cx="1806635" cy="230832"/>
          </a:xfrm>
          <a:prstGeom prst="rect">
            <a:avLst/>
          </a:prstGeom>
          <a:noFill/>
          <a:ln w="9525">
            <a:noFill/>
            <a:miter lim="800000"/>
            <a:headEnd/>
            <a:tailEnd/>
          </a:ln>
        </p:spPr>
        <p:txBody>
          <a:bodyPr wrap="square">
            <a:spAutoFit/>
          </a:bodyPr>
          <a:lstStyle/>
          <a:p>
            <a:pPr algn="ctr"/>
            <a:r>
              <a:rPr lang="en-US" sz="900" b="1" dirty="0">
                <a:solidFill>
                  <a:srgbClr val="000000"/>
                </a:solidFill>
                <a:latin typeface="Century Gothic" pitchFamily="34" charset="0"/>
              </a:rPr>
              <a:t>2010 - 2011</a:t>
            </a:r>
          </a:p>
        </p:txBody>
      </p:sp>
      <p:pic>
        <p:nvPicPr>
          <p:cNvPr id="66" name="Picture 2" descr="Executive Letterhead"/>
          <p:cNvPicPr>
            <a:picLocks noChangeAspect="1" noChangeArrowheads="1"/>
          </p:cNvPicPr>
          <p:nvPr/>
        </p:nvPicPr>
        <p:blipFill>
          <a:blip r:embed="rId10" cstate="print"/>
          <a:srcRect/>
          <a:stretch>
            <a:fillRect/>
          </a:stretch>
        </p:blipFill>
        <p:spPr bwMode="auto">
          <a:xfrm>
            <a:off x="6724453" y="4894262"/>
            <a:ext cx="534255" cy="358775"/>
          </a:xfrm>
          <a:prstGeom prst="rect">
            <a:avLst/>
          </a:prstGeom>
          <a:noFill/>
          <a:ln w="9525">
            <a:noFill/>
            <a:miter lim="800000"/>
            <a:headEnd/>
            <a:tailEnd/>
          </a:ln>
        </p:spPr>
      </p:pic>
      <p:sp>
        <p:nvSpPr>
          <p:cNvPr id="67" name="Rectangle 57"/>
          <p:cNvSpPr>
            <a:spLocks noChangeArrowheads="1"/>
          </p:cNvSpPr>
          <p:nvPr/>
        </p:nvSpPr>
        <p:spPr bwMode="auto">
          <a:xfrm>
            <a:off x="5916448" y="3500437"/>
            <a:ext cx="2160752" cy="2519363"/>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
        <p:nvSpPr>
          <p:cNvPr id="68" name="TextBox 46"/>
          <p:cNvSpPr txBox="1">
            <a:spLocks noChangeArrowheads="1"/>
          </p:cNvSpPr>
          <p:nvPr/>
        </p:nvSpPr>
        <p:spPr bwMode="auto">
          <a:xfrm>
            <a:off x="6002918" y="5403205"/>
            <a:ext cx="1808994" cy="230832"/>
          </a:xfrm>
          <a:prstGeom prst="rect">
            <a:avLst/>
          </a:prstGeom>
          <a:noFill/>
          <a:ln w="9525">
            <a:noFill/>
            <a:miter lim="800000"/>
            <a:headEnd/>
            <a:tailEnd/>
          </a:ln>
        </p:spPr>
        <p:txBody>
          <a:bodyPr wrap="square">
            <a:spAutoFit/>
          </a:bodyPr>
          <a:lstStyle/>
          <a:p>
            <a:pPr algn="ctr"/>
            <a:r>
              <a:rPr lang="en-US" sz="900" dirty="0" smtClean="0">
                <a:solidFill>
                  <a:srgbClr val="000000"/>
                </a:solidFill>
                <a:latin typeface="Century Gothic" pitchFamily="34" charset="0"/>
              </a:rPr>
              <a:t>Advisers</a:t>
            </a:r>
            <a:endParaRPr lang="en-US" sz="900" dirty="0">
              <a:solidFill>
                <a:srgbClr val="000000"/>
              </a:solidFill>
              <a:latin typeface="Century Gothi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9"/>
          <p:cNvSpPr txBox="1">
            <a:spLocks/>
          </p:cNvSpPr>
          <p:nvPr/>
        </p:nvSpPr>
        <p:spPr bwMode="auto">
          <a:xfrm>
            <a:off x="7010400" y="6357938"/>
            <a:ext cx="2133600" cy="476250"/>
          </a:xfrm>
          <a:prstGeom prst="rect">
            <a:avLst/>
          </a:prstGeom>
          <a:noFill/>
          <a:ln w="9525">
            <a:noFill/>
            <a:miter lim="800000"/>
            <a:headEnd/>
            <a:tailEnd/>
          </a:ln>
        </p:spPr>
        <p:txBody>
          <a:bodyPr/>
          <a:lstStyle/>
          <a:p>
            <a:pPr algn="r"/>
            <a:fld id="{452CB7BF-DFC1-46A5-BD4D-AAAEBFAA6283}" type="slidenum">
              <a:rPr lang="en-US" sz="1200">
                <a:solidFill>
                  <a:srgbClr val="000000"/>
                </a:solidFill>
                <a:latin typeface="Century Gothic" pitchFamily="34" charset="0"/>
              </a:rPr>
              <a:pPr algn="r"/>
              <a:t>17</a:t>
            </a:fld>
            <a:endParaRPr lang="en-US" sz="1200">
              <a:solidFill>
                <a:srgbClr val="000000"/>
              </a:solidFill>
              <a:latin typeface="Century Gothic" pitchFamily="34" charset="0"/>
            </a:endParaRPr>
          </a:p>
        </p:txBody>
      </p:sp>
      <p:sp>
        <p:nvSpPr>
          <p:cNvPr id="37" name="Rectangle 36"/>
          <p:cNvSpPr/>
          <p:nvPr/>
        </p:nvSpPr>
        <p:spPr>
          <a:xfrm>
            <a:off x="0" y="214313"/>
            <a:ext cx="9144000" cy="523875"/>
          </a:xfrm>
          <a:prstGeom prst="rect">
            <a:avLst/>
          </a:prstGeom>
        </p:spPr>
        <p:txBody>
          <a:bodyPr>
            <a:spAutoFit/>
          </a:bodyPr>
          <a:lstStyle/>
          <a:p>
            <a:pPr fontAlgn="auto">
              <a:spcBef>
                <a:spcPts val="0"/>
              </a:spcBef>
              <a:spcAft>
                <a:spcPts val="0"/>
              </a:spcAft>
              <a:defRPr/>
            </a:pPr>
            <a:r>
              <a:rPr lang="en-GB" sz="2800" b="1" kern="0" dirty="0">
                <a:solidFill>
                  <a:sysClr val="window" lastClr="FFFFFF"/>
                </a:solidFill>
                <a:latin typeface="Century Gothic" pitchFamily="34" charset="0"/>
                <a:cs typeface="Calibri" pitchFamily="34" charset="0"/>
              </a:rPr>
              <a:t>Growing Africa Franchise: Recent Milestones.../2</a:t>
            </a:r>
          </a:p>
        </p:txBody>
      </p:sp>
      <p:grpSp>
        <p:nvGrpSpPr>
          <p:cNvPr id="2" name="Group 49"/>
          <p:cNvGrpSpPr>
            <a:grpSpLocks/>
          </p:cNvGrpSpPr>
          <p:nvPr/>
        </p:nvGrpSpPr>
        <p:grpSpPr bwMode="auto">
          <a:xfrm>
            <a:off x="990600" y="990600"/>
            <a:ext cx="7037388" cy="5111750"/>
            <a:chOff x="1206500" y="981075"/>
            <a:chExt cx="7037388" cy="5111750"/>
          </a:xfrm>
        </p:grpSpPr>
        <p:sp>
          <p:nvSpPr>
            <p:cNvPr id="21512" name="TextBox 61"/>
            <p:cNvSpPr txBox="1">
              <a:spLocks noChangeArrowheads="1"/>
            </p:cNvSpPr>
            <p:nvPr/>
          </p:nvSpPr>
          <p:spPr bwMode="auto">
            <a:xfrm>
              <a:off x="6227763" y="4408488"/>
              <a:ext cx="1943100" cy="369887"/>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Greenfield Equity</a:t>
              </a:r>
            </a:p>
            <a:p>
              <a:pPr algn="ctr"/>
              <a:r>
                <a:rPr lang="en-US" sz="900">
                  <a:solidFill>
                    <a:srgbClr val="000000"/>
                  </a:solidFill>
                  <a:latin typeface="Century Gothic" pitchFamily="34" charset="0"/>
                </a:rPr>
                <a:t> Financing</a:t>
              </a:r>
            </a:p>
          </p:txBody>
        </p:sp>
        <p:pic>
          <p:nvPicPr>
            <p:cNvPr id="21513" name="Picture 2" descr="Executive Letterhead"/>
            <p:cNvPicPr>
              <a:picLocks noChangeAspect="1" noChangeArrowheads="1"/>
            </p:cNvPicPr>
            <p:nvPr/>
          </p:nvPicPr>
          <p:blipFill>
            <a:blip r:embed="rId3" cstate="print"/>
            <a:srcRect/>
            <a:stretch>
              <a:fillRect/>
            </a:stretch>
          </p:blipFill>
          <p:spPr bwMode="auto">
            <a:xfrm>
              <a:off x="6875463" y="4911725"/>
              <a:ext cx="576262" cy="358775"/>
            </a:xfrm>
            <a:prstGeom prst="rect">
              <a:avLst/>
            </a:prstGeom>
            <a:noFill/>
            <a:ln w="9525">
              <a:noFill/>
              <a:miter lim="800000"/>
              <a:headEnd/>
              <a:tailEnd/>
            </a:ln>
          </p:spPr>
        </p:pic>
        <p:sp>
          <p:nvSpPr>
            <p:cNvPr id="21514" name="TextBox 63"/>
            <p:cNvSpPr txBox="1">
              <a:spLocks noChangeArrowheads="1"/>
            </p:cNvSpPr>
            <p:nvPr/>
          </p:nvSpPr>
          <p:spPr bwMode="auto">
            <a:xfrm>
              <a:off x="6227763" y="5776913"/>
              <a:ext cx="1943100" cy="230187"/>
            </a:xfrm>
            <a:prstGeom prst="rect">
              <a:avLst/>
            </a:prstGeom>
            <a:noFill/>
            <a:ln w="9525">
              <a:noFill/>
              <a:miter lim="800000"/>
              <a:headEnd/>
              <a:tailEnd/>
            </a:ln>
          </p:spPr>
          <p:txBody>
            <a:bodyPr>
              <a:spAutoFit/>
            </a:bodyPr>
            <a:lstStyle/>
            <a:p>
              <a:pPr algn="ctr"/>
              <a:r>
                <a:rPr lang="en-US" sz="900" b="1">
                  <a:solidFill>
                    <a:srgbClr val="000000"/>
                  </a:solidFill>
                  <a:latin typeface="Century Gothic" pitchFamily="34" charset="0"/>
                </a:rPr>
                <a:t>2009</a:t>
              </a:r>
            </a:p>
          </p:txBody>
        </p:sp>
        <p:sp>
          <p:nvSpPr>
            <p:cNvPr id="21515" name="TextBox 64"/>
            <p:cNvSpPr txBox="1">
              <a:spLocks noChangeArrowheads="1"/>
            </p:cNvSpPr>
            <p:nvPr/>
          </p:nvSpPr>
          <p:spPr bwMode="auto">
            <a:xfrm>
              <a:off x="6227763" y="5373688"/>
              <a:ext cx="1943100" cy="230187"/>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Anchor Investor</a:t>
              </a:r>
            </a:p>
          </p:txBody>
        </p:sp>
        <p:sp>
          <p:nvSpPr>
            <p:cNvPr id="21516" name="TextBox 65"/>
            <p:cNvSpPr txBox="1">
              <a:spLocks noChangeArrowheads="1"/>
            </p:cNvSpPr>
            <p:nvPr/>
          </p:nvSpPr>
          <p:spPr bwMode="auto">
            <a:xfrm>
              <a:off x="6370638" y="4121150"/>
              <a:ext cx="1584325" cy="260350"/>
            </a:xfrm>
            <a:prstGeom prst="rect">
              <a:avLst/>
            </a:prstGeom>
            <a:noFill/>
            <a:ln w="9525">
              <a:noFill/>
              <a:miter lim="800000"/>
              <a:headEnd/>
              <a:tailEnd/>
            </a:ln>
          </p:spPr>
          <p:txBody>
            <a:bodyPr>
              <a:spAutoFit/>
            </a:bodyPr>
            <a:lstStyle/>
            <a:p>
              <a:pPr algn="ctr"/>
              <a:r>
                <a:rPr lang="en-US" sz="1100" b="1">
                  <a:solidFill>
                    <a:srgbClr val="000000"/>
                  </a:solidFill>
                  <a:latin typeface="Century Gothic" pitchFamily="34" charset="0"/>
                </a:rPr>
                <a:t>US$240.0m</a:t>
              </a:r>
            </a:p>
          </p:txBody>
        </p:sp>
        <p:sp>
          <p:nvSpPr>
            <p:cNvPr id="21517" name="TextBox 71"/>
            <p:cNvSpPr txBox="1">
              <a:spLocks noChangeArrowheads="1"/>
            </p:cNvSpPr>
            <p:nvPr/>
          </p:nvSpPr>
          <p:spPr bwMode="auto">
            <a:xfrm>
              <a:off x="1277938" y="4437063"/>
              <a:ext cx="2089150" cy="369887"/>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Working </a:t>
              </a:r>
            </a:p>
            <a:p>
              <a:pPr algn="ctr"/>
              <a:r>
                <a:rPr lang="en-US" sz="900">
                  <a:solidFill>
                    <a:srgbClr val="000000"/>
                  </a:solidFill>
                  <a:latin typeface="Century Gothic" pitchFamily="34" charset="0"/>
                </a:rPr>
                <a:t>Capital Facility</a:t>
              </a:r>
            </a:p>
          </p:txBody>
        </p:sp>
        <p:sp>
          <p:nvSpPr>
            <p:cNvPr id="21518" name="TextBox 73"/>
            <p:cNvSpPr txBox="1">
              <a:spLocks noChangeArrowheads="1"/>
            </p:cNvSpPr>
            <p:nvPr/>
          </p:nvSpPr>
          <p:spPr bwMode="auto">
            <a:xfrm>
              <a:off x="1352550" y="5776913"/>
              <a:ext cx="1943100" cy="230187"/>
            </a:xfrm>
            <a:prstGeom prst="rect">
              <a:avLst/>
            </a:prstGeom>
            <a:noFill/>
            <a:ln w="9525">
              <a:noFill/>
              <a:miter lim="800000"/>
              <a:headEnd/>
              <a:tailEnd/>
            </a:ln>
          </p:spPr>
          <p:txBody>
            <a:bodyPr>
              <a:spAutoFit/>
            </a:bodyPr>
            <a:lstStyle/>
            <a:p>
              <a:pPr algn="ctr"/>
              <a:r>
                <a:rPr lang="en-US" sz="900" b="1">
                  <a:solidFill>
                    <a:srgbClr val="000000"/>
                  </a:solidFill>
                  <a:latin typeface="Century Gothic" pitchFamily="34" charset="0"/>
                </a:rPr>
                <a:t>2009 and 2010</a:t>
              </a:r>
            </a:p>
          </p:txBody>
        </p:sp>
        <p:sp>
          <p:nvSpPr>
            <p:cNvPr id="21519" name="TextBox 74"/>
            <p:cNvSpPr txBox="1">
              <a:spLocks noChangeArrowheads="1"/>
            </p:cNvSpPr>
            <p:nvPr/>
          </p:nvSpPr>
          <p:spPr bwMode="auto">
            <a:xfrm>
              <a:off x="1352550" y="5430838"/>
              <a:ext cx="1943100" cy="230187"/>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Sole Arranger</a:t>
              </a:r>
            </a:p>
          </p:txBody>
        </p:sp>
        <p:sp>
          <p:nvSpPr>
            <p:cNvPr id="21520" name="TextBox 77"/>
            <p:cNvSpPr txBox="1">
              <a:spLocks noChangeArrowheads="1"/>
            </p:cNvSpPr>
            <p:nvPr/>
          </p:nvSpPr>
          <p:spPr bwMode="auto">
            <a:xfrm>
              <a:off x="1495425" y="4119563"/>
              <a:ext cx="1584325" cy="261937"/>
            </a:xfrm>
            <a:prstGeom prst="rect">
              <a:avLst/>
            </a:prstGeom>
            <a:noFill/>
            <a:ln w="9525">
              <a:noFill/>
              <a:miter lim="800000"/>
              <a:headEnd/>
              <a:tailEnd/>
            </a:ln>
          </p:spPr>
          <p:txBody>
            <a:bodyPr>
              <a:spAutoFit/>
            </a:bodyPr>
            <a:lstStyle/>
            <a:p>
              <a:pPr algn="ctr"/>
              <a:r>
                <a:rPr lang="en-US" sz="1100" b="1">
                  <a:solidFill>
                    <a:srgbClr val="000000"/>
                  </a:solidFill>
                  <a:latin typeface="Century Gothic" pitchFamily="34" charset="0"/>
                </a:rPr>
                <a:t>US$50.0m</a:t>
              </a:r>
            </a:p>
          </p:txBody>
        </p:sp>
        <p:pic>
          <p:nvPicPr>
            <p:cNvPr id="21521" name="Picture 3" descr="C:\Users\fola.fagbule\Pictures\Main One Logo.jpg"/>
            <p:cNvPicPr>
              <a:picLocks noChangeAspect="1" noChangeArrowheads="1"/>
            </p:cNvPicPr>
            <p:nvPr/>
          </p:nvPicPr>
          <p:blipFill>
            <a:blip r:embed="rId4" cstate="print"/>
            <a:srcRect/>
            <a:stretch>
              <a:fillRect/>
            </a:stretch>
          </p:blipFill>
          <p:spPr bwMode="auto">
            <a:xfrm>
              <a:off x="6731000" y="3573463"/>
              <a:ext cx="874713" cy="576262"/>
            </a:xfrm>
            <a:prstGeom prst="rect">
              <a:avLst/>
            </a:prstGeom>
            <a:noFill/>
            <a:ln w="9525">
              <a:noFill/>
              <a:miter lim="800000"/>
              <a:headEnd/>
              <a:tailEnd/>
            </a:ln>
          </p:spPr>
        </p:pic>
        <p:sp>
          <p:nvSpPr>
            <p:cNvPr id="21522" name="TextBox 100"/>
            <p:cNvSpPr txBox="1">
              <a:spLocks noChangeArrowheads="1"/>
            </p:cNvSpPr>
            <p:nvPr/>
          </p:nvSpPr>
          <p:spPr bwMode="auto">
            <a:xfrm>
              <a:off x="1495425" y="3644900"/>
              <a:ext cx="1655763" cy="369888"/>
            </a:xfrm>
            <a:prstGeom prst="rect">
              <a:avLst/>
            </a:prstGeom>
            <a:noFill/>
            <a:ln w="9525">
              <a:noFill/>
              <a:miter lim="800000"/>
              <a:headEnd/>
              <a:tailEnd/>
            </a:ln>
          </p:spPr>
          <p:txBody>
            <a:bodyPr>
              <a:spAutoFit/>
            </a:bodyPr>
            <a:lstStyle/>
            <a:p>
              <a:pPr algn="ctr"/>
              <a:r>
                <a:rPr lang="en-US" sz="900" b="1">
                  <a:latin typeface="Century Gothic" pitchFamily="34" charset="0"/>
                </a:rPr>
                <a:t>WESTERN METAL PRODUCTS COMPANY LIMITED</a:t>
              </a:r>
            </a:p>
          </p:txBody>
        </p:sp>
        <p:sp>
          <p:nvSpPr>
            <p:cNvPr id="21523" name="TextBox 61"/>
            <p:cNvSpPr txBox="1">
              <a:spLocks noChangeArrowheads="1"/>
            </p:cNvSpPr>
            <p:nvPr/>
          </p:nvSpPr>
          <p:spPr bwMode="auto">
            <a:xfrm>
              <a:off x="1350963" y="1844675"/>
              <a:ext cx="1943100" cy="369888"/>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Secured pre-QPO Guaranteed Convertible Bonds</a:t>
              </a:r>
            </a:p>
          </p:txBody>
        </p:sp>
        <p:pic>
          <p:nvPicPr>
            <p:cNvPr id="21524" name="Picture 2" descr="Executive Letterhead"/>
            <p:cNvPicPr>
              <a:picLocks noChangeAspect="1" noChangeArrowheads="1"/>
            </p:cNvPicPr>
            <p:nvPr/>
          </p:nvPicPr>
          <p:blipFill>
            <a:blip r:embed="rId3" cstate="print"/>
            <a:srcRect/>
            <a:stretch>
              <a:fillRect/>
            </a:stretch>
          </p:blipFill>
          <p:spPr bwMode="auto">
            <a:xfrm>
              <a:off x="1998663" y="2347913"/>
              <a:ext cx="576262" cy="358775"/>
            </a:xfrm>
            <a:prstGeom prst="rect">
              <a:avLst/>
            </a:prstGeom>
            <a:noFill/>
            <a:ln w="9525">
              <a:noFill/>
              <a:miter lim="800000"/>
              <a:headEnd/>
              <a:tailEnd/>
            </a:ln>
          </p:spPr>
        </p:pic>
        <p:sp>
          <p:nvSpPr>
            <p:cNvPr id="21525" name="TextBox 63"/>
            <p:cNvSpPr txBox="1">
              <a:spLocks noChangeArrowheads="1"/>
            </p:cNvSpPr>
            <p:nvPr/>
          </p:nvSpPr>
          <p:spPr bwMode="auto">
            <a:xfrm>
              <a:off x="1350963" y="3213100"/>
              <a:ext cx="1943100" cy="230188"/>
            </a:xfrm>
            <a:prstGeom prst="rect">
              <a:avLst/>
            </a:prstGeom>
            <a:noFill/>
            <a:ln w="9525">
              <a:noFill/>
              <a:miter lim="800000"/>
              <a:headEnd/>
              <a:tailEnd/>
            </a:ln>
          </p:spPr>
          <p:txBody>
            <a:bodyPr>
              <a:spAutoFit/>
            </a:bodyPr>
            <a:lstStyle/>
            <a:p>
              <a:pPr algn="ctr"/>
              <a:r>
                <a:rPr lang="en-US" sz="900" b="1">
                  <a:solidFill>
                    <a:srgbClr val="000000"/>
                  </a:solidFill>
                  <a:latin typeface="Century Gothic" pitchFamily="34" charset="0"/>
                </a:rPr>
                <a:t>2011</a:t>
              </a:r>
            </a:p>
          </p:txBody>
        </p:sp>
        <p:sp>
          <p:nvSpPr>
            <p:cNvPr id="21526" name="TextBox 64"/>
            <p:cNvSpPr txBox="1">
              <a:spLocks noChangeArrowheads="1"/>
            </p:cNvSpPr>
            <p:nvPr/>
          </p:nvSpPr>
          <p:spPr bwMode="auto">
            <a:xfrm>
              <a:off x="1350963" y="2771775"/>
              <a:ext cx="1943100" cy="368300"/>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Anchor </a:t>
              </a:r>
            </a:p>
            <a:p>
              <a:pPr algn="ctr"/>
              <a:r>
                <a:rPr lang="en-US" sz="900">
                  <a:solidFill>
                    <a:srgbClr val="000000"/>
                  </a:solidFill>
                  <a:latin typeface="Century Gothic" pitchFamily="34" charset="0"/>
                </a:rPr>
                <a:t>Investor</a:t>
              </a:r>
            </a:p>
          </p:txBody>
        </p:sp>
        <p:sp>
          <p:nvSpPr>
            <p:cNvPr id="21527" name="TextBox 65"/>
            <p:cNvSpPr txBox="1">
              <a:spLocks noChangeArrowheads="1"/>
            </p:cNvSpPr>
            <p:nvPr/>
          </p:nvSpPr>
          <p:spPr bwMode="auto">
            <a:xfrm>
              <a:off x="1493838" y="1557338"/>
              <a:ext cx="1584325" cy="260350"/>
            </a:xfrm>
            <a:prstGeom prst="rect">
              <a:avLst/>
            </a:prstGeom>
            <a:noFill/>
            <a:ln w="9525">
              <a:noFill/>
              <a:miter lim="800000"/>
              <a:headEnd/>
              <a:tailEnd/>
            </a:ln>
          </p:spPr>
          <p:txBody>
            <a:bodyPr>
              <a:spAutoFit/>
            </a:bodyPr>
            <a:lstStyle/>
            <a:p>
              <a:pPr algn="ctr"/>
              <a:r>
                <a:rPr lang="en-US" sz="1100" b="1">
                  <a:solidFill>
                    <a:srgbClr val="000000"/>
                  </a:solidFill>
                  <a:latin typeface="Century Gothic" pitchFamily="34" charset="0"/>
                </a:rPr>
                <a:t>US$200.0m</a:t>
              </a:r>
            </a:p>
          </p:txBody>
        </p:sp>
        <p:pic>
          <p:nvPicPr>
            <p:cNvPr id="21528" name="Picture 12" descr="C:\Users\fola.fagbule\Pictures\SeaTrucks.bmp"/>
            <p:cNvPicPr>
              <a:picLocks noChangeAspect="1" noChangeArrowheads="1"/>
            </p:cNvPicPr>
            <p:nvPr/>
          </p:nvPicPr>
          <p:blipFill>
            <a:blip r:embed="rId5" cstate="print"/>
            <a:srcRect/>
            <a:stretch>
              <a:fillRect/>
            </a:stretch>
          </p:blipFill>
          <p:spPr bwMode="auto">
            <a:xfrm>
              <a:off x="1854200" y="1052513"/>
              <a:ext cx="936625" cy="431800"/>
            </a:xfrm>
            <a:prstGeom prst="rect">
              <a:avLst/>
            </a:prstGeom>
            <a:noFill/>
            <a:ln w="9525">
              <a:noFill/>
              <a:miter lim="800000"/>
              <a:headEnd/>
              <a:tailEnd/>
            </a:ln>
          </p:spPr>
        </p:pic>
        <p:sp>
          <p:nvSpPr>
            <p:cNvPr id="21529" name="TextBox 42"/>
            <p:cNvSpPr txBox="1">
              <a:spLocks noChangeArrowheads="1"/>
            </p:cNvSpPr>
            <p:nvPr/>
          </p:nvSpPr>
          <p:spPr bwMode="auto">
            <a:xfrm>
              <a:off x="3816350" y="4408488"/>
              <a:ext cx="1944688" cy="369887"/>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Expansion Capital                International Equity Raising</a:t>
              </a:r>
            </a:p>
          </p:txBody>
        </p:sp>
        <p:pic>
          <p:nvPicPr>
            <p:cNvPr id="21530" name="Picture 2" descr="Executive Letterhead"/>
            <p:cNvPicPr>
              <a:picLocks noChangeAspect="1" noChangeArrowheads="1"/>
            </p:cNvPicPr>
            <p:nvPr/>
          </p:nvPicPr>
          <p:blipFill>
            <a:blip r:embed="rId6" cstate="print"/>
            <a:srcRect/>
            <a:stretch>
              <a:fillRect/>
            </a:stretch>
          </p:blipFill>
          <p:spPr bwMode="auto">
            <a:xfrm>
              <a:off x="4465638" y="4911725"/>
              <a:ext cx="574675" cy="358775"/>
            </a:xfrm>
            <a:prstGeom prst="rect">
              <a:avLst/>
            </a:prstGeom>
            <a:noFill/>
            <a:ln w="9525">
              <a:noFill/>
              <a:miter lim="800000"/>
              <a:headEnd/>
              <a:tailEnd/>
            </a:ln>
          </p:spPr>
        </p:pic>
        <p:sp>
          <p:nvSpPr>
            <p:cNvPr id="21531" name="TextBox 45"/>
            <p:cNvSpPr txBox="1">
              <a:spLocks noChangeArrowheads="1"/>
            </p:cNvSpPr>
            <p:nvPr/>
          </p:nvSpPr>
          <p:spPr bwMode="auto">
            <a:xfrm>
              <a:off x="3816350" y="5776913"/>
              <a:ext cx="1944688" cy="230187"/>
            </a:xfrm>
            <a:prstGeom prst="rect">
              <a:avLst/>
            </a:prstGeom>
            <a:noFill/>
            <a:ln w="9525">
              <a:noFill/>
              <a:miter lim="800000"/>
              <a:headEnd/>
              <a:tailEnd/>
            </a:ln>
          </p:spPr>
          <p:txBody>
            <a:bodyPr>
              <a:spAutoFit/>
            </a:bodyPr>
            <a:lstStyle/>
            <a:p>
              <a:pPr algn="ctr"/>
              <a:r>
                <a:rPr lang="en-US" sz="900" b="1">
                  <a:solidFill>
                    <a:srgbClr val="000000"/>
                  </a:solidFill>
                  <a:latin typeface="Century Gothic" pitchFamily="34" charset="0"/>
                </a:rPr>
                <a:t>2009 and 2010</a:t>
              </a:r>
            </a:p>
          </p:txBody>
        </p:sp>
        <p:sp>
          <p:nvSpPr>
            <p:cNvPr id="21532" name="TextBox 46"/>
            <p:cNvSpPr txBox="1">
              <a:spLocks noChangeArrowheads="1"/>
            </p:cNvSpPr>
            <p:nvPr/>
          </p:nvSpPr>
          <p:spPr bwMode="auto">
            <a:xfrm>
              <a:off x="3816350" y="5373688"/>
              <a:ext cx="1944688" cy="230187"/>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Equity Investment</a:t>
              </a:r>
            </a:p>
          </p:txBody>
        </p:sp>
        <p:sp>
          <p:nvSpPr>
            <p:cNvPr id="21533" name="TextBox 54"/>
            <p:cNvSpPr txBox="1">
              <a:spLocks noChangeArrowheads="1"/>
            </p:cNvSpPr>
            <p:nvPr/>
          </p:nvSpPr>
          <p:spPr bwMode="auto">
            <a:xfrm>
              <a:off x="3960813" y="4121150"/>
              <a:ext cx="1584325" cy="260350"/>
            </a:xfrm>
            <a:prstGeom prst="rect">
              <a:avLst/>
            </a:prstGeom>
            <a:noFill/>
            <a:ln w="9525">
              <a:noFill/>
              <a:miter lim="800000"/>
              <a:headEnd/>
              <a:tailEnd/>
            </a:ln>
          </p:spPr>
          <p:txBody>
            <a:bodyPr>
              <a:spAutoFit/>
            </a:bodyPr>
            <a:lstStyle/>
            <a:p>
              <a:pPr algn="ctr"/>
              <a:r>
                <a:rPr lang="en-US" sz="1100" b="1">
                  <a:solidFill>
                    <a:srgbClr val="000000"/>
                  </a:solidFill>
                  <a:latin typeface="Century Gothic" pitchFamily="34" charset="0"/>
                </a:rPr>
                <a:t>US$200.0m</a:t>
              </a:r>
            </a:p>
          </p:txBody>
        </p:sp>
        <p:pic>
          <p:nvPicPr>
            <p:cNvPr id="21534" name="Picture 3" descr="C:\Users\fola.fagbule\Pictures\seven.bmp"/>
            <p:cNvPicPr>
              <a:picLocks noChangeAspect="1" noChangeArrowheads="1"/>
            </p:cNvPicPr>
            <p:nvPr/>
          </p:nvPicPr>
          <p:blipFill>
            <a:blip r:embed="rId7" cstate="print"/>
            <a:srcRect/>
            <a:stretch>
              <a:fillRect/>
            </a:stretch>
          </p:blipFill>
          <p:spPr bwMode="auto">
            <a:xfrm>
              <a:off x="4297363" y="3500438"/>
              <a:ext cx="1031875" cy="620712"/>
            </a:xfrm>
            <a:prstGeom prst="rect">
              <a:avLst/>
            </a:prstGeom>
            <a:noFill/>
            <a:ln w="9525">
              <a:noFill/>
              <a:miter lim="800000"/>
              <a:headEnd/>
              <a:tailEnd/>
            </a:ln>
          </p:spPr>
        </p:pic>
        <p:pic>
          <p:nvPicPr>
            <p:cNvPr id="21535" name="Picture 113" descr="C:\Users\fola.fagbule\Pictures\cbn logo.jpg"/>
            <p:cNvPicPr>
              <a:picLocks noChangeAspect="1" noChangeArrowheads="1"/>
            </p:cNvPicPr>
            <p:nvPr/>
          </p:nvPicPr>
          <p:blipFill>
            <a:blip r:embed="rId8" cstate="print"/>
            <a:srcRect/>
            <a:stretch>
              <a:fillRect/>
            </a:stretch>
          </p:blipFill>
          <p:spPr bwMode="auto">
            <a:xfrm>
              <a:off x="4465638" y="1052513"/>
              <a:ext cx="574675" cy="504825"/>
            </a:xfrm>
            <a:prstGeom prst="rect">
              <a:avLst/>
            </a:prstGeom>
            <a:noFill/>
            <a:ln w="9525">
              <a:noFill/>
              <a:miter lim="800000"/>
              <a:headEnd/>
              <a:tailEnd/>
            </a:ln>
          </p:spPr>
        </p:pic>
        <p:sp>
          <p:nvSpPr>
            <p:cNvPr id="21536" name="TextBox 39"/>
            <p:cNvSpPr txBox="1">
              <a:spLocks noChangeArrowheads="1"/>
            </p:cNvSpPr>
            <p:nvPr/>
          </p:nvSpPr>
          <p:spPr bwMode="auto">
            <a:xfrm>
              <a:off x="3817938" y="1541463"/>
              <a:ext cx="1943100" cy="231775"/>
            </a:xfrm>
            <a:prstGeom prst="rect">
              <a:avLst/>
            </a:prstGeom>
            <a:noFill/>
            <a:ln w="9525">
              <a:noFill/>
              <a:miter lim="800000"/>
              <a:headEnd/>
              <a:tailEnd/>
            </a:ln>
          </p:spPr>
          <p:txBody>
            <a:bodyPr>
              <a:spAutoFit/>
            </a:bodyPr>
            <a:lstStyle/>
            <a:p>
              <a:pPr algn="ctr"/>
              <a:r>
                <a:rPr lang="en-US" sz="900" b="1">
                  <a:solidFill>
                    <a:srgbClr val="000000"/>
                  </a:solidFill>
                  <a:latin typeface="Century Gothic" pitchFamily="34" charset="0"/>
                </a:rPr>
                <a:t>Central Bank of Nigeria</a:t>
              </a:r>
            </a:p>
          </p:txBody>
        </p:sp>
        <p:sp>
          <p:nvSpPr>
            <p:cNvPr id="21537" name="TextBox 35"/>
            <p:cNvSpPr txBox="1">
              <a:spLocks noChangeArrowheads="1"/>
            </p:cNvSpPr>
            <p:nvPr/>
          </p:nvSpPr>
          <p:spPr bwMode="auto">
            <a:xfrm>
              <a:off x="3816350" y="2103438"/>
              <a:ext cx="1943100" cy="369887"/>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Power and Aviation Intervention Fund</a:t>
              </a:r>
            </a:p>
          </p:txBody>
        </p:sp>
        <p:sp>
          <p:nvSpPr>
            <p:cNvPr id="21538" name="TextBox 38"/>
            <p:cNvSpPr txBox="1">
              <a:spLocks noChangeArrowheads="1"/>
            </p:cNvSpPr>
            <p:nvPr/>
          </p:nvSpPr>
          <p:spPr bwMode="auto">
            <a:xfrm>
              <a:off x="3817938" y="3270250"/>
              <a:ext cx="1943100" cy="230188"/>
            </a:xfrm>
            <a:prstGeom prst="rect">
              <a:avLst/>
            </a:prstGeom>
            <a:noFill/>
            <a:ln w="9525">
              <a:noFill/>
              <a:miter lim="800000"/>
              <a:headEnd/>
              <a:tailEnd/>
            </a:ln>
          </p:spPr>
          <p:txBody>
            <a:bodyPr>
              <a:spAutoFit/>
            </a:bodyPr>
            <a:lstStyle/>
            <a:p>
              <a:pPr algn="ctr"/>
              <a:r>
                <a:rPr lang="en-US" sz="900" b="1" dirty="0">
                  <a:solidFill>
                    <a:srgbClr val="000000"/>
                  </a:solidFill>
                  <a:latin typeface="Century Gothic" pitchFamily="34" charset="0"/>
                </a:rPr>
                <a:t>Ongoing</a:t>
              </a:r>
            </a:p>
          </p:txBody>
        </p:sp>
        <p:sp>
          <p:nvSpPr>
            <p:cNvPr id="21539" name="TextBox 41"/>
            <p:cNvSpPr txBox="1">
              <a:spLocks noChangeArrowheads="1"/>
            </p:cNvSpPr>
            <p:nvPr/>
          </p:nvSpPr>
          <p:spPr bwMode="auto">
            <a:xfrm>
              <a:off x="3960813" y="2982913"/>
              <a:ext cx="1584325" cy="230187"/>
            </a:xfrm>
            <a:prstGeom prst="rect">
              <a:avLst/>
            </a:prstGeom>
            <a:noFill/>
            <a:ln w="9525">
              <a:noFill/>
              <a:miter lim="800000"/>
              <a:headEnd/>
              <a:tailEnd/>
            </a:ln>
          </p:spPr>
          <p:txBody>
            <a:bodyPr>
              <a:spAutoFit/>
            </a:bodyPr>
            <a:lstStyle/>
            <a:p>
              <a:pPr algn="ctr"/>
              <a:r>
                <a:rPr lang="en-US" sz="900" dirty="0">
                  <a:solidFill>
                    <a:srgbClr val="000000"/>
                  </a:solidFill>
                  <a:latin typeface="Century Gothic" pitchFamily="34" charset="0"/>
                </a:rPr>
                <a:t>Technical Adviser</a:t>
              </a:r>
            </a:p>
          </p:txBody>
        </p:sp>
        <p:sp>
          <p:nvSpPr>
            <p:cNvPr id="21540" name="TextBox 65"/>
            <p:cNvSpPr txBox="1">
              <a:spLocks noChangeArrowheads="1"/>
            </p:cNvSpPr>
            <p:nvPr/>
          </p:nvSpPr>
          <p:spPr bwMode="auto">
            <a:xfrm>
              <a:off x="3960813" y="1800225"/>
              <a:ext cx="1584325" cy="260350"/>
            </a:xfrm>
            <a:prstGeom prst="rect">
              <a:avLst/>
            </a:prstGeom>
            <a:noFill/>
            <a:ln w="9525">
              <a:noFill/>
              <a:miter lim="800000"/>
              <a:headEnd/>
              <a:tailEnd/>
            </a:ln>
          </p:spPr>
          <p:txBody>
            <a:bodyPr>
              <a:spAutoFit/>
            </a:bodyPr>
            <a:lstStyle/>
            <a:p>
              <a:pPr algn="ctr"/>
              <a:r>
                <a:rPr lang="en-US" sz="1100" b="1">
                  <a:solidFill>
                    <a:srgbClr val="000000"/>
                  </a:solidFill>
                  <a:latin typeface="Century Gothic" pitchFamily="34" charset="0"/>
                </a:rPr>
                <a:t>US$2.0bn</a:t>
              </a:r>
            </a:p>
          </p:txBody>
        </p:sp>
        <p:pic>
          <p:nvPicPr>
            <p:cNvPr id="21541" name="Picture 2" descr="Executive Letterhead"/>
            <p:cNvPicPr>
              <a:picLocks noChangeAspect="1" noChangeArrowheads="1"/>
            </p:cNvPicPr>
            <p:nvPr/>
          </p:nvPicPr>
          <p:blipFill>
            <a:blip r:embed="rId3" cstate="print"/>
            <a:srcRect/>
            <a:stretch>
              <a:fillRect/>
            </a:stretch>
          </p:blipFill>
          <p:spPr bwMode="auto">
            <a:xfrm>
              <a:off x="4465638" y="2565400"/>
              <a:ext cx="574675" cy="358775"/>
            </a:xfrm>
            <a:prstGeom prst="rect">
              <a:avLst/>
            </a:prstGeom>
            <a:noFill/>
            <a:ln w="9525">
              <a:noFill/>
              <a:miter lim="800000"/>
              <a:headEnd/>
              <a:tailEnd/>
            </a:ln>
          </p:spPr>
        </p:pic>
        <p:sp>
          <p:nvSpPr>
            <p:cNvPr id="121" name="Rectangle 96"/>
            <p:cNvSpPr>
              <a:spLocks noChangeArrowheads="1"/>
            </p:cNvSpPr>
            <p:nvPr/>
          </p:nvSpPr>
          <p:spPr bwMode="auto">
            <a:xfrm>
              <a:off x="6083300" y="3573463"/>
              <a:ext cx="2160588" cy="2519362"/>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
          <p:nvSpPr>
            <p:cNvPr id="122" name="Rectangle 96"/>
            <p:cNvSpPr>
              <a:spLocks noChangeArrowheads="1"/>
            </p:cNvSpPr>
            <p:nvPr/>
          </p:nvSpPr>
          <p:spPr bwMode="auto">
            <a:xfrm>
              <a:off x="3671888" y="981075"/>
              <a:ext cx="2160587" cy="2519363"/>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
          <p:nvSpPr>
            <p:cNvPr id="123" name="Rectangle 96"/>
            <p:cNvSpPr>
              <a:spLocks noChangeArrowheads="1"/>
            </p:cNvSpPr>
            <p:nvPr/>
          </p:nvSpPr>
          <p:spPr bwMode="auto">
            <a:xfrm>
              <a:off x="3673475" y="3573463"/>
              <a:ext cx="2160588" cy="2519362"/>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
          <p:nvSpPr>
            <p:cNvPr id="124" name="Rectangle 96"/>
            <p:cNvSpPr>
              <a:spLocks noChangeArrowheads="1"/>
            </p:cNvSpPr>
            <p:nvPr/>
          </p:nvSpPr>
          <p:spPr bwMode="auto">
            <a:xfrm>
              <a:off x="1206500" y="3573463"/>
              <a:ext cx="2160588" cy="2519362"/>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
          <p:nvSpPr>
            <p:cNvPr id="125" name="Rectangle 96"/>
            <p:cNvSpPr>
              <a:spLocks noChangeArrowheads="1"/>
            </p:cNvSpPr>
            <p:nvPr/>
          </p:nvSpPr>
          <p:spPr bwMode="auto">
            <a:xfrm>
              <a:off x="1206500" y="981075"/>
              <a:ext cx="2160588" cy="2519363"/>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pic>
          <p:nvPicPr>
            <p:cNvPr id="21547" name="Picture 2" descr="Executive Letterhead"/>
            <p:cNvPicPr>
              <a:picLocks noChangeAspect="1" noChangeArrowheads="1"/>
            </p:cNvPicPr>
            <p:nvPr/>
          </p:nvPicPr>
          <p:blipFill>
            <a:blip r:embed="rId6" cstate="print"/>
            <a:srcRect/>
            <a:stretch>
              <a:fillRect/>
            </a:stretch>
          </p:blipFill>
          <p:spPr bwMode="auto">
            <a:xfrm>
              <a:off x="1998663" y="4941888"/>
              <a:ext cx="574675" cy="358775"/>
            </a:xfrm>
            <a:prstGeom prst="rect">
              <a:avLst/>
            </a:prstGeom>
            <a:noFill/>
            <a:ln w="9525">
              <a:noFill/>
              <a:miter lim="800000"/>
              <a:headEnd/>
              <a:tailEnd/>
            </a:ln>
          </p:spPr>
        </p:pic>
      </p:grpSp>
      <p:pic>
        <p:nvPicPr>
          <p:cNvPr id="21510" name="Picture 2"/>
          <p:cNvPicPr>
            <a:picLocks noChangeAspect="1" noChangeArrowheads="1"/>
          </p:cNvPicPr>
          <p:nvPr/>
        </p:nvPicPr>
        <p:blipFill>
          <a:blip r:embed="rId9" cstate="print"/>
          <a:srcRect/>
          <a:stretch>
            <a:fillRect/>
          </a:stretch>
        </p:blipFill>
        <p:spPr bwMode="auto">
          <a:xfrm>
            <a:off x="76200" y="0"/>
            <a:ext cx="8991600" cy="838200"/>
          </a:xfrm>
          <a:prstGeom prst="rect">
            <a:avLst/>
          </a:prstGeom>
          <a:noFill/>
          <a:ln w="9525">
            <a:noFill/>
            <a:miter lim="800000"/>
            <a:headEnd/>
            <a:tailEnd/>
          </a:ln>
        </p:spPr>
      </p:pic>
      <p:sp>
        <p:nvSpPr>
          <p:cNvPr id="49" name="Title 1"/>
          <p:cNvSpPr txBox="1">
            <a:spLocks/>
          </p:cNvSpPr>
          <p:nvPr/>
        </p:nvSpPr>
        <p:spPr bwMode="auto">
          <a:xfrm>
            <a:off x="304800" y="76200"/>
            <a:ext cx="6858000" cy="698500"/>
          </a:xfrm>
          <a:prstGeom prst="rect">
            <a:avLst/>
          </a:prstGeom>
          <a:noFill/>
          <a:ln w="9525">
            <a:noFill/>
            <a:miter lim="800000"/>
            <a:headEnd/>
            <a:tailEnd/>
          </a:ln>
        </p:spPr>
        <p:txBody>
          <a:bodyPr anchor="ctr"/>
          <a:lstStyle/>
          <a:p>
            <a:pPr algn="ctr">
              <a:lnSpc>
                <a:spcPct val="160000"/>
              </a:lnSpc>
              <a:defRPr/>
            </a:pPr>
            <a:r>
              <a:rPr lang="en-US" sz="2600" b="1" dirty="0" smtClean="0">
                <a:latin typeface="Century Gothic" pitchFamily="34" charset="0"/>
              </a:rPr>
              <a:t>Appendix: Project Credentials…./2</a:t>
            </a:r>
            <a:endParaRPr lang="en-US" sz="2600" b="1" dirty="0">
              <a:latin typeface="Century Gothic" pitchFamily="34" charset="0"/>
            </a:endParaRPr>
          </a:p>
        </p:txBody>
      </p:sp>
      <p:pic>
        <p:nvPicPr>
          <p:cNvPr id="51" name="Picture 76" descr="fhn.png"/>
          <p:cNvPicPr>
            <a:picLocks noChangeAspect="1"/>
          </p:cNvPicPr>
          <p:nvPr/>
        </p:nvPicPr>
        <p:blipFill>
          <a:blip r:embed="rId10" cstate="print"/>
          <a:srcRect/>
          <a:stretch>
            <a:fillRect/>
          </a:stretch>
        </p:blipFill>
        <p:spPr bwMode="auto">
          <a:xfrm>
            <a:off x="6683052" y="1046162"/>
            <a:ext cx="609233" cy="473075"/>
          </a:xfrm>
          <a:prstGeom prst="rect">
            <a:avLst/>
          </a:prstGeom>
          <a:noFill/>
          <a:ln w="9525">
            <a:noFill/>
            <a:miter lim="800000"/>
            <a:headEnd/>
            <a:tailEnd/>
          </a:ln>
        </p:spPr>
      </p:pic>
      <p:sp>
        <p:nvSpPr>
          <p:cNvPr id="52" name="TextBox 42"/>
          <p:cNvSpPr txBox="1">
            <a:spLocks noChangeArrowheads="1"/>
          </p:cNvSpPr>
          <p:nvPr/>
        </p:nvSpPr>
        <p:spPr bwMode="auto">
          <a:xfrm>
            <a:off x="6030269" y="1824037"/>
            <a:ext cx="1943518" cy="369888"/>
          </a:xfrm>
          <a:prstGeom prst="rect">
            <a:avLst/>
          </a:prstGeom>
          <a:noFill/>
          <a:ln w="9525">
            <a:noFill/>
            <a:miter lim="800000"/>
            <a:headEnd/>
            <a:tailEnd/>
          </a:ln>
        </p:spPr>
        <p:txBody>
          <a:bodyPr wrap="square">
            <a:spAutoFit/>
          </a:bodyPr>
          <a:lstStyle/>
          <a:p>
            <a:pPr algn="ctr"/>
            <a:r>
              <a:rPr lang="en-US" sz="900">
                <a:solidFill>
                  <a:srgbClr val="000000"/>
                </a:solidFill>
                <a:latin typeface="Century Gothic" pitchFamily="34" charset="0"/>
              </a:rPr>
              <a:t>Senior  Secured Syndicated Facility </a:t>
            </a:r>
          </a:p>
        </p:txBody>
      </p:sp>
      <p:pic>
        <p:nvPicPr>
          <p:cNvPr id="53" name="Picture 2" descr="Executive Letterhead"/>
          <p:cNvPicPr>
            <a:picLocks noChangeAspect="1" noChangeArrowheads="1"/>
          </p:cNvPicPr>
          <p:nvPr/>
        </p:nvPicPr>
        <p:blipFill>
          <a:blip r:embed="rId6" cstate="print"/>
          <a:srcRect/>
          <a:stretch>
            <a:fillRect/>
          </a:stretch>
        </p:blipFill>
        <p:spPr bwMode="auto">
          <a:xfrm>
            <a:off x="6715351" y="2324100"/>
            <a:ext cx="574329" cy="358775"/>
          </a:xfrm>
          <a:prstGeom prst="rect">
            <a:avLst/>
          </a:prstGeom>
          <a:noFill/>
          <a:ln w="9525">
            <a:noFill/>
            <a:miter lim="800000"/>
            <a:headEnd/>
            <a:tailEnd/>
          </a:ln>
        </p:spPr>
      </p:pic>
      <p:sp>
        <p:nvSpPr>
          <p:cNvPr id="54" name="TextBox 45"/>
          <p:cNvSpPr txBox="1">
            <a:spLocks noChangeArrowheads="1"/>
          </p:cNvSpPr>
          <p:nvPr/>
        </p:nvSpPr>
        <p:spPr bwMode="auto">
          <a:xfrm>
            <a:off x="6020070" y="3189287"/>
            <a:ext cx="1943518" cy="230188"/>
          </a:xfrm>
          <a:prstGeom prst="rect">
            <a:avLst/>
          </a:prstGeom>
          <a:noFill/>
          <a:ln w="9525">
            <a:noFill/>
            <a:miter lim="800000"/>
            <a:headEnd/>
            <a:tailEnd/>
          </a:ln>
        </p:spPr>
        <p:txBody>
          <a:bodyPr wrap="square">
            <a:spAutoFit/>
          </a:bodyPr>
          <a:lstStyle/>
          <a:p>
            <a:pPr algn="ctr"/>
            <a:r>
              <a:rPr lang="en-US" sz="900" b="1">
                <a:solidFill>
                  <a:srgbClr val="000000"/>
                </a:solidFill>
                <a:latin typeface="Century Gothic" pitchFamily="34" charset="0"/>
              </a:rPr>
              <a:t>2011</a:t>
            </a:r>
          </a:p>
        </p:txBody>
      </p:sp>
      <p:sp>
        <p:nvSpPr>
          <p:cNvPr id="55" name="TextBox 46"/>
          <p:cNvSpPr txBox="1">
            <a:spLocks noChangeArrowheads="1"/>
          </p:cNvSpPr>
          <p:nvPr/>
        </p:nvSpPr>
        <p:spPr bwMode="auto">
          <a:xfrm>
            <a:off x="6020070" y="2786062"/>
            <a:ext cx="1943518" cy="230188"/>
          </a:xfrm>
          <a:prstGeom prst="rect">
            <a:avLst/>
          </a:prstGeom>
          <a:noFill/>
          <a:ln w="9525">
            <a:noFill/>
            <a:miter lim="800000"/>
            <a:headEnd/>
            <a:tailEnd/>
          </a:ln>
        </p:spPr>
        <p:txBody>
          <a:bodyPr wrap="square">
            <a:spAutoFit/>
          </a:bodyPr>
          <a:lstStyle/>
          <a:p>
            <a:pPr algn="ctr"/>
            <a:r>
              <a:rPr lang="en-US" sz="900">
                <a:solidFill>
                  <a:srgbClr val="000000"/>
                </a:solidFill>
                <a:latin typeface="Century Gothic" pitchFamily="34" charset="0"/>
              </a:rPr>
              <a:t>Mandated Lead Arranger</a:t>
            </a:r>
          </a:p>
        </p:txBody>
      </p:sp>
      <p:sp>
        <p:nvSpPr>
          <p:cNvPr id="56" name="TextBox 54"/>
          <p:cNvSpPr txBox="1">
            <a:spLocks noChangeArrowheads="1"/>
          </p:cNvSpPr>
          <p:nvPr/>
        </p:nvSpPr>
        <p:spPr bwMode="auto">
          <a:xfrm>
            <a:off x="6174766" y="1563687"/>
            <a:ext cx="1583372" cy="260350"/>
          </a:xfrm>
          <a:prstGeom prst="rect">
            <a:avLst/>
          </a:prstGeom>
          <a:noFill/>
          <a:ln w="9525">
            <a:noFill/>
            <a:miter lim="800000"/>
            <a:headEnd/>
            <a:tailEnd/>
          </a:ln>
        </p:spPr>
        <p:txBody>
          <a:bodyPr wrap="square">
            <a:spAutoFit/>
          </a:bodyPr>
          <a:lstStyle/>
          <a:p>
            <a:pPr algn="ctr"/>
            <a:r>
              <a:rPr lang="en-US" sz="1100" b="1">
                <a:solidFill>
                  <a:srgbClr val="000000"/>
                </a:solidFill>
                <a:latin typeface="Century Gothic" pitchFamily="34" charset="0"/>
              </a:rPr>
              <a:t>US$230.0m</a:t>
            </a:r>
          </a:p>
        </p:txBody>
      </p:sp>
      <p:sp>
        <p:nvSpPr>
          <p:cNvPr id="57" name="Rectangle 96"/>
          <p:cNvSpPr>
            <a:spLocks noChangeArrowheads="1"/>
          </p:cNvSpPr>
          <p:nvPr/>
        </p:nvSpPr>
        <p:spPr bwMode="auto">
          <a:xfrm>
            <a:off x="5868988" y="990600"/>
            <a:ext cx="2132012" cy="2514600"/>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9"/>
          <p:cNvSpPr txBox="1">
            <a:spLocks/>
          </p:cNvSpPr>
          <p:nvPr/>
        </p:nvSpPr>
        <p:spPr bwMode="auto">
          <a:xfrm>
            <a:off x="7010400" y="6357938"/>
            <a:ext cx="2133600" cy="476250"/>
          </a:xfrm>
          <a:prstGeom prst="rect">
            <a:avLst/>
          </a:prstGeom>
          <a:noFill/>
          <a:ln w="9525">
            <a:noFill/>
            <a:miter lim="800000"/>
            <a:headEnd/>
            <a:tailEnd/>
          </a:ln>
        </p:spPr>
        <p:txBody>
          <a:bodyPr/>
          <a:lstStyle/>
          <a:p>
            <a:pPr algn="r"/>
            <a:fld id="{1A2A80D9-7A85-42F0-AEAD-4AD19098CF0E}" type="slidenum">
              <a:rPr lang="en-US" sz="1200">
                <a:solidFill>
                  <a:srgbClr val="000000"/>
                </a:solidFill>
                <a:latin typeface="Century Gothic" pitchFamily="34" charset="0"/>
              </a:rPr>
              <a:pPr algn="r"/>
              <a:t>18</a:t>
            </a:fld>
            <a:endParaRPr lang="en-US" sz="1200">
              <a:solidFill>
                <a:srgbClr val="000000"/>
              </a:solidFill>
              <a:latin typeface="Century Gothic" pitchFamily="34" charset="0"/>
            </a:endParaRPr>
          </a:p>
        </p:txBody>
      </p:sp>
      <p:sp>
        <p:nvSpPr>
          <p:cNvPr id="37" name="Rectangle 36"/>
          <p:cNvSpPr/>
          <p:nvPr/>
        </p:nvSpPr>
        <p:spPr>
          <a:xfrm>
            <a:off x="0" y="214313"/>
            <a:ext cx="9144000" cy="523875"/>
          </a:xfrm>
          <a:prstGeom prst="rect">
            <a:avLst/>
          </a:prstGeom>
        </p:spPr>
        <p:txBody>
          <a:bodyPr>
            <a:spAutoFit/>
          </a:bodyPr>
          <a:lstStyle/>
          <a:p>
            <a:pPr fontAlgn="auto">
              <a:spcBef>
                <a:spcPts val="0"/>
              </a:spcBef>
              <a:spcAft>
                <a:spcPts val="0"/>
              </a:spcAft>
              <a:defRPr/>
            </a:pPr>
            <a:r>
              <a:rPr lang="en-GB" sz="2800" b="1" kern="0" dirty="0">
                <a:solidFill>
                  <a:sysClr val="window" lastClr="FFFFFF"/>
                </a:solidFill>
                <a:latin typeface="Century Gothic" pitchFamily="34" charset="0"/>
                <a:cs typeface="Calibri" pitchFamily="34" charset="0"/>
              </a:rPr>
              <a:t>Growing Africa Franchise: Recent Milestones.../2</a:t>
            </a:r>
          </a:p>
        </p:txBody>
      </p:sp>
      <p:pic>
        <p:nvPicPr>
          <p:cNvPr id="22533" name="Picture 2"/>
          <p:cNvPicPr>
            <a:picLocks noChangeAspect="1" noChangeArrowheads="1"/>
          </p:cNvPicPr>
          <p:nvPr/>
        </p:nvPicPr>
        <p:blipFill>
          <a:blip r:embed="rId3" cstate="print"/>
          <a:srcRect/>
          <a:stretch>
            <a:fillRect/>
          </a:stretch>
        </p:blipFill>
        <p:spPr bwMode="auto">
          <a:xfrm>
            <a:off x="76200" y="0"/>
            <a:ext cx="8991600" cy="838200"/>
          </a:xfrm>
          <a:prstGeom prst="rect">
            <a:avLst/>
          </a:prstGeom>
          <a:noFill/>
          <a:ln w="9525">
            <a:noFill/>
            <a:miter lim="800000"/>
            <a:headEnd/>
            <a:tailEnd/>
          </a:ln>
        </p:spPr>
      </p:pic>
      <p:sp>
        <p:nvSpPr>
          <p:cNvPr id="22534" name="Title 1"/>
          <p:cNvSpPr txBox="1">
            <a:spLocks/>
          </p:cNvSpPr>
          <p:nvPr/>
        </p:nvSpPr>
        <p:spPr bwMode="auto">
          <a:xfrm>
            <a:off x="990600" y="76200"/>
            <a:ext cx="6172200" cy="698500"/>
          </a:xfrm>
          <a:prstGeom prst="rect">
            <a:avLst/>
          </a:prstGeom>
          <a:noFill/>
          <a:ln w="9525">
            <a:noFill/>
            <a:miter lim="800000"/>
            <a:headEnd/>
            <a:tailEnd/>
          </a:ln>
        </p:spPr>
        <p:txBody>
          <a:bodyPr anchor="ctr"/>
          <a:lstStyle/>
          <a:p>
            <a:pPr algn="ctr">
              <a:lnSpc>
                <a:spcPct val="160000"/>
              </a:lnSpc>
              <a:defRPr/>
            </a:pPr>
            <a:r>
              <a:rPr lang="en-US" sz="2600" b="1" dirty="0" smtClean="0">
                <a:latin typeface="Century Gothic" pitchFamily="34" charset="0"/>
              </a:rPr>
              <a:t>Appendix: Project Credentials…./3</a:t>
            </a:r>
            <a:endParaRPr lang="en-US" sz="2600" b="1" dirty="0">
              <a:latin typeface="Century Gothic" pitchFamily="34" charset="0"/>
            </a:endParaRPr>
          </a:p>
        </p:txBody>
      </p:sp>
      <p:sp>
        <p:nvSpPr>
          <p:cNvPr id="22535" name="AutoShape 51" descr="data:image/jpeg;base64,/9j/4AAQSkZJRgABAQAAAQABAAD/2wCEAAkGBg4GEBEUExIQEhMVFBYUFhcXDRoTGBYYGBwWFxYYFRQYJyYqGh0mGRIeHy8hJSopLDg4FR49NTAsNScrLCkBCQoKDgwOFw8PGjAkHyUzLSszLzUpNS41LjA0NTUqNCo2NSwsLDEwLS0sKSwsNDA0LCksLC8tLCwsLC81LCwpLv/AABEIAKAAoAMBIgACEQEDEQH/xAAcAAEAAwEBAQEBAAAAAAAAAAAABQYHAgQDAQj/xAA/EAABAgMEBggEBAMJAAAAAAABAAIDBBEFBhIhEzFBUpGxBzIzUXFygZIiYZOhFBZUwUKy0RUXI1NihJTS4f/EABsBAAEFAQEAAAAAAAAAAAAAAAABAgMEBQcG/8QAMxEAAQMCBAMFCAIDAQAAAAAAAQACEQMEBRIhUTFBcTM0YYGxExQVIpGh0eEy8SNSkgb/2gAMAwEAAhEDEQA/ANxREQhEREIRFxpm944hNM3eHuCbnbulgrtFxpm7w9wTTN3h7gkzt3RBXaLjTN3h7gmmbvD3BGdu6IK7RcaZu8PcE0zd4e4Izt3RBXaLjTN3h7gmmbvD3BGdu6IK7RcaZu8PcE0zd4e4Izt3RBXaLjTN3h7gmmbvD3BGdu6IK7RcteH6iD6rpOBB4JERF5LTm/wcMkazkPFR1qraNN1R/AapzWlxDQvhaVriU+FtC7b3D/1QUeafM9ZxPrlwXyJxL8XOL7Eq124lxhvIcv2tylQbTGnHdERFmqdEREIRERCEREQhEREIRERCEREQhTF3es/wHNTqgru9Z/gOanV0TAu5M8/UrEu+1KKBvFEq5je4E8cv2U8q9eHtG+Ucym484izdHMhLZj/KFFoiLnq2kREQhEJoiy7pMva+LEdKQ3EMbTSkHNzjnhPyAOrb6K7Y2b7yqKbOpOwUVWqKbcxVotbpJs+yyWhzozhrEMAj3kgcCoc9MED9NF+q1Zei9nTwC0aIcCT1/ELMN5UJ0Wof3wQf00X6rU/vgg/pov1WrL0UnwKy/wBPufym+91d1rVl9KUK1I0KEJeI0xHhgJiNIFdtFd1ivR1ZL7SnobgPggnSONMtRDR4kn7FbUvK4zbULasKdERprrK0LV73tJciIixVaRERCFMXd6z/AAHNTqgru9Z/gOanV0TAu5M8/UrEu+1KKvXh7RvlHMqwqvXh7RvlHMqPH+5nqE6z7VRaIi5+tlEREIX6v5+vHi/GTVdeni/zup9qL+gFlnSZdOJAiumobSYb6GJQdR2rERunv716L/z1wylXcx2mYaddvNUrxhcwEclQWtLjQZk/JXux+ieYnGB0aKIFc8Ah43DzZgA8VFdHEqyatGDiocIe8A7XNGXDX6La1q41ilW2eKVHQxJP99FXtbdrwXOWcnofht1zbh/tx/2X0g9D8EEYpmIW9wgtaT6knkr1aMNsWDFDuqWOrwJ/ZZzZttx7KIwONNrSatPps9Fm2t5f3THFtXUeA9YW1bYVTrtcW8QtBsixoFhQxDgsDW6ztLj3uO0r2ry2XaTLVhNiNyrkRtaRrBXqXnqufOfafy5yoyzIcpEQiIijSIiIhCmLu9Z/gOanVBXd6z/Ac1OromBdyZ5+pWJd9qUVevD2jfKOZVhVevD2jfKOZUeP9zPUJ1n2qi0RFz9bKIiIQi+M1NwpRtYjmtacviOv02r9mpgSjHvOprS4+mxZhaNoRLTiF7zUnUNjRsA+S0bGxNySSYAV6ztDcEyYAVmbL2JCjtjsLIcRpxAw8bBXbVoypTZRTP5pkv8AOb7Xf0Wbotx+FsqRne4xuf0tIYRRbwJ+34VpvFexs6ww4NcJ6ziKVHcB+6qyIr1vbsoMyMWjRoMotysVvuDGP+M3Z8LvXMH7U4K3Kv3NswyUEvcKOiEGn+kVw8ak+oVgXksQe19y8tXmr1wdXcWoiIqKpoiIhCmLu9Z/gOanVBXd6z/Ac1OromBdyZ5+pWJd9qUVevD2jfKOZVhVevD2jfKOZUeP9zPUJ1n2qi0RFz9bKIiIQvDbks+cl4rGCrnNoBWm0HX6Klfk+d3G/UatDRXra/qWzS1gG+v9q5b3lSg0tbCz0XNnT/Az6oX7+TJ3dZ9YLQUVn4xcbD6ftWPilbYfT9qgw7kzjjmIbfnpQeSnLJuZCkyHRDpXDUKUYPQ9b14KxIoauJ3FQZZjooqmIVqgiY6IiIs5UEREQhEREIUxd3rP8BzU6oK7vWf4Dmp1dEwLuTPP1KxLvtSir14e0b5RzKsKr14e0b5RzKjx/uZ6hOs+1UWs/vBeq0LRnXScjRpZUOcaVJABcauya0Vp3rQFn94bmT8CcdNyTwHPOIjGGuBIo4DFk5ppq+a8phfsfaO9rEwcubhPitG4zZRl84X1kbNvGyLDMSOwww9heMbM2YhjGrdqrrNTsKSAMSJDhg5AviBgPgXUWeSl97TsOZhwp6G3C8gVwBpAJpia5uTgDrC8kKy/zta80yO9+CFjoGu/hY4Ma0E6hU1Kv1rJ9V2evlawCZYOPL6qFtUNEMkkmNVp8Kahx2Y2vY5mZxB4LaDX8QyXl/t+S/Uy3/Kh/wBVm1kMddyfnZRj3OhGDGFCe6GXtJHeNVVxcO5steeBGdFMQPa8MaWvpSrQcxtzKjdhVGm11SpUOX5SCByd4SlFw9xDWjXX7LWREaRiqMNK1rlTvr3LyQ7blIxAbMS7icgBMMJPgAc1Qeju12yMGdhR4lIMKhqSfhxFzHhviQKDvPzVftpth6F34YzOmFMOIEtOeYNdWSKeDg1n0nF2hEENka6666cQldc/KHCOkrZJq0IMjTSRIUOtaY4rWVpStMRFdY4rmWtWXnDhhxoMR2ujYzXng0lZBeaafOWfZbnkudhmG1JqaNMICp8ApS+90IN04cKPLPiscIobnErQ0cQ5p2GrfulbhFL5GPqEOcXAaaS0xvzSe8u1IGgj7rUJiahyjcT3sY3VVzw0cSvK23ZN5AExLEk0AEywkk6gBVZtemM+805Z0J7i1sWDBcabDEzeQO/Kg8Avjem7cvduekmQcdHOhuOJ+I10gH7JKWE0yGNqPIe4EwBpp4+SHXDtSBoFrEzOQpIViPZDGqr4gYOLqL8ZNsjsL2OY8UNC14cMvmFmceR/OdsxoUZ79FCxgAGlGsoKDuq41JX7Ycs661rxJaG9xhPY6oJ1gsxtJptB2qM4WwM/n84bniNI2ndO94M8NJhWTo+vJMXkZHdGLfhe0NDWYQAQSfFW1Z90P9jM+dn8pWgqritNtO7qMYIAjTyCktyXUwSpi7vWf4Dmp1QV3es/wHNTq9lgXcmefqVl3falFXrw9o3yjmVYVXrw9o3yjmVHj/cz1CdZ9qotUm2rdtyUmYrYMqIkFrqMdoq4hQZ1xDbVXZF4i3rtouJcwO8CtZ7C4aGFmTLv2rfGZhRJxggwoZGVA34a1LWtBJJNNZX3tWwbSu5PxZqThiM2KXEilaYiC5rm1B6wqCFoyK/8XqZv4tyxlyxpH5UPuzY4meMrOrAuvPTMWanJpuGI+FFDGZYi57C3UNQAyA15qS6MLJmLJgRmxob4RMUEBwpUYWivFXNFFXxOpWY9jgIMcOQHABOZQa0ghZNJXLnptk+wwnwy8tfDxZB+GI52EH5g8l7IsW032d+C/s2KPgDMbYgAyINcFMyad601FYdjD3mXsBghw46ECOR8OaYLYDgTsslti7M9HkLPY2Xil8P8RjaGircToZbXPbQ8FbekuzI9qyrGwYbojhGDiGippheK/dW1FE7Fajn035R8hcf+jKcLcAETxgfRZ3bVypydhyMaBRseFBhMc1zg0gsFQQTlUHIj5BV63Je0Gz0mZxzXRXOhYWtIOFukAAo3LM1K2VVCyLjxBNmam4wjRA6rGgHC3dqTStAchSnirtnisBxrR8oMafMZ5A7KKrb6jLOv0UVblgWjYVoPm5NgjCJUltAaYgA4ObUVFRUEL6XXu1PT06+dm2iESHBrcqkkYR8IrRob3mq0BFROK1TSyZRMZc0a5dlL7u3NM+MeKzi5VnWpdeZMB0uDBiRBji0qAGh1HMcDqOWsLR0RVby6N1U9o5oB5xz8VJSp+zEAqYu71n+A5qdULd2Hk93gOZPMKaXusDaRZMnx9Ssi7M1Sir14e0b5RzKsKr14e0b5RzKix/uZ6hOs+1UWiIufrZRERCEREQhEREIRERCEREQhEREIRdMYYhAAqTkF9JeTiTXVaT89nFT9m2SJPM5v+w8Fp2GGVrt4gQ3mfxuVBWrtpjx2XokJX8HDDdus+J1r0Ii6PTptpsDG8BosJzi4klFy6GHawD6LpE8gHikXGhbujgE0Ld0cAu0TcjdkslcaFu6OATQt3RwC7RGRuyJK40Ld0cAmhbujgF2iMjdkSVxoW7o4BNC3dHALtEZG7IkrjQt3RwCaFu6OAXaIyN2RJXGhbujgE0Ld0cAu0RkbsiSuNC3dHAJoW9w4BdojI3ZElERE9IiIiEL/2Q=="/>
          <p:cNvSpPr>
            <a:spLocks noChangeAspect="1" noChangeArrowheads="1"/>
          </p:cNvSpPr>
          <p:nvPr/>
        </p:nvSpPr>
        <p:spPr bwMode="auto">
          <a:xfrm>
            <a:off x="63500" y="-157163"/>
            <a:ext cx="304800" cy="304801"/>
          </a:xfrm>
          <a:prstGeom prst="rect">
            <a:avLst/>
          </a:prstGeom>
          <a:noFill/>
          <a:ln w="9525">
            <a:noFill/>
            <a:miter lim="800000"/>
            <a:headEnd/>
            <a:tailEnd/>
          </a:ln>
        </p:spPr>
        <p:txBody>
          <a:bodyPr/>
          <a:lstStyle/>
          <a:p>
            <a:endParaRPr lang="en-US"/>
          </a:p>
        </p:txBody>
      </p:sp>
      <p:sp>
        <p:nvSpPr>
          <p:cNvPr id="22536" name="AutoShape 53" descr="data:image/jpeg;base64,/9j/4AAQSkZJRgABAQAAAQABAAD/2wCEAAkGBhISERQUExQVFRMUFx0UFhgYGB8UFhwcIBYVHBUUHRwbJygeIR4kGhwdIDMkJScpLi0vFx4xNTAqNykrLCkBCQoKDgwOGg8PGCogHiQsKikuLCktKSwqLCkqLCkuLSksKSkpKSwpKiopLCkpLCkpKTQpKSwsKSwpNSkpLCwpKf/AABEIAGQAbwMBIgACEQEDEQH/xAAcAAABBAMBAAAAAAAAAAAAAAAAAQUGBwIDBAj/xABBEAACAAQDBAcBDQgDAQAAAAABAgADBBEFEiEGMUFRBxMiYXGBkTIUI0JSYnOTobHB0eHwFzM0VJKjssNTY4IV/8QAGQEAAwEBAQAAAAAAAAAAAAAAAAEDBAIF/8QAJBEAAgEDBAEFAQAAAAAAAAAAAAECAxEhBBIxURMUIjJB0QX/2gAMAwEAAhEDEQA/ALxggggAQmI7tRtjJohZrvNb2JanU/KJ4Dv9IcsexZaaRMnPulqWtzPAeZIHnHnuftSrTnnTyXmO1zl104KL6AAQm7GetUcFZck3qNrsRqD2X6peUsW+s3Mc02RXEX90T9P+1x9hhhpuk9Zei0oYfKm/gsPVL0xUzaTaV070cTLeoUwtx5Lo1Jvc6jN1FttX0p98Yzk4q+p8m9ofXFiYDtPKrJeeUSCNGQntKfvHfFd1OMUlUp6lwTyIyuPEHX0hg2cxo0tajA2Utlcc1J7V/Aa+UNM26apJeybuXZUz2G5j6xyLjroe1Zh6GOmp4wx1cVSuegS6jrUmrmU3H1juMdEQrCKoyZoJ9iZYN9Vm8omgjhqwxYIIIQBAYIIAK+6bpzDDbLftTkDW5do/aBFAmUY9NdIWD+6aCdLAuwHWIO9Tmt5gEecUCmHabo5kjy9bV8clcZBJMZyaNmIVQWY6AAZiTytxh5FESwRRdm3D7SYkeEA4fNkT7bn7XMrazju0PraIymo8j0tOeoyuBip+jvEzZlpJw5XsjDyYgiN87Z3EUIM6lnAj4fVlh3Zitx53j0fTzQyhlIKkAgjcQQLH0jKabC8WsavTrsZXJyC++wv6C8NUyUWYKN5Nodqs8I6cNw7L2238O6K3saBqxeiCqAOAt6RJZLXUeA+yGTEjncIN7G368ofkGgjljFggghAEIYWCADBlvFP7V7NCRUuALI3bTwJ1XyP3RccMu0+CColWHtr2kP2jzEDyeb/S0zr0Xt+SyvwqbY/CeseZMIvdyi+Cm31mHHpMw/qlpbbvfP8AXbz3w47BScqlTvWY6nxzt+vOHLpXw7PRJMA/dTAT4N2fttGOcbxZ6ekShThFdHN0a7XKJYppzAFf3THcR/xkniOF/CJhXY5JXTOCeQ1/KKRwluH68Ik9NSOQMkwoe8Z19DqPIiOKOpUcSNE6N8xJ7IxZL3/OMa3aFVUksAoFySbCIcuFVp3TZAHPI1/TNDhhuyYZ1M52nvfTNYIveEGmnM3jX5ov4kvG1yPuy4eexqGBEu2WUDoW+NNI4A7gDrvPGJOI1SUCqANwjaIoTFggggAIIIIACMSsLHNU9bfsZbd++ACJ4zhhp57T0Hvc1gXA+C+4t4MAPO/MR2vXy58lpUzVXUqfA/q/lHdUpOZSrC4YWIsCIhuJYNPk6ygzpy+EO7v8YjNNZRSFuCGzcMaRNaW29ToeY+Cw8REkwmota+ohnxDEC1g4sRuv2SOe/WHDBXDkBdTyGsedKNng2RdyXSJoIiR4ZRZVzHe32coYKGjYWNjfgIeJKzzz/wDW7643UKTSvIzVZp4RxYdTVoq5jTHvIN7C4t8nKBqNdeFrH2r6SVd0apCNbtEE9wtG4RpIBBBBAAQhhYIAIXVdLFBLd5bNNzIzI3vZIurFTr4iNf7YcO+NN+iMU1j4Huyovu90Tbnjbrn/AD9Idv8A5+EfzdV9AsQ3stsRZ37YcO+NN+iMPGzm29LXO6SC5KAM2ZCuhNhv74pzEtmaT3DMqqafOmdXNWURMlhNTvOmp0Ig6PtsJeHzZrzEdxMUKAthazXvrD3u+RbFbBf0ySp3gHxF4iNH0nYe81ZSF87uJa+9EDMWCjXxMNB6b6f+Xneq/jFZbNNfEKY86qUfWckNzSeBKHZdEzpQoEnGS7ujK5RiUOQEGxueV+MSyVOVgCpBBFwRqCOBBjzRtR/G1Pz0z/NoetjukCfQN1bAzKe9mlnQrzyX9k/JP1QlUzkbp4wXljWLy6WS86bcIlsxAzHUgDQd5ENeze3NLXTGlyC5ZVznMpUWuBx7zDLtrj8irwaomSHDqQl+DKesTssN4PjET6EP4yf8x/sWOnL3WRyo4uXTBCCFihwEIYWMWgA8y45LzV1QN2apmj+84++LL/YbK/mpn9A/GNOJbCYf18yY9RUhmnM5AVLZs5ZwOyTYE8YsGnx6U5ULmbMWVSFOUlb5te7dEVBfZWUuiu9rtkFw/CJ0tZhmB6iW9yApHsrbTwiNdHGyUmvmzUnFwEQMMhtqWsb3Biztp6ijrqbqnnOqNlmgot2NlSZYXBHssCRvAvDdslhFFh01+rnTneYoQo6i4IY2QBVBzEg6a+lobjkSlgU9C1D8af8A1D8IqjZpbYhSjlVSh/eUR6AO0cnI75myp7ZytZTp2D8rUad4iA0uw2HyKlH90z88uejAELlLByVF8t8pZSLj84JRX0EZdld7Sfx1T8/M/wA2i49t+jaTWAzJdpVTr2rdl+5wP8vW8R+r2Ew6fUFjU1CzJ7GYFyqt8zJuul7HrFtxsTyNp+20lOL3fUOUOhPaBAy7t5JAA45hbeIIx5uEpcWPPWI0VTSPMkzQ0ssLOvwWUG4OmjC43jlE06EP4yf8x/sSJ1tM9DVS2l1Ct2D7WXK6EoHuDv8AYIJ4W5nSOTYbZGlpJ8xpE+bMcywrK4UAAsCCLAa6DwuOYhKNmNyuicwsEEWJBGLQQQAN1XgMiZ7csNYs2u67e1ccb2EZSMIlo2YAlrlyxJY3KZePyQBBBHIzWNnqfKEydkLlAudxldUR9GAIxOzdPctkOe4Oe5z3uSGzb7gsTCwQAC7OyN2UlS2ZlJLIzC/bZToTpx+4RgNl6Y2973ZTvOuUkrfna59YIIBirsxTgg5LsuUglix7LS2QXPAGWlvA8zcbZ2nZiSmuhuCQb53YHxDEkH8BCwQCMTsvTajJcMbkEmxOTLm8cunlffHRR4LJlMWRAGNwW4m5BsTxtYW5W0tBBDQDjBBBDEf/2Q=="/>
          <p:cNvSpPr>
            <a:spLocks noChangeAspect="1" noChangeArrowheads="1"/>
          </p:cNvSpPr>
          <p:nvPr/>
        </p:nvSpPr>
        <p:spPr bwMode="auto">
          <a:xfrm>
            <a:off x="63500" y="-157163"/>
            <a:ext cx="304800" cy="304801"/>
          </a:xfrm>
          <a:prstGeom prst="rect">
            <a:avLst/>
          </a:prstGeom>
          <a:noFill/>
          <a:ln w="9525">
            <a:noFill/>
            <a:miter lim="800000"/>
            <a:headEnd/>
            <a:tailEnd/>
          </a:ln>
        </p:spPr>
        <p:txBody>
          <a:bodyPr/>
          <a:lstStyle/>
          <a:p>
            <a:endParaRPr lang="en-US"/>
          </a:p>
        </p:txBody>
      </p:sp>
      <p:sp>
        <p:nvSpPr>
          <p:cNvPr id="52" name="Slide Number Placeholder 51"/>
          <p:cNvSpPr>
            <a:spLocks noGrp="1"/>
          </p:cNvSpPr>
          <p:nvPr>
            <p:ph type="sldNum" sz="quarter" idx="12"/>
          </p:nvPr>
        </p:nvSpPr>
        <p:spPr/>
        <p:txBody>
          <a:bodyPr/>
          <a:lstStyle/>
          <a:p>
            <a:pPr>
              <a:defRPr/>
            </a:pPr>
            <a:fld id="{B8D32136-48E9-4E87-8DCE-5C9BC70077F1}" type="slidenum">
              <a:rPr lang="en-US" smtClean="0"/>
              <a:pPr>
                <a:defRPr/>
              </a:pPr>
              <a:t>18</a:t>
            </a:fld>
            <a:endParaRPr lang="en-US"/>
          </a:p>
        </p:txBody>
      </p:sp>
      <p:grpSp>
        <p:nvGrpSpPr>
          <p:cNvPr id="2" name="Group 101"/>
          <p:cNvGrpSpPr>
            <a:grpSpLocks/>
          </p:cNvGrpSpPr>
          <p:nvPr/>
        </p:nvGrpSpPr>
        <p:grpSpPr bwMode="auto">
          <a:xfrm>
            <a:off x="838200" y="985838"/>
            <a:ext cx="7239000" cy="5114925"/>
            <a:chOff x="838200" y="985838"/>
            <a:chExt cx="7239001" cy="5114925"/>
          </a:xfrm>
        </p:grpSpPr>
        <p:pic>
          <p:nvPicPr>
            <p:cNvPr id="22539" name="Picture 74" descr="sonangol.png"/>
            <p:cNvPicPr>
              <a:picLocks noChangeAspect="1"/>
            </p:cNvPicPr>
            <p:nvPr/>
          </p:nvPicPr>
          <p:blipFill>
            <a:blip r:embed="rId4" cstate="print"/>
            <a:srcRect/>
            <a:stretch>
              <a:fillRect/>
            </a:stretch>
          </p:blipFill>
          <p:spPr bwMode="auto">
            <a:xfrm>
              <a:off x="1806578" y="990600"/>
              <a:ext cx="494479" cy="533400"/>
            </a:xfrm>
            <a:prstGeom prst="rect">
              <a:avLst/>
            </a:prstGeom>
            <a:noFill/>
            <a:ln w="9525">
              <a:noFill/>
              <a:miter lim="800000"/>
              <a:headEnd/>
              <a:tailEnd/>
            </a:ln>
          </p:spPr>
        </p:pic>
        <p:sp>
          <p:nvSpPr>
            <p:cNvPr id="22540" name="TextBox 42"/>
            <p:cNvSpPr txBox="1">
              <a:spLocks noChangeArrowheads="1"/>
            </p:cNvSpPr>
            <p:nvPr/>
          </p:nvSpPr>
          <p:spPr bwMode="auto">
            <a:xfrm>
              <a:off x="993189" y="1778000"/>
              <a:ext cx="2103250" cy="508000"/>
            </a:xfrm>
            <a:prstGeom prst="rect">
              <a:avLst/>
            </a:prstGeom>
            <a:noFill/>
            <a:ln w="9525">
              <a:noFill/>
              <a:miter lim="800000"/>
              <a:headEnd/>
              <a:tailEnd/>
            </a:ln>
          </p:spPr>
          <p:txBody>
            <a:bodyPr wrap="square">
              <a:spAutoFit/>
            </a:bodyPr>
            <a:lstStyle/>
            <a:p>
              <a:pPr algn="ctr"/>
              <a:r>
                <a:rPr lang="pt-PT" sz="900">
                  <a:solidFill>
                    <a:srgbClr val="000000"/>
                  </a:solidFill>
                  <a:latin typeface="Century Gothic" pitchFamily="34" charset="0"/>
                </a:rPr>
                <a:t>Sociedade Nacional de Combustíveis de Angola, E.P </a:t>
              </a:r>
              <a:r>
                <a:rPr lang="en-US" sz="900">
                  <a:solidFill>
                    <a:srgbClr val="000000"/>
                  </a:solidFill>
                  <a:latin typeface="Century Gothic" pitchFamily="34" charset="0"/>
                </a:rPr>
                <a:t>Crude Oil Refining </a:t>
              </a:r>
            </a:p>
          </p:txBody>
        </p:sp>
        <p:pic>
          <p:nvPicPr>
            <p:cNvPr id="22541" name="Picture 2" descr="Executive Letterhead"/>
            <p:cNvPicPr>
              <a:picLocks noChangeAspect="1" noChangeArrowheads="1"/>
            </p:cNvPicPr>
            <p:nvPr/>
          </p:nvPicPr>
          <p:blipFill>
            <a:blip r:embed="rId5" cstate="print"/>
            <a:srcRect/>
            <a:stretch>
              <a:fillRect/>
            </a:stretch>
          </p:blipFill>
          <p:spPr bwMode="auto">
            <a:xfrm>
              <a:off x="1725730" y="2328863"/>
              <a:ext cx="621532" cy="358775"/>
            </a:xfrm>
            <a:prstGeom prst="rect">
              <a:avLst/>
            </a:prstGeom>
            <a:noFill/>
            <a:ln w="9525">
              <a:noFill/>
              <a:miter lim="800000"/>
              <a:headEnd/>
              <a:tailEnd/>
            </a:ln>
          </p:spPr>
        </p:pic>
        <p:sp>
          <p:nvSpPr>
            <p:cNvPr id="22542" name="TextBox 45"/>
            <p:cNvSpPr txBox="1">
              <a:spLocks noChangeArrowheads="1"/>
            </p:cNvSpPr>
            <p:nvPr/>
          </p:nvSpPr>
          <p:spPr bwMode="auto">
            <a:xfrm>
              <a:off x="993189" y="3194050"/>
              <a:ext cx="2103250" cy="230188"/>
            </a:xfrm>
            <a:prstGeom prst="rect">
              <a:avLst/>
            </a:prstGeom>
            <a:noFill/>
            <a:ln w="9525">
              <a:noFill/>
              <a:miter lim="800000"/>
              <a:headEnd/>
              <a:tailEnd/>
            </a:ln>
          </p:spPr>
          <p:txBody>
            <a:bodyPr wrap="square">
              <a:spAutoFit/>
            </a:bodyPr>
            <a:lstStyle/>
            <a:p>
              <a:pPr algn="ctr"/>
              <a:r>
                <a:rPr lang="en-US" sz="900" b="1">
                  <a:solidFill>
                    <a:srgbClr val="000000"/>
                  </a:solidFill>
                  <a:latin typeface="Century Gothic" pitchFamily="34" charset="0"/>
                </a:rPr>
                <a:t>2013</a:t>
              </a:r>
            </a:p>
          </p:txBody>
        </p:sp>
        <p:sp>
          <p:nvSpPr>
            <p:cNvPr id="22543" name="TextBox 46"/>
            <p:cNvSpPr txBox="1">
              <a:spLocks noChangeArrowheads="1"/>
            </p:cNvSpPr>
            <p:nvPr/>
          </p:nvSpPr>
          <p:spPr bwMode="auto">
            <a:xfrm>
              <a:off x="993189" y="2790825"/>
              <a:ext cx="2103250" cy="230832"/>
            </a:xfrm>
            <a:prstGeom prst="rect">
              <a:avLst/>
            </a:prstGeom>
            <a:noFill/>
            <a:ln w="9525">
              <a:noFill/>
              <a:miter lim="800000"/>
              <a:headEnd/>
              <a:tailEnd/>
            </a:ln>
          </p:spPr>
          <p:txBody>
            <a:bodyPr wrap="square">
              <a:spAutoFit/>
            </a:bodyPr>
            <a:lstStyle/>
            <a:p>
              <a:pPr algn="ctr"/>
              <a:r>
                <a:rPr lang="en-US" sz="900">
                  <a:solidFill>
                    <a:srgbClr val="000000"/>
                  </a:solidFill>
                  <a:latin typeface="Century Gothic" pitchFamily="34" charset="0"/>
                </a:rPr>
                <a:t>Syndicated Trade Finance Facility</a:t>
              </a:r>
            </a:p>
          </p:txBody>
        </p:sp>
        <p:sp>
          <p:nvSpPr>
            <p:cNvPr id="22544" name="TextBox 54"/>
            <p:cNvSpPr txBox="1">
              <a:spLocks noChangeArrowheads="1"/>
            </p:cNvSpPr>
            <p:nvPr/>
          </p:nvSpPr>
          <p:spPr bwMode="auto">
            <a:xfrm>
              <a:off x="1158510" y="1538288"/>
              <a:ext cx="1713505" cy="260350"/>
            </a:xfrm>
            <a:prstGeom prst="rect">
              <a:avLst/>
            </a:prstGeom>
            <a:noFill/>
            <a:ln w="9525">
              <a:noFill/>
              <a:miter lim="800000"/>
              <a:headEnd/>
              <a:tailEnd/>
            </a:ln>
          </p:spPr>
          <p:txBody>
            <a:bodyPr wrap="square">
              <a:spAutoFit/>
            </a:bodyPr>
            <a:lstStyle/>
            <a:p>
              <a:pPr algn="ctr"/>
              <a:r>
                <a:rPr lang="en-US" sz="1100" b="1">
                  <a:solidFill>
                    <a:srgbClr val="000000"/>
                  </a:solidFill>
                  <a:latin typeface="Century Gothic" pitchFamily="34" charset="0"/>
                </a:rPr>
                <a:t>US$120.0m</a:t>
              </a:r>
            </a:p>
          </p:txBody>
        </p:sp>
        <p:sp>
          <p:nvSpPr>
            <p:cNvPr id="55" name="Rectangle 96"/>
            <p:cNvSpPr>
              <a:spLocks noChangeArrowheads="1"/>
            </p:cNvSpPr>
            <p:nvPr/>
          </p:nvSpPr>
          <p:spPr bwMode="auto">
            <a:xfrm>
              <a:off x="838200" y="990600"/>
              <a:ext cx="2286000" cy="2514600"/>
            </a:xfrm>
            <a:prstGeom prst="rect">
              <a:avLst/>
            </a:prstGeom>
            <a:noFill/>
            <a:ln w="3175" algn="ctr">
              <a:solidFill>
                <a:schemeClr val="bg1">
                  <a:lumMod val="50000"/>
                </a:schemeClr>
              </a:solidFill>
              <a:round/>
              <a:headEnd/>
              <a:tailEnd/>
            </a:ln>
          </p:spPr>
          <p:txBody>
            <a:bodyPr wrap="none" lIns="0" tIns="0" rIns="0" bIns="0" anchor="ctr"/>
            <a:lstStyle/>
            <a:p>
              <a:pPr algn="ctr">
                <a:defRPr/>
              </a:pPr>
              <a:endParaRPr lang="en-US" dirty="0">
                <a:solidFill>
                  <a:srgbClr val="000000"/>
                </a:solidFill>
              </a:endParaRPr>
            </a:p>
          </p:txBody>
        </p:sp>
        <p:sp>
          <p:nvSpPr>
            <p:cNvPr id="22546" name="TextBox 42"/>
            <p:cNvSpPr txBox="1">
              <a:spLocks noChangeArrowheads="1"/>
            </p:cNvSpPr>
            <p:nvPr/>
          </p:nvSpPr>
          <p:spPr bwMode="auto">
            <a:xfrm>
              <a:off x="3521375" y="1825625"/>
              <a:ext cx="2021458" cy="369888"/>
            </a:xfrm>
            <a:prstGeom prst="rect">
              <a:avLst/>
            </a:prstGeom>
            <a:noFill/>
            <a:ln w="9525">
              <a:noFill/>
              <a:miter lim="800000"/>
              <a:headEnd/>
              <a:tailEnd/>
            </a:ln>
          </p:spPr>
          <p:txBody>
            <a:bodyPr>
              <a:spAutoFit/>
            </a:bodyPr>
            <a:lstStyle/>
            <a:p>
              <a:pPr algn="ctr"/>
              <a:r>
                <a:rPr lang="fr-CI" sz="900" dirty="0">
                  <a:latin typeface="Century Gothic" pitchFamily="34" charset="0"/>
                </a:rPr>
                <a:t>Société Anonyme Marocaine de l'Industrie du Raffinage</a:t>
              </a:r>
              <a:endParaRPr lang="en-US" sz="900" dirty="0">
                <a:latin typeface="Century Gothic" pitchFamily="34" charset="0"/>
              </a:endParaRPr>
            </a:p>
          </p:txBody>
        </p:sp>
        <p:pic>
          <p:nvPicPr>
            <p:cNvPr id="22547" name="Picture 2" descr="Executive Letterhead"/>
            <p:cNvPicPr>
              <a:picLocks noChangeAspect="1" noChangeArrowheads="1"/>
            </p:cNvPicPr>
            <p:nvPr/>
          </p:nvPicPr>
          <p:blipFill>
            <a:blip r:embed="rId5" cstate="print"/>
            <a:srcRect/>
            <a:stretch>
              <a:fillRect/>
            </a:stretch>
          </p:blipFill>
          <p:spPr bwMode="auto">
            <a:xfrm>
              <a:off x="4196295" y="2328863"/>
              <a:ext cx="597361" cy="358775"/>
            </a:xfrm>
            <a:prstGeom prst="rect">
              <a:avLst/>
            </a:prstGeom>
            <a:noFill/>
            <a:ln w="9525">
              <a:noFill/>
              <a:miter lim="800000"/>
              <a:headEnd/>
              <a:tailEnd/>
            </a:ln>
          </p:spPr>
        </p:pic>
        <p:sp>
          <p:nvSpPr>
            <p:cNvPr id="22548" name="TextBox 45"/>
            <p:cNvSpPr txBox="1">
              <a:spLocks noChangeArrowheads="1"/>
            </p:cNvSpPr>
            <p:nvPr/>
          </p:nvSpPr>
          <p:spPr bwMode="auto">
            <a:xfrm>
              <a:off x="3521375" y="3194050"/>
              <a:ext cx="2021458" cy="230188"/>
            </a:xfrm>
            <a:prstGeom prst="rect">
              <a:avLst/>
            </a:prstGeom>
            <a:noFill/>
            <a:ln w="9525">
              <a:noFill/>
              <a:miter lim="800000"/>
              <a:headEnd/>
              <a:tailEnd/>
            </a:ln>
          </p:spPr>
          <p:txBody>
            <a:bodyPr>
              <a:spAutoFit/>
            </a:bodyPr>
            <a:lstStyle/>
            <a:p>
              <a:pPr algn="ctr"/>
              <a:r>
                <a:rPr lang="en-US" sz="900" b="1">
                  <a:solidFill>
                    <a:srgbClr val="000000"/>
                  </a:solidFill>
                  <a:latin typeface="Century Gothic" pitchFamily="34" charset="0"/>
                </a:rPr>
                <a:t>2012</a:t>
              </a:r>
            </a:p>
          </p:txBody>
        </p:sp>
        <p:sp>
          <p:nvSpPr>
            <p:cNvPr id="22549" name="TextBox 46"/>
            <p:cNvSpPr txBox="1">
              <a:spLocks noChangeArrowheads="1"/>
            </p:cNvSpPr>
            <p:nvPr/>
          </p:nvSpPr>
          <p:spPr bwMode="auto">
            <a:xfrm>
              <a:off x="3521375" y="2790825"/>
              <a:ext cx="2021458" cy="369888"/>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Syndicated Trade Finance Facility</a:t>
              </a:r>
            </a:p>
          </p:txBody>
        </p:sp>
        <p:sp>
          <p:nvSpPr>
            <p:cNvPr id="22550" name="TextBox 54"/>
            <p:cNvSpPr txBox="1">
              <a:spLocks noChangeArrowheads="1"/>
            </p:cNvSpPr>
            <p:nvPr/>
          </p:nvSpPr>
          <p:spPr bwMode="auto">
            <a:xfrm>
              <a:off x="3671541" y="1538288"/>
              <a:ext cx="1646869" cy="260350"/>
            </a:xfrm>
            <a:prstGeom prst="rect">
              <a:avLst/>
            </a:prstGeom>
            <a:noFill/>
            <a:ln w="9525">
              <a:noFill/>
              <a:miter lim="800000"/>
              <a:headEnd/>
              <a:tailEnd/>
            </a:ln>
          </p:spPr>
          <p:txBody>
            <a:bodyPr>
              <a:spAutoFit/>
            </a:bodyPr>
            <a:lstStyle/>
            <a:p>
              <a:pPr algn="ctr"/>
              <a:r>
                <a:rPr lang="en-US" sz="1100" b="1">
                  <a:solidFill>
                    <a:srgbClr val="000000"/>
                  </a:solidFill>
                  <a:latin typeface="Century Gothic" pitchFamily="34" charset="0"/>
                </a:rPr>
                <a:t>US$220.0m</a:t>
              </a:r>
            </a:p>
          </p:txBody>
        </p:sp>
        <p:pic>
          <p:nvPicPr>
            <p:cNvPr id="22551" name="Picture 77" descr="samir.png"/>
            <p:cNvPicPr>
              <a:picLocks noChangeAspect="1"/>
            </p:cNvPicPr>
            <p:nvPr/>
          </p:nvPicPr>
          <p:blipFill>
            <a:blip r:embed="rId6" cstate="print"/>
            <a:srcRect/>
            <a:stretch>
              <a:fillRect/>
            </a:stretch>
          </p:blipFill>
          <p:spPr bwMode="auto">
            <a:xfrm>
              <a:off x="4085733" y="1066800"/>
              <a:ext cx="788781" cy="457200"/>
            </a:xfrm>
            <a:prstGeom prst="rect">
              <a:avLst/>
            </a:prstGeom>
            <a:noFill/>
            <a:ln w="9525">
              <a:noFill/>
              <a:miter lim="800000"/>
              <a:headEnd/>
              <a:tailEnd/>
            </a:ln>
          </p:spPr>
        </p:pic>
        <p:sp>
          <p:nvSpPr>
            <p:cNvPr id="72" name="Rectangle 96"/>
            <p:cNvSpPr>
              <a:spLocks noChangeArrowheads="1"/>
            </p:cNvSpPr>
            <p:nvPr/>
          </p:nvSpPr>
          <p:spPr bwMode="auto">
            <a:xfrm>
              <a:off x="3352800" y="985838"/>
              <a:ext cx="2284413" cy="2519362"/>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
          <p:nvSpPr>
            <p:cNvPr id="22560" name="TextBox 85"/>
            <p:cNvSpPr txBox="1">
              <a:spLocks noChangeArrowheads="1"/>
            </p:cNvSpPr>
            <p:nvPr/>
          </p:nvSpPr>
          <p:spPr bwMode="auto">
            <a:xfrm>
              <a:off x="1058863" y="4489450"/>
              <a:ext cx="1943100" cy="369888"/>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Societe Ivoirienne de Raffinage Crude Oil Refining </a:t>
              </a:r>
            </a:p>
          </p:txBody>
        </p:sp>
        <p:pic>
          <p:nvPicPr>
            <p:cNvPr id="22561" name="Picture 2" descr="Executive Letterhead"/>
            <p:cNvPicPr>
              <a:picLocks noChangeAspect="1" noChangeArrowheads="1"/>
            </p:cNvPicPr>
            <p:nvPr/>
          </p:nvPicPr>
          <p:blipFill>
            <a:blip r:embed="rId7" cstate="print"/>
            <a:srcRect/>
            <a:stretch>
              <a:fillRect/>
            </a:stretch>
          </p:blipFill>
          <p:spPr bwMode="auto">
            <a:xfrm>
              <a:off x="1706563" y="4992688"/>
              <a:ext cx="576262" cy="358775"/>
            </a:xfrm>
            <a:prstGeom prst="rect">
              <a:avLst/>
            </a:prstGeom>
            <a:noFill/>
            <a:ln w="9525">
              <a:noFill/>
              <a:miter lim="800000"/>
              <a:headEnd/>
              <a:tailEnd/>
            </a:ln>
          </p:spPr>
        </p:pic>
        <p:sp>
          <p:nvSpPr>
            <p:cNvPr id="22562" name="TextBox 87"/>
            <p:cNvSpPr txBox="1">
              <a:spLocks noChangeArrowheads="1"/>
            </p:cNvSpPr>
            <p:nvPr/>
          </p:nvSpPr>
          <p:spPr bwMode="auto">
            <a:xfrm>
              <a:off x="1058863" y="5857875"/>
              <a:ext cx="1943100" cy="230188"/>
            </a:xfrm>
            <a:prstGeom prst="rect">
              <a:avLst/>
            </a:prstGeom>
            <a:noFill/>
            <a:ln w="9525">
              <a:noFill/>
              <a:miter lim="800000"/>
              <a:headEnd/>
              <a:tailEnd/>
            </a:ln>
          </p:spPr>
          <p:txBody>
            <a:bodyPr>
              <a:spAutoFit/>
            </a:bodyPr>
            <a:lstStyle/>
            <a:p>
              <a:pPr algn="ctr"/>
              <a:r>
                <a:rPr lang="en-US" sz="900" b="1" dirty="0">
                  <a:solidFill>
                    <a:srgbClr val="000000"/>
                  </a:solidFill>
                  <a:latin typeface="Century Gothic" pitchFamily="34" charset="0"/>
                </a:rPr>
                <a:t>2011</a:t>
              </a:r>
            </a:p>
          </p:txBody>
        </p:sp>
        <p:sp>
          <p:nvSpPr>
            <p:cNvPr id="22563" name="TextBox 88"/>
            <p:cNvSpPr txBox="1">
              <a:spLocks noChangeArrowheads="1"/>
            </p:cNvSpPr>
            <p:nvPr/>
          </p:nvSpPr>
          <p:spPr bwMode="auto">
            <a:xfrm>
              <a:off x="1058863" y="5416550"/>
              <a:ext cx="1943100" cy="368300"/>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Syndicated Trade Finance Facility</a:t>
              </a:r>
            </a:p>
          </p:txBody>
        </p:sp>
        <p:pic>
          <p:nvPicPr>
            <p:cNvPr id="22564" name="Picture 2" descr="C:\Users\fola.fagbule\Pictures\SIR logo.jpg"/>
            <p:cNvPicPr>
              <a:picLocks noChangeAspect="1" noChangeArrowheads="1"/>
            </p:cNvPicPr>
            <p:nvPr/>
          </p:nvPicPr>
          <p:blipFill>
            <a:blip r:embed="rId8" cstate="print"/>
            <a:srcRect/>
            <a:stretch>
              <a:fillRect/>
            </a:stretch>
          </p:blipFill>
          <p:spPr bwMode="auto">
            <a:xfrm>
              <a:off x="1447800" y="3581400"/>
              <a:ext cx="1033462" cy="774700"/>
            </a:xfrm>
            <a:prstGeom prst="rect">
              <a:avLst/>
            </a:prstGeom>
            <a:noFill/>
            <a:ln w="9525">
              <a:noFill/>
              <a:miter lim="800000"/>
              <a:headEnd/>
              <a:tailEnd/>
            </a:ln>
          </p:spPr>
        </p:pic>
        <p:sp>
          <p:nvSpPr>
            <p:cNvPr id="79" name="Rectangle 96"/>
            <p:cNvSpPr>
              <a:spLocks noChangeArrowheads="1"/>
            </p:cNvSpPr>
            <p:nvPr/>
          </p:nvSpPr>
          <p:spPr bwMode="auto">
            <a:xfrm>
              <a:off x="838200" y="3581400"/>
              <a:ext cx="2286000" cy="2519363"/>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
          <p:nvSpPr>
            <p:cNvPr id="22566" name="TextBox 89"/>
            <p:cNvSpPr txBox="1">
              <a:spLocks noChangeArrowheads="1"/>
            </p:cNvSpPr>
            <p:nvPr/>
          </p:nvSpPr>
          <p:spPr bwMode="auto">
            <a:xfrm>
              <a:off x="1201738" y="4200525"/>
              <a:ext cx="1584325" cy="261938"/>
            </a:xfrm>
            <a:prstGeom prst="rect">
              <a:avLst/>
            </a:prstGeom>
            <a:noFill/>
            <a:ln w="9525">
              <a:noFill/>
              <a:miter lim="800000"/>
              <a:headEnd/>
              <a:tailEnd/>
            </a:ln>
          </p:spPr>
          <p:txBody>
            <a:bodyPr>
              <a:spAutoFit/>
            </a:bodyPr>
            <a:lstStyle/>
            <a:p>
              <a:pPr algn="ctr"/>
              <a:r>
                <a:rPr lang="en-US" sz="1100" b="1" dirty="0">
                  <a:solidFill>
                    <a:srgbClr val="000000"/>
                  </a:solidFill>
                  <a:latin typeface="Century Gothic" pitchFamily="34" charset="0"/>
                </a:rPr>
                <a:t>US$320.0m</a:t>
              </a:r>
            </a:p>
          </p:txBody>
        </p:sp>
        <p:sp>
          <p:nvSpPr>
            <p:cNvPr id="22567" name="TextBox 71"/>
            <p:cNvSpPr txBox="1">
              <a:spLocks noChangeArrowheads="1"/>
            </p:cNvSpPr>
            <p:nvPr/>
          </p:nvSpPr>
          <p:spPr bwMode="auto">
            <a:xfrm>
              <a:off x="6000434" y="1811337"/>
              <a:ext cx="1878330" cy="368300"/>
            </a:xfrm>
            <a:prstGeom prst="rect">
              <a:avLst/>
            </a:prstGeom>
            <a:noFill/>
            <a:ln w="9525">
              <a:noFill/>
              <a:miter lim="800000"/>
              <a:headEnd/>
              <a:tailEnd/>
            </a:ln>
          </p:spPr>
          <p:txBody>
            <a:bodyPr wrap="square">
              <a:spAutoFit/>
            </a:bodyPr>
            <a:lstStyle/>
            <a:p>
              <a:pPr algn="ctr"/>
              <a:r>
                <a:rPr lang="en-US" sz="900">
                  <a:solidFill>
                    <a:srgbClr val="000000"/>
                  </a:solidFill>
                  <a:latin typeface="Century Gothic" pitchFamily="34" charset="0"/>
                </a:rPr>
                <a:t>Republic of Zambia             Petroleum Imports Facility</a:t>
              </a:r>
            </a:p>
          </p:txBody>
        </p:sp>
        <p:pic>
          <p:nvPicPr>
            <p:cNvPr id="22568" name="Picture 2" descr="Executive Letterhead"/>
            <p:cNvPicPr>
              <a:picLocks noChangeAspect="1" noChangeArrowheads="1"/>
            </p:cNvPicPr>
            <p:nvPr/>
          </p:nvPicPr>
          <p:blipFill>
            <a:blip r:embed="rId7" cstate="print"/>
            <a:srcRect/>
            <a:stretch>
              <a:fillRect/>
            </a:stretch>
          </p:blipFill>
          <p:spPr bwMode="auto">
            <a:xfrm>
              <a:off x="6602572" y="2314575"/>
              <a:ext cx="557053" cy="358775"/>
            </a:xfrm>
            <a:prstGeom prst="rect">
              <a:avLst/>
            </a:prstGeom>
            <a:noFill/>
            <a:ln w="9525">
              <a:noFill/>
              <a:miter lim="800000"/>
              <a:headEnd/>
              <a:tailEnd/>
            </a:ln>
          </p:spPr>
        </p:pic>
        <p:sp>
          <p:nvSpPr>
            <p:cNvPr id="22569" name="TextBox 73"/>
            <p:cNvSpPr txBox="1">
              <a:spLocks noChangeArrowheads="1"/>
            </p:cNvSpPr>
            <p:nvPr/>
          </p:nvSpPr>
          <p:spPr bwMode="auto">
            <a:xfrm>
              <a:off x="6000434" y="3222625"/>
              <a:ext cx="1878330" cy="230187"/>
            </a:xfrm>
            <a:prstGeom prst="rect">
              <a:avLst/>
            </a:prstGeom>
            <a:noFill/>
            <a:ln w="9525">
              <a:noFill/>
              <a:miter lim="800000"/>
              <a:headEnd/>
              <a:tailEnd/>
            </a:ln>
          </p:spPr>
          <p:txBody>
            <a:bodyPr wrap="square">
              <a:spAutoFit/>
            </a:bodyPr>
            <a:lstStyle/>
            <a:p>
              <a:pPr algn="ctr"/>
              <a:r>
                <a:rPr lang="en-US" sz="900" b="1" dirty="0">
                  <a:solidFill>
                    <a:srgbClr val="000000"/>
                  </a:solidFill>
                  <a:latin typeface="Century Gothic" pitchFamily="34" charset="0"/>
                </a:rPr>
                <a:t>2010, 2011, 2012</a:t>
              </a:r>
            </a:p>
          </p:txBody>
        </p:sp>
        <p:sp>
          <p:nvSpPr>
            <p:cNvPr id="22570" name="TextBox 74"/>
            <p:cNvSpPr txBox="1">
              <a:spLocks noChangeArrowheads="1"/>
            </p:cNvSpPr>
            <p:nvPr/>
          </p:nvSpPr>
          <p:spPr bwMode="auto">
            <a:xfrm>
              <a:off x="6000434" y="2781300"/>
              <a:ext cx="1878330" cy="368300"/>
            </a:xfrm>
            <a:prstGeom prst="rect">
              <a:avLst/>
            </a:prstGeom>
            <a:noFill/>
            <a:ln w="9525">
              <a:noFill/>
              <a:miter lim="800000"/>
              <a:headEnd/>
              <a:tailEnd/>
            </a:ln>
          </p:spPr>
          <p:txBody>
            <a:bodyPr wrap="square">
              <a:spAutoFit/>
            </a:bodyPr>
            <a:lstStyle/>
            <a:p>
              <a:pPr algn="ctr"/>
              <a:r>
                <a:rPr lang="en-US" sz="900">
                  <a:solidFill>
                    <a:srgbClr val="000000"/>
                  </a:solidFill>
                  <a:latin typeface="Century Gothic" pitchFamily="34" charset="0"/>
                </a:rPr>
                <a:t>Trade Finance and Risk Participation Bank</a:t>
              </a:r>
            </a:p>
          </p:txBody>
        </p:sp>
        <p:sp>
          <p:nvSpPr>
            <p:cNvPr id="22571" name="TextBox 77"/>
            <p:cNvSpPr txBox="1">
              <a:spLocks noChangeArrowheads="1"/>
            </p:cNvSpPr>
            <p:nvPr/>
          </p:nvSpPr>
          <p:spPr bwMode="auto">
            <a:xfrm>
              <a:off x="6131350" y="1565275"/>
              <a:ext cx="1531514" cy="261937"/>
            </a:xfrm>
            <a:prstGeom prst="rect">
              <a:avLst/>
            </a:prstGeom>
            <a:noFill/>
            <a:ln w="9525">
              <a:noFill/>
              <a:miter lim="800000"/>
              <a:headEnd/>
              <a:tailEnd/>
            </a:ln>
          </p:spPr>
          <p:txBody>
            <a:bodyPr wrap="square">
              <a:spAutoFit/>
            </a:bodyPr>
            <a:lstStyle/>
            <a:p>
              <a:pPr algn="ctr"/>
              <a:r>
                <a:rPr lang="en-US" sz="1100" b="1">
                  <a:solidFill>
                    <a:srgbClr val="000000"/>
                  </a:solidFill>
                  <a:latin typeface="Century Gothic" pitchFamily="34" charset="0"/>
                </a:rPr>
                <a:t>US$75.0m</a:t>
              </a:r>
            </a:p>
          </p:txBody>
        </p:sp>
        <p:pic>
          <p:nvPicPr>
            <p:cNvPr id="22572" name="Picture 7" descr="C:\Users\anita.aigbogun\Downloads\logos\pta bank logo.jpg"/>
            <p:cNvPicPr>
              <a:picLocks noChangeAspect="1" noChangeArrowheads="1"/>
            </p:cNvPicPr>
            <p:nvPr/>
          </p:nvPicPr>
          <p:blipFill>
            <a:blip r:embed="rId9" cstate="print"/>
            <a:srcRect/>
            <a:stretch>
              <a:fillRect/>
            </a:stretch>
          </p:blipFill>
          <p:spPr bwMode="auto">
            <a:xfrm>
              <a:off x="6671628" y="1019175"/>
              <a:ext cx="487998" cy="511175"/>
            </a:xfrm>
            <a:prstGeom prst="rect">
              <a:avLst/>
            </a:prstGeom>
            <a:noFill/>
            <a:ln w="9525">
              <a:noFill/>
              <a:miter lim="800000"/>
              <a:headEnd/>
              <a:tailEnd/>
            </a:ln>
          </p:spPr>
        </p:pic>
        <p:sp>
          <p:nvSpPr>
            <p:cNvPr id="87" name="Rectangle 93"/>
            <p:cNvSpPr>
              <a:spLocks noChangeArrowheads="1"/>
            </p:cNvSpPr>
            <p:nvPr/>
          </p:nvSpPr>
          <p:spPr bwMode="auto">
            <a:xfrm>
              <a:off x="5867401" y="990600"/>
              <a:ext cx="2209800" cy="2519362"/>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
          <p:nvSpPr>
            <p:cNvPr id="22574" name="TextBox 81"/>
            <p:cNvSpPr txBox="1">
              <a:spLocks noChangeArrowheads="1"/>
            </p:cNvSpPr>
            <p:nvPr/>
          </p:nvSpPr>
          <p:spPr bwMode="auto">
            <a:xfrm>
              <a:off x="6051550" y="5354637"/>
              <a:ext cx="1944688" cy="368300"/>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Mandated Lead </a:t>
              </a:r>
            </a:p>
            <a:p>
              <a:pPr algn="ctr"/>
              <a:r>
                <a:rPr lang="en-US" sz="900">
                  <a:solidFill>
                    <a:srgbClr val="000000"/>
                  </a:solidFill>
                  <a:latin typeface="Century Gothic" pitchFamily="34" charset="0"/>
                </a:rPr>
                <a:t>Arranger</a:t>
              </a:r>
            </a:p>
          </p:txBody>
        </p:sp>
        <p:sp>
          <p:nvSpPr>
            <p:cNvPr id="22575" name="TextBox 35"/>
            <p:cNvSpPr txBox="1">
              <a:spLocks noChangeArrowheads="1"/>
            </p:cNvSpPr>
            <p:nvPr/>
          </p:nvSpPr>
          <p:spPr bwMode="auto">
            <a:xfrm>
              <a:off x="6011863" y="4430712"/>
              <a:ext cx="1943100" cy="369888"/>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Jubilee Oilfield                        Reserves-Based Lending Facility</a:t>
              </a:r>
            </a:p>
          </p:txBody>
        </p:sp>
        <p:pic>
          <p:nvPicPr>
            <p:cNvPr id="22576" name="Picture 2" descr="Executive Letterhead"/>
            <p:cNvPicPr>
              <a:picLocks noChangeAspect="1" noChangeArrowheads="1"/>
            </p:cNvPicPr>
            <p:nvPr/>
          </p:nvPicPr>
          <p:blipFill>
            <a:blip r:embed="rId7" cstate="print"/>
            <a:srcRect/>
            <a:stretch>
              <a:fillRect/>
            </a:stretch>
          </p:blipFill>
          <p:spPr bwMode="auto">
            <a:xfrm>
              <a:off x="6659563" y="4943475"/>
              <a:ext cx="576262" cy="358775"/>
            </a:xfrm>
            <a:prstGeom prst="rect">
              <a:avLst/>
            </a:prstGeom>
            <a:noFill/>
            <a:ln w="9525">
              <a:noFill/>
              <a:miter lim="800000"/>
              <a:headEnd/>
              <a:tailEnd/>
            </a:ln>
          </p:spPr>
        </p:pic>
        <p:sp>
          <p:nvSpPr>
            <p:cNvPr id="22577" name="TextBox 38"/>
            <p:cNvSpPr txBox="1">
              <a:spLocks noChangeArrowheads="1"/>
            </p:cNvSpPr>
            <p:nvPr/>
          </p:nvSpPr>
          <p:spPr bwMode="auto">
            <a:xfrm>
              <a:off x="6011863" y="5808662"/>
              <a:ext cx="1943100" cy="230188"/>
            </a:xfrm>
            <a:prstGeom prst="rect">
              <a:avLst/>
            </a:prstGeom>
            <a:noFill/>
            <a:ln w="9525">
              <a:noFill/>
              <a:miter lim="800000"/>
              <a:headEnd/>
              <a:tailEnd/>
            </a:ln>
          </p:spPr>
          <p:txBody>
            <a:bodyPr>
              <a:spAutoFit/>
            </a:bodyPr>
            <a:lstStyle/>
            <a:p>
              <a:pPr algn="ctr"/>
              <a:r>
                <a:rPr lang="en-US" sz="900" b="1">
                  <a:solidFill>
                    <a:srgbClr val="000000"/>
                  </a:solidFill>
                  <a:latin typeface="Century Gothic" pitchFamily="34" charset="0"/>
                </a:rPr>
                <a:t>2009</a:t>
              </a:r>
            </a:p>
          </p:txBody>
        </p:sp>
        <p:pic>
          <p:nvPicPr>
            <p:cNvPr id="22578" name="Picture 2" descr="C:\Users\fola.fagbule\Pictures\Kosmos.jpg"/>
            <p:cNvPicPr>
              <a:picLocks noChangeAspect="1" noChangeArrowheads="1"/>
            </p:cNvPicPr>
            <p:nvPr/>
          </p:nvPicPr>
          <p:blipFill>
            <a:blip r:embed="rId10" cstate="print"/>
            <a:srcRect/>
            <a:stretch>
              <a:fillRect/>
            </a:stretch>
          </p:blipFill>
          <p:spPr bwMode="auto">
            <a:xfrm>
              <a:off x="6227763" y="3576637"/>
              <a:ext cx="1393825" cy="673100"/>
            </a:xfrm>
            <a:prstGeom prst="rect">
              <a:avLst/>
            </a:prstGeom>
            <a:noFill/>
            <a:ln w="9525">
              <a:noFill/>
              <a:miter lim="800000"/>
              <a:headEnd/>
              <a:tailEnd/>
            </a:ln>
          </p:spPr>
        </p:pic>
        <p:sp>
          <p:nvSpPr>
            <p:cNvPr id="100" name="Rectangle 40"/>
            <p:cNvSpPr>
              <a:spLocks noChangeArrowheads="1"/>
            </p:cNvSpPr>
            <p:nvPr/>
          </p:nvSpPr>
          <p:spPr bwMode="auto">
            <a:xfrm>
              <a:off x="5867401" y="3576638"/>
              <a:ext cx="2209800" cy="2519362"/>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
          <p:nvSpPr>
            <p:cNvPr id="22580" name="TextBox 41"/>
            <p:cNvSpPr txBox="1">
              <a:spLocks noChangeArrowheads="1"/>
            </p:cNvSpPr>
            <p:nvPr/>
          </p:nvSpPr>
          <p:spPr bwMode="auto">
            <a:xfrm>
              <a:off x="6154738" y="4152900"/>
              <a:ext cx="1584325" cy="260350"/>
            </a:xfrm>
            <a:prstGeom prst="rect">
              <a:avLst/>
            </a:prstGeom>
            <a:noFill/>
            <a:ln w="9525">
              <a:noFill/>
              <a:miter lim="800000"/>
              <a:headEnd/>
              <a:tailEnd/>
            </a:ln>
          </p:spPr>
          <p:txBody>
            <a:bodyPr>
              <a:spAutoFit/>
            </a:bodyPr>
            <a:lstStyle/>
            <a:p>
              <a:pPr algn="ctr"/>
              <a:r>
                <a:rPr lang="en-US" sz="1100" b="1">
                  <a:solidFill>
                    <a:srgbClr val="000000"/>
                  </a:solidFill>
                  <a:latin typeface="Century Gothic" pitchFamily="34" charset="0"/>
                </a:rPr>
                <a:t>US$1.2bn</a:t>
              </a:r>
            </a:p>
          </p:txBody>
        </p:sp>
      </p:grpSp>
      <p:sp>
        <p:nvSpPr>
          <p:cNvPr id="53" name="TextBox 78"/>
          <p:cNvSpPr txBox="1">
            <a:spLocks noChangeArrowheads="1"/>
          </p:cNvSpPr>
          <p:nvPr/>
        </p:nvSpPr>
        <p:spPr bwMode="auto">
          <a:xfrm>
            <a:off x="3522662" y="4394200"/>
            <a:ext cx="1944688" cy="508000"/>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Greenfield Project Development Financing for 28MW Wind Farm </a:t>
            </a:r>
          </a:p>
        </p:txBody>
      </p:sp>
      <p:pic>
        <p:nvPicPr>
          <p:cNvPr id="54" name="Picture 2" descr="Executive Letterhead"/>
          <p:cNvPicPr>
            <a:picLocks noChangeAspect="1" noChangeArrowheads="1"/>
          </p:cNvPicPr>
          <p:nvPr/>
        </p:nvPicPr>
        <p:blipFill>
          <a:blip r:embed="rId5" cstate="print"/>
          <a:srcRect/>
          <a:stretch>
            <a:fillRect/>
          </a:stretch>
        </p:blipFill>
        <p:spPr bwMode="auto">
          <a:xfrm>
            <a:off x="4171950" y="4960937"/>
            <a:ext cx="574675" cy="358775"/>
          </a:xfrm>
          <a:prstGeom prst="rect">
            <a:avLst/>
          </a:prstGeom>
          <a:noFill/>
          <a:ln w="9525">
            <a:noFill/>
            <a:miter lim="800000"/>
            <a:headEnd/>
            <a:tailEnd/>
          </a:ln>
        </p:spPr>
      </p:pic>
      <p:sp>
        <p:nvSpPr>
          <p:cNvPr id="56" name="TextBox 80"/>
          <p:cNvSpPr txBox="1">
            <a:spLocks noChangeArrowheads="1"/>
          </p:cNvSpPr>
          <p:nvPr/>
        </p:nvSpPr>
        <p:spPr bwMode="auto">
          <a:xfrm>
            <a:off x="3522662" y="5808662"/>
            <a:ext cx="1944688" cy="230188"/>
          </a:xfrm>
          <a:prstGeom prst="rect">
            <a:avLst/>
          </a:prstGeom>
          <a:noFill/>
          <a:ln w="9525">
            <a:noFill/>
            <a:miter lim="800000"/>
            <a:headEnd/>
            <a:tailEnd/>
          </a:ln>
        </p:spPr>
        <p:txBody>
          <a:bodyPr>
            <a:spAutoFit/>
          </a:bodyPr>
          <a:lstStyle/>
          <a:p>
            <a:pPr algn="ctr"/>
            <a:r>
              <a:rPr lang="en-US" sz="900" b="1" dirty="0">
                <a:solidFill>
                  <a:srgbClr val="000000"/>
                </a:solidFill>
                <a:latin typeface="Century Gothic" pitchFamily="34" charset="0"/>
              </a:rPr>
              <a:t>2010</a:t>
            </a:r>
          </a:p>
        </p:txBody>
      </p:sp>
      <p:sp>
        <p:nvSpPr>
          <p:cNvPr id="57" name="TextBox 82"/>
          <p:cNvSpPr txBox="1">
            <a:spLocks noChangeArrowheads="1"/>
          </p:cNvSpPr>
          <p:nvPr/>
        </p:nvSpPr>
        <p:spPr bwMode="auto">
          <a:xfrm>
            <a:off x="3667125" y="4151312"/>
            <a:ext cx="1584325" cy="261938"/>
          </a:xfrm>
          <a:prstGeom prst="rect">
            <a:avLst/>
          </a:prstGeom>
          <a:noFill/>
          <a:ln w="9525">
            <a:noFill/>
            <a:miter lim="800000"/>
            <a:headEnd/>
            <a:tailEnd/>
          </a:ln>
        </p:spPr>
        <p:txBody>
          <a:bodyPr>
            <a:spAutoFit/>
          </a:bodyPr>
          <a:lstStyle/>
          <a:p>
            <a:pPr algn="ctr"/>
            <a:r>
              <a:rPr lang="en-US" sz="1100" b="1">
                <a:solidFill>
                  <a:srgbClr val="000000"/>
                </a:solidFill>
                <a:latin typeface="Century Gothic" pitchFamily="34" charset="0"/>
              </a:rPr>
              <a:t>€60.0m</a:t>
            </a:r>
          </a:p>
        </p:txBody>
      </p:sp>
      <p:pic>
        <p:nvPicPr>
          <p:cNvPr id="59" name="Picture 4" descr="C:\Users\fola.fagbule\Pictures\capeverde.jpg"/>
          <p:cNvPicPr>
            <a:picLocks noChangeAspect="1" noChangeArrowheads="1"/>
          </p:cNvPicPr>
          <p:nvPr/>
        </p:nvPicPr>
        <p:blipFill>
          <a:blip r:embed="rId11" cstate="print"/>
          <a:srcRect/>
          <a:stretch>
            <a:fillRect/>
          </a:stretch>
        </p:blipFill>
        <p:spPr bwMode="auto">
          <a:xfrm>
            <a:off x="4171950" y="3749675"/>
            <a:ext cx="576262" cy="384175"/>
          </a:xfrm>
          <a:prstGeom prst="rect">
            <a:avLst/>
          </a:prstGeom>
          <a:noFill/>
          <a:ln w="9525">
            <a:noFill/>
            <a:miter lim="800000"/>
            <a:headEnd/>
            <a:tailEnd/>
          </a:ln>
        </p:spPr>
      </p:pic>
      <p:sp>
        <p:nvSpPr>
          <p:cNvPr id="60" name="TextBox 81"/>
          <p:cNvSpPr txBox="1">
            <a:spLocks noChangeArrowheads="1"/>
          </p:cNvSpPr>
          <p:nvPr/>
        </p:nvSpPr>
        <p:spPr bwMode="auto">
          <a:xfrm>
            <a:off x="3451225" y="3605212"/>
            <a:ext cx="1944687" cy="215900"/>
          </a:xfrm>
          <a:prstGeom prst="rect">
            <a:avLst/>
          </a:prstGeom>
          <a:noFill/>
          <a:ln w="9525">
            <a:noFill/>
            <a:miter lim="800000"/>
            <a:headEnd/>
            <a:tailEnd/>
          </a:ln>
        </p:spPr>
        <p:txBody>
          <a:bodyPr>
            <a:spAutoFit/>
          </a:bodyPr>
          <a:lstStyle/>
          <a:p>
            <a:pPr algn="ctr"/>
            <a:r>
              <a:rPr lang="en-US" sz="800" b="1" dirty="0">
                <a:solidFill>
                  <a:srgbClr val="000000"/>
                </a:solidFill>
                <a:latin typeface="Century Gothic" pitchFamily="34" charset="0"/>
              </a:rPr>
              <a:t>CABEOLICA SA</a:t>
            </a:r>
          </a:p>
        </p:txBody>
      </p:sp>
      <p:sp>
        <p:nvSpPr>
          <p:cNvPr id="61" name="TextBox 81"/>
          <p:cNvSpPr txBox="1">
            <a:spLocks noChangeArrowheads="1"/>
          </p:cNvSpPr>
          <p:nvPr/>
        </p:nvSpPr>
        <p:spPr bwMode="auto">
          <a:xfrm>
            <a:off x="3505200" y="5416550"/>
            <a:ext cx="1944687" cy="230187"/>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Co-Lead Developer</a:t>
            </a:r>
          </a:p>
        </p:txBody>
      </p:sp>
      <p:sp>
        <p:nvSpPr>
          <p:cNvPr id="63" name="Rectangle 96"/>
          <p:cNvSpPr>
            <a:spLocks noChangeArrowheads="1"/>
          </p:cNvSpPr>
          <p:nvPr/>
        </p:nvSpPr>
        <p:spPr bwMode="auto">
          <a:xfrm>
            <a:off x="3352800" y="3581400"/>
            <a:ext cx="2286000" cy="2514600"/>
          </a:xfrm>
          <a:prstGeom prst="rect">
            <a:avLst/>
          </a:prstGeom>
          <a:noFill/>
          <a:ln w="3175" algn="ctr">
            <a:solidFill>
              <a:schemeClr val="bg1">
                <a:lumMod val="50000"/>
              </a:schemeClr>
            </a:solidFill>
            <a:round/>
            <a:headEnd/>
            <a:tailEnd/>
          </a:ln>
        </p:spPr>
        <p:txBody>
          <a:bodyPr wrap="none" lIns="0" tIns="0" rIns="0" bIns="0" anchor="ctr"/>
          <a:lstStyle/>
          <a:p>
            <a:pPr algn="ctr">
              <a:defRPr/>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9"/>
          <p:cNvSpPr txBox="1">
            <a:spLocks/>
          </p:cNvSpPr>
          <p:nvPr/>
        </p:nvSpPr>
        <p:spPr bwMode="auto">
          <a:xfrm>
            <a:off x="7010400" y="6357938"/>
            <a:ext cx="2133600" cy="476250"/>
          </a:xfrm>
          <a:prstGeom prst="rect">
            <a:avLst/>
          </a:prstGeom>
          <a:noFill/>
          <a:ln w="9525">
            <a:noFill/>
            <a:miter lim="800000"/>
            <a:headEnd/>
            <a:tailEnd/>
          </a:ln>
        </p:spPr>
        <p:txBody>
          <a:bodyPr/>
          <a:lstStyle/>
          <a:p>
            <a:pPr algn="r"/>
            <a:fld id="{1A2A80D9-7A85-42F0-AEAD-4AD19098CF0E}" type="slidenum">
              <a:rPr lang="en-US" sz="1200">
                <a:solidFill>
                  <a:srgbClr val="000000"/>
                </a:solidFill>
                <a:latin typeface="Century Gothic" pitchFamily="34" charset="0"/>
              </a:rPr>
              <a:pPr algn="r"/>
              <a:t>19</a:t>
            </a:fld>
            <a:endParaRPr lang="en-US" sz="1200">
              <a:solidFill>
                <a:srgbClr val="000000"/>
              </a:solidFill>
              <a:latin typeface="Century Gothic" pitchFamily="34" charset="0"/>
            </a:endParaRPr>
          </a:p>
        </p:txBody>
      </p:sp>
      <p:sp>
        <p:nvSpPr>
          <p:cNvPr id="37" name="Rectangle 36"/>
          <p:cNvSpPr/>
          <p:nvPr/>
        </p:nvSpPr>
        <p:spPr>
          <a:xfrm>
            <a:off x="0" y="214313"/>
            <a:ext cx="9144000" cy="523875"/>
          </a:xfrm>
          <a:prstGeom prst="rect">
            <a:avLst/>
          </a:prstGeom>
        </p:spPr>
        <p:txBody>
          <a:bodyPr>
            <a:spAutoFit/>
          </a:bodyPr>
          <a:lstStyle/>
          <a:p>
            <a:pPr fontAlgn="auto">
              <a:spcBef>
                <a:spcPts val="0"/>
              </a:spcBef>
              <a:spcAft>
                <a:spcPts val="0"/>
              </a:spcAft>
              <a:defRPr/>
            </a:pPr>
            <a:r>
              <a:rPr lang="en-GB" sz="2800" b="1" kern="0" dirty="0">
                <a:solidFill>
                  <a:sysClr val="window" lastClr="FFFFFF"/>
                </a:solidFill>
                <a:latin typeface="Century Gothic" pitchFamily="34" charset="0"/>
                <a:cs typeface="Calibri" pitchFamily="34" charset="0"/>
              </a:rPr>
              <a:t>Growing Africa Franchise: Recent Milestones.../2</a:t>
            </a:r>
          </a:p>
        </p:txBody>
      </p:sp>
      <p:pic>
        <p:nvPicPr>
          <p:cNvPr id="22533" name="Picture 2"/>
          <p:cNvPicPr>
            <a:picLocks noChangeAspect="1" noChangeArrowheads="1"/>
          </p:cNvPicPr>
          <p:nvPr/>
        </p:nvPicPr>
        <p:blipFill>
          <a:blip r:embed="rId3" cstate="print"/>
          <a:srcRect/>
          <a:stretch>
            <a:fillRect/>
          </a:stretch>
        </p:blipFill>
        <p:spPr bwMode="auto">
          <a:xfrm>
            <a:off x="76200" y="0"/>
            <a:ext cx="8991600" cy="838200"/>
          </a:xfrm>
          <a:prstGeom prst="rect">
            <a:avLst/>
          </a:prstGeom>
          <a:noFill/>
          <a:ln w="9525">
            <a:noFill/>
            <a:miter lim="800000"/>
            <a:headEnd/>
            <a:tailEnd/>
          </a:ln>
        </p:spPr>
      </p:pic>
      <p:sp>
        <p:nvSpPr>
          <p:cNvPr id="22534" name="Title 1"/>
          <p:cNvSpPr txBox="1">
            <a:spLocks/>
          </p:cNvSpPr>
          <p:nvPr/>
        </p:nvSpPr>
        <p:spPr bwMode="auto">
          <a:xfrm>
            <a:off x="990600" y="76200"/>
            <a:ext cx="6172200" cy="698500"/>
          </a:xfrm>
          <a:prstGeom prst="rect">
            <a:avLst/>
          </a:prstGeom>
          <a:noFill/>
          <a:ln w="9525">
            <a:noFill/>
            <a:miter lim="800000"/>
            <a:headEnd/>
            <a:tailEnd/>
          </a:ln>
        </p:spPr>
        <p:txBody>
          <a:bodyPr anchor="ctr"/>
          <a:lstStyle/>
          <a:p>
            <a:pPr algn="ctr">
              <a:lnSpc>
                <a:spcPct val="160000"/>
              </a:lnSpc>
              <a:defRPr/>
            </a:pPr>
            <a:r>
              <a:rPr lang="en-US" sz="2600" b="1" dirty="0" smtClean="0">
                <a:latin typeface="Century Gothic" pitchFamily="34" charset="0"/>
              </a:rPr>
              <a:t>Appendix: Project Credentials…./4</a:t>
            </a:r>
            <a:endParaRPr lang="en-US" sz="2600" b="1" dirty="0">
              <a:latin typeface="Century Gothic" pitchFamily="34" charset="0"/>
            </a:endParaRPr>
          </a:p>
        </p:txBody>
      </p:sp>
      <p:sp>
        <p:nvSpPr>
          <p:cNvPr id="22535" name="AutoShape 51" descr="data:image/jpeg;base64,/9j/4AAQSkZJRgABAQAAAQABAAD/2wCEAAkGBg4GEBEUExIQEhMVFBYUFhcXDRoTGBYYGBwWFxYYFRQYJyYqGh0mGRIeHy8hJSopLDg4FR49NTAsNScrLCkBCQoKDgwOFw8PGjAkHyUzLSszLzUpNS41LjA0NTUqNCo2NSwsLDEwLS0sKSwsNDA0LCksLC8tLCwsLC81LCwpLv/AABEIAKAAoAMBIgACEQEDEQH/xAAcAAEAAwEBAQEBAAAAAAAAAAAABQYHAgQDAQj/xAA/EAABAgMEBggEBAMJAAAAAAABAAIDBBEFBhIhEzFBUpGxBzIzUXFygZIiYZOhFBZUwUKy0RUXI1NihJTS4f/EABsBAAEFAQEAAAAAAAAAAAAAAAABAgMEBQcG/8QAMxEAAQMCBAMFCAIDAQAAAAAAAQACEQMEBRIhUTFBcTM0YYGxExQVIpGh0eEy8SNSkgb/2gAMAwEAAhEDEQA/ANxREQhEREIRFxpm944hNM3eHuCbnbulgrtFxpm7w9wTTN3h7gkzt3RBXaLjTN3h7gmmbvD3BGdu6IK7RcaZu8PcE0zd4e4Izt3RBXaLjTN3h7gmmbvD3BGdu6IK7RcaZu8PcE0zd4e4Izt3RBXaLjTN3h7gmmbvD3BGdu6IK7RcteH6iD6rpOBB4JERF5LTm/wcMkazkPFR1qraNN1R/AapzWlxDQvhaVriU+FtC7b3D/1QUeafM9ZxPrlwXyJxL8XOL7Eq124lxhvIcv2tylQbTGnHdERFmqdEREIRERCEREQhEREIRERCEREQhTF3es/wHNTqgru9Z/gOanV0TAu5M8/UrEu+1KKBvFEq5je4E8cv2U8q9eHtG+Ucym484izdHMhLZj/KFFoiLnq2kREQhEJoiy7pMva+LEdKQ3EMbTSkHNzjnhPyAOrb6K7Y2b7yqKbOpOwUVWqKbcxVotbpJs+yyWhzozhrEMAj3kgcCoc9MED9NF+q1Zei9nTwC0aIcCT1/ELMN5UJ0Wof3wQf00X6rU/vgg/pov1WrL0UnwKy/wBPufym+91d1rVl9KUK1I0KEJeI0xHhgJiNIFdtFd1ivR1ZL7SnobgPggnSONMtRDR4kn7FbUvK4zbULasKdERprrK0LV73tJciIixVaRERCFMXd6z/AAHNTqgru9Z/gOanV0TAu5M8/UrEu+1KKvXh7RvlHMqwqvXh7RvlHMqPH+5nqE6z7VRaIi5+tlEREIX6v5+vHi/GTVdeni/zup9qL+gFlnSZdOJAiumobSYb6GJQdR2rERunv716L/z1wylXcx2mYaddvNUrxhcwEclQWtLjQZk/JXux+ieYnGB0aKIFc8Ah43DzZgA8VFdHEqyatGDiocIe8A7XNGXDX6La1q41ilW2eKVHQxJP99FXtbdrwXOWcnofht1zbh/tx/2X0g9D8EEYpmIW9wgtaT6knkr1aMNsWDFDuqWOrwJ/ZZzZttx7KIwONNrSatPps9Fm2t5f3THFtXUeA9YW1bYVTrtcW8QtBsixoFhQxDgsDW6ztLj3uO0r2ry2XaTLVhNiNyrkRtaRrBXqXnqufOfafy5yoyzIcpEQiIijSIiIhCmLu9Z/gOanVBXd6z/Ac1OromBdyZ5+pWJd9qUVevD2jfKOZVhVevD2jfKOZUeP9zPUJ1n2qi0RFz9bKIiIQi+M1NwpRtYjmtacviOv02r9mpgSjHvOprS4+mxZhaNoRLTiF7zUnUNjRsA+S0bGxNySSYAV6ztDcEyYAVmbL2JCjtjsLIcRpxAw8bBXbVoypTZRTP5pkv8AOb7Xf0Wbotx+FsqRne4xuf0tIYRRbwJ+34VpvFexs6ww4NcJ6ziKVHcB+6qyIr1vbsoMyMWjRoMotysVvuDGP+M3Z8LvXMH7U4K3Kv3NswyUEvcKOiEGn+kVw8ak+oVgXksQe19y8tXmr1wdXcWoiIqKpoiIhCmLu9Z/gOanVBXd6z/Ac1OromBdyZ5+pWJd9qUVevD2jfKOZVhVevD2jfKOZUeP9zPUJ1n2qi0RFz9bKIiIQvDbks+cl4rGCrnNoBWm0HX6Klfk+d3G/UatDRXra/qWzS1gG+v9q5b3lSg0tbCz0XNnT/Az6oX7+TJ3dZ9YLQUVn4xcbD6ftWPilbYfT9qgw7kzjjmIbfnpQeSnLJuZCkyHRDpXDUKUYPQ9b14KxIoauJ3FQZZjooqmIVqgiY6IiIs5UEREQhEREIUxd3rP8BzU6oK7vWf4Dmp1dEwLuTPP1KxLvtSir14e0b5RzKsKr14e0b5RzKjx/uZ6hOs+1UWs/vBeq0LRnXScjRpZUOcaVJABcauya0Vp3rQFn94bmT8CcdNyTwHPOIjGGuBIo4DFk5ppq+a8phfsfaO9rEwcubhPitG4zZRl84X1kbNvGyLDMSOwww9heMbM2YhjGrdqrrNTsKSAMSJDhg5AviBgPgXUWeSl97TsOZhwp6G3C8gVwBpAJpia5uTgDrC8kKy/zta80yO9+CFjoGu/hY4Ma0E6hU1Kv1rJ9V2evlawCZYOPL6qFtUNEMkkmNVp8Kahx2Y2vY5mZxB4LaDX8QyXl/t+S/Uy3/Kh/wBVm1kMddyfnZRj3OhGDGFCe6GXtJHeNVVxcO5steeBGdFMQPa8MaWvpSrQcxtzKjdhVGm11SpUOX5SCByd4SlFw9xDWjXX7LWREaRiqMNK1rlTvr3LyQ7blIxAbMS7icgBMMJPgAc1Qeju12yMGdhR4lIMKhqSfhxFzHhviQKDvPzVftpth6F34YzOmFMOIEtOeYNdWSKeDg1n0nF2hEENka6666cQldc/KHCOkrZJq0IMjTSRIUOtaY4rWVpStMRFdY4rmWtWXnDhhxoMR2ujYzXng0lZBeaafOWfZbnkudhmG1JqaNMICp8ApS+90IN04cKPLPiscIobnErQ0cQ5p2GrfulbhFL5GPqEOcXAaaS0xvzSe8u1IGgj7rUJiahyjcT3sY3VVzw0cSvK23ZN5AExLEk0AEywkk6gBVZtemM+805Z0J7i1sWDBcabDEzeQO/Kg8Avjem7cvduekmQcdHOhuOJ+I10gH7JKWE0yGNqPIe4EwBpp4+SHXDtSBoFrEzOQpIViPZDGqr4gYOLqL8ZNsjsL2OY8UNC14cMvmFmceR/OdsxoUZ79FCxgAGlGsoKDuq41JX7Ycs661rxJaG9xhPY6oJ1gsxtJptB2qM4WwM/n84bniNI2ndO94M8NJhWTo+vJMXkZHdGLfhe0NDWYQAQSfFW1Z90P9jM+dn8pWgqritNtO7qMYIAjTyCktyXUwSpi7vWf4Dmp1QV3es/wHNTq9lgXcmefqVl3falFXrw9o3yjmVYVXrw9o3yjmVHj/cz1CdZ9qotUm2rdtyUmYrYMqIkFrqMdoq4hQZ1xDbVXZF4i3rtouJcwO8CtZ7C4aGFmTLv2rfGZhRJxggwoZGVA34a1LWtBJJNNZX3tWwbSu5PxZqThiM2KXEilaYiC5rm1B6wqCFoyK/8XqZv4tyxlyxpH5UPuzY4meMrOrAuvPTMWanJpuGI+FFDGZYi57C3UNQAyA15qS6MLJmLJgRmxob4RMUEBwpUYWivFXNFFXxOpWY9jgIMcOQHABOZQa0ghZNJXLnptk+wwnwy8tfDxZB+GI52EH5g8l7IsW032d+C/s2KPgDMbYgAyINcFMyad601FYdjD3mXsBghw46ECOR8OaYLYDgTsslti7M9HkLPY2Xil8P8RjaGircToZbXPbQ8FbekuzI9qyrGwYbojhGDiGippheK/dW1FE7Fajn035R8hcf+jKcLcAETxgfRZ3bVypydhyMaBRseFBhMc1zg0gsFQQTlUHIj5BV63Je0Gz0mZxzXRXOhYWtIOFukAAo3LM1K2VVCyLjxBNmam4wjRA6rGgHC3dqTStAchSnirtnisBxrR8oMafMZ5A7KKrb6jLOv0UVblgWjYVoPm5NgjCJUltAaYgA4ObUVFRUEL6XXu1PT06+dm2iESHBrcqkkYR8IrRob3mq0BFROK1TSyZRMZc0a5dlL7u3NM+MeKzi5VnWpdeZMB0uDBiRBji0qAGh1HMcDqOWsLR0RVby6N1U9o5oB5xz8VJSp+zEAqYu71n+A5qdULd2Hk93gOZPMKaXusDaRZMnx9Ssi7M1Sir14e0b5RzKsKr14e0b5RzKix/uZ6hOs+1UWiIufrZRERCEREQhEREIRERCEREQhEREIRdMYYhAAqTkF9JeTiTXVaT89nFT9m2SJPM5v+w8Fp2GGVrt4gQ3mfxuVBWrtpjx2XokJX8HDDdus+J1r0Ii6PTptpsDG8BosJzi4klFy6GHawD6LpE8gHikXGhbujgE0Ld0cAu0TcjdkslcaFu6OATQt3RwC7RGRuyJK40Ld0cAmhbujgF2iMjdkSVxoW7o4BNC3dHALtEZG7IkrjQt3RwCaFu6OAXaIyN2RJXGhbujgE0Ld0cAu0RkbsiSuNC3dHAJoW9w4BdojI3ZElERE9IiIiEL/2Q=="/>
          <p:cNvSpPr>
            <a:spLocks noChangeAspect="1" noChangeArrowheads="1"/>
          </p:cNvSpPr>
          <p:nvPr/>
        </p:nvSpPr>
        <p:spPr bwMode="auto">
          <a:xfrm>
            <a:off x="63500" y="-157163"/>
            <a:ext cx="304800" cy="304801"/>
          </a:xfrm>
          <a:prstGeom prst="rect">
            <a:avLst/>
          </a:prstGeom>
          <a:noFill/>
          <a:ln w="9525">
            <a:noFill/>
            <a:miter lim="800000"/>
            <a:headEnd/>
            <a:tailEnd/>
          </a:ln>
        </p:spPr>
        <p:txBody>
          <a:bodyPr/>
          <a:lstStyle/>
          <a:p>
            <a:endParaRPr lang="en-US"/>
          </a:p>
        </p:txBody>
      </p:sp>
      <p:sp>
        <p:nvSpPr>
          <p:cNvPr id="22536" name="AutoShape 53" descr="data:image/jpeg;base64,/9j/4AAQSkZJRgABAQAAAQABAAD/2wCEAAkGBhISERQUExQVFRMUFx0UFhgYGB8UFhwcIBYVHBUUHRwbJygeIR4kGhwdIDMkJScpLi0vFx4xNTAqNykrLCkBCQoKDgwOGg8PGCogHiQsKikuLCktKSwqLCkqLCkuLSksKSkpKSwpKiopLCkpLCkpKTQpKSwsKSwpNSkpLCwpKf/AABEIAGQAbwMBIgACEQEDEQH/xAAcAAABBAMBAAAAAAAAAAAAAAAAAQUGBwIDBAj/xABBEAACAAQDBAcBDQgDAQAAAAABAgADBBEFEiEGMUFRBxMiYXGBkTIUI0JSYnOTobHB0eHwFzM0VJKjssNTY4IV/8QAGQEAAwEBAQAAAAAAAAAAAAAAAAEDBAIF/8QAJBEAAgEDBAEFAQAAAAAAAAAAAAECAxEhBBIxURMUIjJB0QX/2gAMAwEAAhEDEQA/ALxggggAQmI7tRtjJohZrvNb2JanU/KJ4Dv9IcsexZaaRMnPulqWtzPAeZIHnHnuftSrTnnTyXmO1zl104KL6AAQm7GetUcFZck3qNrsRqD2X6peUsW+s3Mc02RXEX90T9P+1x9hhhpuk9Zei0oYfKm/gsPVL0xUzaTaV070cTLeoUwtx5Lo1Jvc6jN1FttX0p98Yzk4q+p8m9ofXFiYDtPKrJeeUSCNGQntKfvHfFd1OMUlUp6lwTyIyuPEHX0hg2cxo0tajA2Utlcc1J7V/Aa+UNM26apJeybuXZUz2G5j6xyLjroe1Zh6GOmp4wx1cVSuegS6jrUmrmU3H1juMdEQrCKoyZoJ9iZYN9Vm8omgjhqwxYIIIQBAYIIAK+6bpzDDbLftTkDW5do/aBFAmUY9NdIWD+6aCdLAuwHWIO9Tmt5gEecUCmHabo5kjy9bV8clcZBJMZyaNmIVQWY6AAZiTytxh5FESwRRdm3D7SYkeEA4fNkT7bn7XMrazju0PraIymo8j0tOeoyuBip+jvEzZlpJw5XsjDyYgiN87Z3EUIM6lnAj4fVlh3Zitx53j0fTzQyhlIKkAgjcQQLH0jKabC8WsavTrsZXJyC++wv6C8NUyUWYKN5Nodqs8I6cNw7L2238O6K3saBqxeiCqAOAt6RJZLXUeA+yGTEjncIN7G368ofkGgjljFggghAEIYWCADBlvFP7V7NCRUuALI3bTwJ1XyP3RccMu0+CColWHtr2kP2jzEDyeb/S0zr0Xt+SyvwqbY/CeseZMIvdyi+Cm31mHHpMw/qlpbbvfP8AXbz3w47BScqlTvWY6nxzt+vOHLpXw7PRJMA/dTAT4N2fttGOcbxZ6ekShThFdHN0a7XKJYppzAFf3THcR/xkniOF/CJhXY5JXTOCeQ1/KKRwluH68Ik9NSOQMkwoe8Z19DqPIiOKOpUcSNE6N8xJ7IxZL3/OMa3aFVUksAoFySbCIcuFVp3TZAHPI1/TNDhhuyYZ1M52nvfTNYIveEGmnM3jX5ov4kvG1yPuy4eexqGBEu2WUDoW+NNI4A7gDrvPGJOI1SUCqANwjaIoTFggggAIIIIACMSsLHNU9bfsZbd++ACJ4zhhp57T0Hvc1gXA+C+4t4MAPO/MR2vXy58lpUzVXUqfA/q/lHdUpOZSrC4YWIsCIhuJYNPk6ygzpy+EO7v8YjNNZRSFuCGzcMaRNaW29ToeY+Cw8REkwmota+ohnxDEC1g4sRuv2SOe/WHDBXDkBdTyGsedKNng2RdyXSJoIiR4ZRZVzHe32coYKGjYWNjfgIeJKzzz/wDW7643UKTSvIzVZp4RxYdTVoq5jTHvIN7C4t8nKBqNdeFrH2r6SVd0apCNbtEE9wtG4RpIBBBBAAQhhYIAIXVdLFBLd5bNNzIzI3vZIurFTr4iNf7YcO+NN+iMU1j4Huyovu90Tbnjbrn/AD9Idv8A5+EfzdV9AsQ3stsRZ37YcO+NN+iMPGzm29LXO6SC5KAM2ZCuhNhv74pzEtmaT3DMqqafOmdXNWURMlhNTvOmp0Ig6PtsJeHzZrzEdxMUKAthazXvrD3u+RbFbBf0ySp3gHxF4iNH0nYe81ZSF87uJa+9EDMWCjXxMNB6b6f+Xneq/jFZbNNfEKY86qUfWckNzSeBKHZdEzpQoEnGS7ujK5RiUOQEGxueV+MSyVOVgCpBBFwRqCOBBjzRtR/G1Pz0z/NoetjukCfQN1bAzKe9mlnQrzyX9k/JP1QlUzkbp4wXljWLy6WS86bcIlsxAzHUgDQd5ENeze3NLXTGlyC5ZVznMpUWuBx7zDLtrj8irwaomSHDqQl+DKesTssN4PjET6EP4yf8x/sWOnL3WRyo4uXTBCCFihwEIYWMWgA8y45LzV1QN2apmj+84++LL/YbK/mpn9A/GNOJbCYf18yY9RUhmnM5AVLZs5ZwOyTYE8YsGnx6U5ULmbMWVSFOUlb5te7dEVBfZWUuiu9rtkFw/CJ0tZhmB6iW9yApHsrbTwiNdHGyUmvmzUnFwEQMMhtqWsb3Biztp6ijrqbqnnOqNlmgot2NlSZYXBHssCRvAvDdslhFFh01+rnTneYoQo6i4IY2QBVBzEg6a+lobjkSlgU9C1D8af8A1D8IqjZpbYhSjlVSh/eUR6AO0cnI75myp7ZytZTp2D8rUad4iA0uw2HyKlH90z88uejAELlLByVF8t8pZSLj84JRX0EZdld7Sfx1T8/M/wA2i49t+jaTWAzJdpVTr2rdl+5wP8vW8R+r2Ew6fUFjU1CzJ7GYFyqt8zJuul7HrFtxsTyNp+20lOL3fUOUOhPaBAy7t5JAA45hbeIIx5uEpcWPPWI0VTSPMkzQ0ssLOvwWUG4OmjC43jlE06EP4yf8x/sSJ1tM9DVS2l1Ct2D7WXK6EoHuDv8AYIJ4W5nSOTYbZGlpJ8xpE+bMcywrK4UAAsCCLAa6DwuOYhKNmNyuicwsEEWJBGLQQQAN1XgMiZ7csNYs2u67e1ccb2EZSMIlo2YAlrlyxJY3KZePyQBBBHIzWNnqfKEydkLlAudxldUR9GAIxOzdPctkOe4Oe5z3uSGzb7gsTCwQAC7OyN2UlS2ZlJLIzC/bZToTpx+4RgNl6Y2973ZTvOuUkrfna59YIIBirsxTgg5LsuUglix7LS2QXPAGWlvA8zcbZ2nZiSmuhuCQb53YHxDEkH8BCwQCMTsvTajJcMbkEmxOTLm8cunlffHRR4LJlMWRAGNwW4m5BsTxtYW5W0tBBDQDjBBBDEf/2Q=="/>
          <p:cNvSpPr>
            <a:spLocks noChangeAspect="1" noChangeArrowheads="1"/>
          </p:cNvSpPr>
          <p:nvPr/>
        </p:nvSpPr>
        <p:spPr bwMode="auto">
          <a:xfrm>
            <a:off x="63500" y="-157163"/>
            <a:ext cx="304800" cy="304801"/>
          </a:xfrm>
          <a:prstGeom prst="rect">
            <a:avLst/>
          </a:prstGeom>
          <a:noFill/>
          <a:ln w="9525">
            <a:noFill/>
            <a:miter lim="800000"/>
            <a:headEnd/>
            <a:tailEnd/>
          </a:ln>
        </p:spPr>
        <p:txBody>
          <a:bodyPr/>
          <a:lstStyle/>
          <a:p>
            <a:endParaRPr lang="en-US"/>
          </a:p>
        </p:txBody>
      </p:sp>
      <p:sp>
        <p:nvSpPr>
          <p:cNvPr id="52" name="Slide Number Placeholder 51"/>
          <p:cNvSpPr>
            <a:spLocks noGrp="1"/>
          </p:cNvSpPr>
          <p:nvPr>
            <p:ph type="sldNum" sz="quarter" idx="12"/>
          </p:nvPr>
        </p:nvSpPr>
        <p:spPr/>
        <p:txBody>
          <a:bodyPr/>
          <a:lstStyle/>
          <a:p>
            <a:pPr>
              <a:defRPr/>
            </a:pPr>
            <a:fld id="{B8D32136-48E9-4E87-8DCE-5C9BC70077F1}" type="slidenum">
              <a:rPr lang="en-US" smtClean="0"/>
              <a:pPr>
                <a:defRPr/>
              </a:pPr>
              <a:t>19</a:t>
            </a:fld>
            <a:endParaRPr lang="en-US"/>
          </a:p>
        </p:txBody>
      </p:sp>
      <p:sp>
        <p:nvSpPr>
          <p:cNvPr id="68" name="TextBox 42"/>
          <p:cNvSpPr txBox="1">
            <a:spLocks noChangeArrowheads="1"/>
          </p:cNvSpPr>
          <p:nvPr/>
        </p:nvSpPr>
        <p:spPr bwMode="auto">
          <a:xfrm>
            <a:off x="5926510" y="4440237"/>
            <a:ext cx="1808994" cy="369888"/>
          </a:xfrm>
          <a:prstGeom prst="rect">
            <a:avLst/>
          </a:prstGeom>
          <a:noFill/>
          <a:ln w="9525">
            <a:noFill/>
            <a:miter lim="800000"/>
            <a:headEnd/>
            <a:tailEnd/>
          </a:ln>
        </p:spPr>
        <p:txBody>
          <a:bodyPr wrap="square">
            <a:spAutoFit/>
          </a:bodyPr>
          <a:lstStyle/>
          <a:p>
            <a:pPr algn="ctr"/>
            <a:r>
              <a:rPr lang="en-US" sz="900" dirty="0">
                <a:solidFill>
                  <a:srgbClr val="000000"/>
                </a:solidFill>
                <a:latin typeface="Century Gothic" pitchFamily="34" charset="0"/>
              </a:rPr>
              <a:t>Post-Completion Acquisition Financing</a:t>
            </a:r>
          </a:p>
        </p:txBody>
      </p:sp>
      <p:pic>
        <p:nvPicPr>
          <p:cNvPr id="69" name="Picture 2" descr="Executive Letterhead"/>
          <p:cNvPicPr>
            <a:picLocks noChangeAspect="1" noChangeArrowheads="1"/>
          </p:cNvPicPr>
          <p:nvPr/>
        </p:nvPicPr>
        <p:blipFill>
          <a:blip r:embed="rId4" cstate="print"/>
          <a:srcRect/>
          <a:stretch>
            <a:fillRect/>
          </a:stretch>
        </p:blipFill>
        <p:spPr bwMode="auto">
          <a:xfrm>
            <a:off x="6527445" y="4943475"/>
            <a:ext cx="534576" cy="358775"/>
          </a:xfrm>
          <a:prstGeom prst="rect">
            <a:avLst/>
          </a:prstGeom>
          <a:noFill/>
          <a:ln w="9525">
            <a:noFill/>
            <a:miter lim="800000"/>
            <a:headEnd/>
            <a:tailEnd/>
          </a:ln>
        </p:spPr>
      </p:pic>
      <p:sp>
        <p:nvSpPr>
          <p:cNvPr id="70" name="TextBox 45"/>
          <p:cNvSpPr txBox="1">
            <a:spLocks noChangeArrowheads="1"/>
          </p:cNvSpPr>
          <p:nvPr/>
        </p:nvSpPr>
        <p:spPr bwMode="auto">
          <a:xfrm>
            <a:off x="5926510" y="5808662"/>
            <a:ext cx="1808994" cy="230188"/>
          </a:xfrm>
          <a:prstGeom prst="rect">
            <a:avLst/>
          </a:prstGeom>
          <a:noFill/>
          <a:ln w="9525">
            <a:noFill/>
            <a:miter lim="800000"/>
            <a:headEnd/>
            <a:tailEnd/>
          </a:ln>
        </p:spPr>
        <p:txBody>
          <a:bodyPr wrap="square">
            <a:spAutoFit/>
          </a:bodyPr>
          <a:lstStyle/>
          <a:p>
            <a:pPr algn="ctr"/>
            <a:r>
              <a:rPr lang="en-US" sz="900" b="1">
                <a:solidFill>
                  <a:srgbClr val="000000"/>
                </a:solidFill>
                <a:latin typeface="Century Gothic" pitchFamily="34" charset="0"/>
              </a:rPr>
              <a:t>2010</a:t>
            </a:r>
          </a:p>
        </p:txBody>
      </p:sp>
      <p:sp>
        <p:nvSpPr>
          <p:cNvPr id="71" name="TextBox 46"/>
          <p:cNvSpPr txBox="1">
            <a:spLocks noChangeArrowheads="1"/>
          </p:cNvSpPr>
          <p:nvPr/>
        </p:nvSpPr>
        <p:spPr bwMode="auto">
          <a:xfrm>
            <a:off x="5926510" y="5367337"/>
            <a:ext cx="1808994" cy="369888"/>
          </a:xfrm>
          <a:prstGeom prst="rect">
            <a:avLst/>
          </a:prstGeom>
          <a:noFill/>
          <a:ln w="9525">
            <a:noFill/>
            <a:miter lim="800000"/>
            <a:headEnd/>
            <a:tailEnd/>
          </a:ln>
        </p:spPr>
        <p:txBody>
          <a:bodyPr wrap="square">
            <a:spAutoFit/>
          </a:bodyPr>
          <a:lstStyle/>
          <a:p>
            <a:pPr algn="ctr"/>
            <a:r>
              <a:rPr lang="en-US" sz="900" dirty="0">
                <a:solidFill>
                  <a:srgbClr val="000000"/>
                </a:solidFill>
                <a:latin typeface="Century Gothic" pitchFamily="34" charset="0"/>
              </a:rPr>
              <a:t>Equity</a:t>
            </a:r>
          </a:p>
          <a:p>
            <a:pPr algn="ctr"/>
            <a:r>
              <a:rPr lang="en-US" sz="900" dirty="0">
                <a:solidFill>
                  <a:srgbClr val="000000"/>
                </a:solidFill>
                <a:latin typeface="Century Gothic" pitchFamily="34" charset="0"/>
              </a:rPr>
              <a:t>Investment</a:t>
            </a:r>
          </a:p>
        </p:txBody>
      </p:sp>
      <p:sp>
        <p:nvSpPr>
          <p:cNvPr id="73" name="TextBox 54"/>
          <p:cNvSpPr txBox="1">
            <a:spLocks noChangeArrowheads="1"/>
          </p:cNvSpPr>
          <p:nvPr/>
        </p:nvSpPr>
        <p:spPr bwMode="auto">
          <a:xfrm>
            <a:off x="6058254" y="4152900"/>
            <a:ext cx="1473776" cy="260350"/>
          </a:xfrm>
          <a:prstGeom prst="rect">
            <a:avLst/>
          </a:prstGeom>
          <a:noFill/>
          <a:ln w="9525">
            <a:noFill/>
            <a:miter lim="800000"/>
            <a:headEnd/>
            <a:tailEnd/>
          </a:ln>
        </p:spPr>
        <p:txBody>
          <a:bodyPr wrap="square">
            <a:spAutoFit/>
          </a:bodyPr>
          <a:lstStyle/>
          <a:p>
            <a:pPr algn="ctr"/>
            <a:r>
              <a:rPr lang="en-US" sz="1100" b="1" dirty="0">
                <a:solidFill>
                  <a:srgbClr val="000000"/>
                </a:solidFill>
                <a:latin typeface="Century Gothic" pitchFamily="34" charset="0"/>
              </a:rPr>
              <a:t>US$160.0m</a:t>
            </a:r>
          </a:p>
        </p:txBody>
      </p:sp>
      <p:sp>
        <p:nvSpPr>
          <p:cNvPr id="74" name="Rectangle 57"/>
          <p:cNvSpPr>
            <a:spLocks noChangeArrowheads="1"/>
          </p:cNvSpPr>
          <p:nvPr/>
        </p:nvSpPr>
        <p:spPr bwMode="auto">
          <a:xfrm>
            <a:off x="5791200" y="3576637"/>
            <a:ext cx="2159000" cy="2519363"/>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pic>
        <p:nvPicPr>
          <p:cNvPr id="75" name="Picture 2"/>
          <p:cNvPicPr>
            <a:picLocks noChangeAspect="1" noChangeArrowheads="1"/>
          </p:cNvPicPr>
          <p:nvPr/>
        </p:nvPicPr>
        <p:blipFill>
          <a:blip r:embed="rId5" cstate="print"/>
          <a:srcRect/>
          <a:stretch>
            <a:fillRect/>
          </a:stretch>
        </p:blipFill>
        <p:spPr bwMode="auto">
          <a:xfrm>
            <a:off x="6391648" y="3644900"/>
            <a:ext cx="804817" cy="473075"/>
          </a:xfrm>
          <a:prstGeom prst="rect">
            <a:avLst/>
          </a:prstGeom>
          <a:noFill/>
          <a:ln w="9525">
            <a:noFill/>
            <a:miter lim="800000"/>
            <a:headEnd/>
            <a:tailEnd/>
          </a:ln>
        </p:spPr>
      </p:pic>
      <p:sp>
        <p:nvSpPr>
          <p:cNvPr id="76" name="TextBox 35"/>
          <p:cNvSpPr txBox="1">
            <a:spLocks noChangeArrowheads="1"/>
          </p:cNvSpPr>
          <p:nvPr/>
        </p:nvSpPr>
        <p:spPr bwMode="auto">
          <a:xfrm>
            <a:off x="3642043" y="4540250"/>
            <a:ext cx="1807517" cy="231775"/>
          </a:xfrm>
          <a:prstGeom prst="rect">
            <a:avLst/>
          </a:prstGeom>
          <a:noFill/>
          <a:ln w="9525">
            <a:noFill/>
            <a:miter lim="800000"/>
            <a:headEnd/>
            <a:tailEnd/>
          </a:ln>
        </p:spPr>
        <p:txBody>
          <a:bodyPr wrap="square">
            <a:spAutoFit/>
          </a:bodyPr>
          <a:lstStyle/>
          <a:p>
            <a:pPr algn="ctr"/>
            <a:r>
              <a:rPr lang="en-US" sz="900" dirty="0">
                <a:solidFill>
                  <a:srgbClr val="000000"/>
                </a:solidFill>
                <a:latin typeface="Century Gothic" pitchFamily="34" charset="0"/>
              </a:rPr>
              <a:t>Aircraft Fleet Acquisition</a:t>
            </a:r>
          </a:p>
        </p:txBody>
      </p:sp>
      <p:pic>
        <p:nvPicPr>
          <p:cNvPr id="77" name="Picture 2" descr="Executive Letterhead"/>
          <p:cNvPicPr>
            <a:picLocks noChangeAspect="1" noChangeArrowheads="1"/>
          </p:cNvPicPr>
          <p:nvPr/>
        </p:nvPicPr>
        <p:blipFill>
          <a:blip r:embed="rId6" cstate="print"/>
          <a:srcRect/>
          <a:stretch>
            <a:fillRect/>
          </a:stretch>
        </p:blipFill>
        <p:spPr bwMode="auto">
          <a:xfrm>
            <a:off x="4241502" y="4943475"/>
            <a:ext cx="536053" cy="358775"/>
          </a:xfrm>
          <a:prstGeom prst="rect">
            <a:avLst/>
          </a:prstGeom>
          <a:noFill/>
          <a:ln w="9525">
            <a:noFill/>
            <a:miter lim="800000"/>
            <a:headEnd/>
            <a:tailEnd/>
          </a:ln>
        </p:spPr>
      </p:pic>
      <p:sp>
        <p:nvSpPr>
          <p:cNvPr id="78" name="TextBox 38"/>
          <p:cNvSpPr txBox="1">
            <a:spLocks noChangeArrowheads="1"/>
          </p:cNvSpPr>
          <p:nvPr/>
        </p:nvSpPr>
        <p:spPr bwMode="auto">
          <a:xfrm>
            <a:off x="3642043" y="5808662"/>
            <a:ext cx="1807517" cy="230188"/>
          </a:xfrm>
          <a:prstGeom prst="rect">
            <a:avLst/>
          </a:prstGeom>
          <a:noFill/>
          <a:ln w="9525">
            <a:noFill/>
            <a:miter lim="800000"/>
            <a:headEnd/>
            <a:tailEnd/>
          </a:ln>
        </p:spPr>
        <p:txBody>
          <a:bodyPr wrap="square">
            <a:spAutoFit/>
          </a:bodyPr>
          <a:lstStyle/>
          <a:p>
            <a:pPr algn="ctr"/>
            <a:r>
              <a:rPr lang="en-US" sz="900" b="1">
                <a:solidFill>
                  <a:srgbClr val="000000"/>
                </a:solidFill>
                <a:latin typeface="Century Gothic" pitchFamily="34" charset="0"/>
              </a:rPr>
              <a:t>2011</a:t>
            </a:r>
          </a:p>
        </p:txBody>
      </p:sp>
      <p:sp>
        <p:nvSpPr>
          <p:cNvPr id="80" name="TextBox 39"/>
          <p:cNvSpPr txBox="1">
            <a:spLocks noChangeArrowheads="1"/>
          </p:cNvSpPr>
          <p:nvPr/>
        </p:nvSpPr>
        <p:spPr bwMode="auto">
          <a:xfrm>
            <a:off x="3642043" y="5462587"/>
            <a:ext cx="1807517" cy="230188"/>
          </a:xfrm>
          <a:prstGeom prst="rect">
            <a:avLst/>
          </a:prstGeom>
          <a:noFill/>
          <a:ln w="9525">
            <a:noFill/>
            <a:miter lim="800000"/>
            <a:headEnd/>
            <a:tailEnd/>
          </a:ln>
        </p:spPr>
        <p:txBody>
          <a:bodyPr wrap="square">
            <a:spAutoFit/>
          </a:bodyPr>
          <a:lstStyle/>
          <a:p>
            <a:pPr algn="ctr"/>
            <a:r>
              <a:rPr lang="en-US" sz="900">
                <a:solidFill>
                  <a:srgbClr val="000000"/>
                </a:solidFill>
                <a:latin typeface="Century Gothic" pitchFamily="34" charset="0"/>
              </a:rPr>
              <a:t>Lead Arranger</a:t>
            </a:r>
          </a:p>
        </p:txBody>
      </p:sp>
      <p:sp>
        <p:nvSpPr>
          <p:cNvPr id="81" name="Rectangle 40"/>
          <p:cNvSpPr>
            <a:spLocks noChangeArrowheads="1"/>
          </p:cNvSpPr>
          <p:nvPr/>
        </p:nvSpPr>
        <p:spPr bwMode="auto">
          <a:xfrm>
            <a:off x="3429001" y="3576637"/>
            <a:ext cx="2133599" cy="2519363"/>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
        <p:nvSpPr>
          <p:cNvPr id="82" name="TextBox 41"/>
          <p:cNvSpPr txBox="1">
            <a:spLocks noChangeArrowheads="1"/>
          </p:cNvSpPr>
          <p:nvPr/>
        </p:nvSpPr>
        <p:spPr bwMode="auto">
          <a:xfrm>
            <a:off x="3772255" y="4152900"/>
            <a:ext cx="1473776" cy="260350"/>
          </a:xfrm>
          <a:prstGeom prst="rect">
            <a:avLst/>
          </a:prstGeom>
          <a:noFill/>
          <a:ln w="9525">
            <a:noFill/>
            <a:miter lim="800000"/>
            <a:headEnd/>
            <a:tailEnd/>
          </a:ln>
        </p:spPr>
        <p:txBody>
          <a:bodyPr wrap="square">
            <a:spAutoFit/>
          </a:bodyPr>
          <a:lstStyle/>
          <a:p>
            <a:pPr algn="ctr"/>
            <a:r>
              <a:rPr lang="en-US" sz="1100" b="1" dirty="0">
                <a:solidFill>
                  <a:srgbClr val="000000"/>
                </a:solidFill>
                <a:latin typeface="Century Gothic" pitchFamily="34" charset="0"/>
              </a:rPr>
              <a:t>US$85.0m</a:t>
            </a:r>
          </a:p>
        </p:txBody>
      </p:sp>
      <p:pic>
        <p:nvPicPr>
          <p:cNvPr id="83" name="Picture 2" descr="C:\Users\fola.fagbule\Pictures\Ethiopian Airlines.jpg"/>
          <p:cNvPicPr>
            <a:picLocks noChangeAspect="1" noChangeArrowheads="1"/>
          </p:cNvPicPr>
          <p:nvPr/>
        </p:nvPicPr>
        <p:blipFill>
          <a:blip r:embed="rId7" cstate="print"/>
          <a:srcRect/>
          <a:stretch>
            <a:fillRect/>
          </a:stretch>
        </p:blipFill>
        <p:spPr bwMode="auto">
          <a:xfrm>
            <a:off x="4038600" y="3603625"/>
            <a:ext cx="943629" cy="504825"/>
          </a:xfrm>
          <a:prstGeom prst="rect">
            <a:avLst/>
          </a:prstGeom>
          <a:noFill/>
          <a:ln w="9525">
            <a:noFill/>
            <a:miter lim="800000"/>
            <a:headEnd/>
            <a:tailEnd/>
          </a:ln>
        </p:spPr>
      </p:pic>
      <p:sp>
        <p:nvSpPr>
          <p:cNvPr id="86" name="TextBox 85"/>
          <p:cNvSpPr txBox="1">
            <a:spLocks noChangeArrowheads="1"/>
          </p:cNvSpPr>
          <p:nvPr/>
        </p:nvSpPr>
        <p:spPr bwMode="auto">
          <a:xfrm>
            <a:off x="1028700" y="1778000"/>
            <a:ext cx="1943100" cy="369888"/>
          </a:xfrm>
          <a:prstGeom prst="rect">
            <a:avLst/>
          </a:prstGeom>
          <a:noFill/>
          <a:ln w="9525">
            <a:noFill/>
            <a:miter lim="800000"/>
            <a:headEnd/>
            <a:tailEnd/>
          </a:ln>
        </p:spPr>
        <p:txBody>
          <a:bodyPr>
            <a:spAutoFit/>
          </a:bodyPr>
          <a:lstStyle/>
          <a:p>
            <a:pPr algn="ctr"/>
            <a:r>
              <a:rPr lang="en-US" sz="900" dirty="0">
                <a:solidFill>
                  <a:srgbClr val="000000"/>
                </a:solidFill>
                <a:latin typeface="Century Gothic" pitchFamily="34" charset="0"/>
              </a:rPr>
              <a:t>Konan </a:t>
            </a:r>
            <a:r>
              <a:rPr lang="en-US" sz="900" dirty="0" err="1">
                <a:solidFill>
                  <a:srgbClr val="000000"/>
                </a:solidFill>
                <a:latin typeface="Century Gothic" pitchFamily="34" charset="0"/>
              </a:rPr>
              <a:t>Bedie</a:t>
            </a:r>
            <a:r>
              <a:rPr lang="en-US" sz="900" dirty="0">
                <a:solidFill>
                  <a:srgbClr val="000000"/>
                </a:solidFill>
                <a:latin typeface="Century Gothic" pitchFamily="34" charset="0"/>
              </a:rPr>
              <a:t> Toll Bridge Financing</a:t>
            </a:r>
          </a:p>
        </p:txBody>
      </p:sp>
      <p:pic>
        <p:nvPicPr>
          <p:cNvPr id="88" name="Picture 2" descr="Executive Letterhead"/>
          <p:cNvPicPr>
            <a:picLocks noChangeAspect="1" noChangeArrowheads="1"/>
          </p:cNvPicPr>
          <p:nvPr/>
        </p:nvPicPr>
        <p:blipFill>
          <a:blip r:embed="rId6" cstate="print"/>
          <a:srcRect/>
          <a:stretch>
            <a:fillRect/>
          </a:stretch>
        </p:blipFill>
        <p:spPr bwMode="auto">
          <a:xfrm>
            <a:off x="1676400" y="2281238"/>
            <a:ext cx="576263" cy="358775"/>
          </a:xfrm>
          <a:prstGeom prst="rect">
            <a:avLst/>
          </a:prstGeom>
          <a:noFill/>
          <a:ln w="9525">
            <a:noFill/>
            <a:miter lim="800000"/>
            <a:headEnd/>
            <a:tailEnd/>
          </a:ln>
        </p:spPr>
      </p:pic>
      <p:sp>
        <p:nvSpPr>
          <p:cNvPr id="89" name="TextBox 87"/>
          <p:cNvSpPr txBox="1">
            <a:spLocks noChangeArrowheads="1"/>
          </p:cNvSpPr>
          <p:nvPr/>
        </p:nvSpPr>
        <p:spPr bwMode="auto">
          <a:xfrm>
            <a:off x="1028700" y="3143250"/>
            <a:ext cx="1943100" cy="230188"/>
          </a:xfrm>
          <a:prstGeom prst="rect">
            <a:avLst/>
          </a:prstGeom>
          <a:noFill/>
          <a:ln w="9525">
            <a:noFill/>
            <a:miter lim="800000"/>
            <a:headEnd/>
            <a:tailEnd/>
          </a:ln>
        </p:spPr>
        <p:txBody>
          <a:bodyPr>
            <a:spAutoFit/>
          </a:bodyPr>
          <a:lstStyle/>
          <a:p>
            <a:pPr algn="ctr"/>
            <a:r>
              <a:rPr lang="en-US" sz="900" b="1">
                <a:solidFill>
                  <a:srgbClr val="000000"/>
                </a:solidFill>
                <a:latin typeface="Century Gothic" pitchFamily="34" charset="0"/>
              </a:rPr>
              <a:t>2012</a:t>
            </a:r>
          </a:p>
        </p:txBody>
      </p:sp>
      <p:sp>
        <p:nvSpPr>
          <p:cNvPr id="90" name="TextBox 88"/>
          <p:cNvSpPr txBox="1">
            <a:spLocks noChangeArrowheads="1"/>
          </p:cNvSpPr>
          <p:nvPr/>
        </p:nvSpPr>
        <p:spPr bwMode="auto">
          <a:xfrm>
            <a:off x="1028700" y="2736850"/>
            <a:ext cx="1943100" cy="368300"/>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Junior Debt Mandated Lead </a:t>
            </a:r>
          </a:p>
          <a:p>
            <a:pPr algn="ctr"/>
            <a:r>
              <a:rPr lang="en-US" sz="900">
                <a:solidFill>
                  <a:srgbClr val="000000"/>
                </a:solidFill>
                <a:latin typeface="Century Gothic" pitchFamily="34" charset="0"/>
              </a:rPr>
              <a:t>Arranger</a:t>
            </a:r>
          </a:p>
        </p:txBody>
      </p:sp>
      <p:sp>
        <p:nvSpPr>
          <p:cNvPr id="91" name="TextBox 89"/>
          <p:cNvSpPr txBox="1">
            <a:spLocks noChangeArrowheads="1"/>
          </p:cNvSpPr>
          <p:nvPr/>
        </p:nvSpPr>
        <p:spPr bwMode="auto">
          <a:xfrm>
            <a:off x="1171575" y="1489075"/>
            <a:ext cx="1584325" cy="261938"/>
          </a:xfrm>
          <a:prstGeom prst="rect">
            <a:avLst/>
          </a:prstGeom>
          <a:noFill/>
          <a:ln w="9525">
            <a:noFill/>
            <a:miter lim="800000"/>
            <a:headEnd/>
            <a:tailEnd/>
          </a:ln>
        </p:spPr>
        <p:txBody>
          <a:bodyPr>
            <a:spAutoFit/>
          </a:bodyPr>
          <a:lstStyle/>
          <a:p>
            <a:pPr algn="ctr"/>
            <a:r>
              <a:rPr lang="en-US" sz="1100" b="1" dirty="0">
                <a:solidFill>
                  <a:srgbClr val="000000"/>
                </a:solidFill>
                <a:latin typeface="Century Gothic" pitchFamily="34" charset="0"/>
              </a:rPr>
              <a:t>€270.0m</a:t>
            </a:r>
          </a:p>
        </p:txBody>
      </p:sp>
      <p:sp>
        <p:nvSpPr>
          <p:cNvPr id="92" name="Rectangle 91"/>
          <p:cNvSpPr>
            <a:spLocks noChangeArrowheads="1"/>
          </p:cNvSpPr>
          <p:nvPr/>
        </p:nvSpPr>
        <p:spPr bwMode="auto">
          <a:xfrm>
            <a:off x="914400" y="914400"/>
            <a:ext cx="2209800" cy="2519363"/>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pic>
        <p:nvPicPr>
          <p:cNvPr id="93" name="Picture 2" descr="C:\Users\fola.fagbule\Pictures\Bouygues.jpg"/>
          <p:cNvPicPr>
            <a:picLocks noChangeAspect="1" noChangeArrowheads="1"/>
          </p:cNvPicPr>
          <p:nvPr/>
        </p:nvPicPr>
        <p:blipFill>
          <a:blip r:embed="rId8" cstate="print"/>
          <a:srcRect/>
          <a:stretch>
            <a:fillRect/>
          </a:stretch>
        </p:blipFill>
        <p:spPr bwMode="auto">
          <a:xfrm>
            <a:off x="1531938" y="971550"/>
            <a:ext cx="936625" cy="476250"/>
          </a:xfrm>
          <a:prstGeom prst="rect">
            <a:avLst/>
          </a:prstGeom>
          <a:noFill/>
          <a:ln w="9525">
            <a:noFill/>
            <a:miter lim="800000"/>
            <a:headEnd/>
            <a:tailEnd/>
          </a:ln>
        </p:spPr>
      </p:pic>
      <p:sp>
        <p:nvSpPr>
          <p:cNvPr id="109" name="Rectangle 57"/>
          <p:cNvSpPr>
            <a:spLocks noChangeArrowheads="1"/>
          </p:cNvSpPr>
          <p:nvPr/>
        </p:nvSpPr>
        <p:spPr bwMode="auto">
          <a:xfrm>
            <a:off x="914400" y="3576638"/>
            <a:ext cx="2209800" cy="2519362"/>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pic>
        <p:nvPicPr>
          <p:cNvPr id="110" name="Picture 2" descr="C:\Users\fola.fagbule\Pictures\Lonrho Logo.png"/>
          <p:cNvPicPr>
            <a:picLocks noChangeAspect="1" noChangeArrowheads="1"/>
          </p:cNvPicPr>
          <p:nvPr/>
        </p:nvPicPr>
        <p:blipFill>
          <a:blip r:embed="rId9" cstate="print"/>
          <a:srcRect/>
          <a:stretch>
            <a:fillRect/>
          </a:stretch>
        </p:blipFill>
        <p:spPr bwMode="auto">
          <a:xfrm>
            <a:off x="1511300" y="3649663"/>
            <a:ext cx="974912" cy="309562"/>
          </a:xfrm>
          <a:prstGeom prst="rect">
            <a:avLst/>
          </a:prstGeom>
          <a:noFill/>
          <a:ln w="9525">
            <a:noFill/>
            <a:miter lim="800000"/>
            <a:headEnd/>
            <a:tailEnd/>
          </a:ln>
        </p:spPr>
      </p:pic>
      <p:sp>
        <p:nvSpPr>
          <p:cNvPr id="111" name="TextBox 85"/>
          <p:cNvSpPr txBox="1">
            <a:spLocks noChangeArrowheads="1"/>
          </p:cNvSpPr>
          <p:nvPr/>
        </p:nvSpPr>
        <p:spPr bwMode="auto">
          <a:xfrm>
            <a:off x="1057275" y="4473575"/>
            <a:ext cx="1988820" cy="231775"/>
          </a:xfrm>
          <a:prstGeom prst="rect">
            <a:avLst/>
          </a:prstGeom>
          <a:noFill/>
          <a:ln w="9525">
            <a:noFill/>
            <a:miter lim="800000"/>
            <a:headEnd/>
            <a:tailEnd/>
          </a:ln>
        </p:spPr>
        <p:txBody>
          <a:bodyPr wrap="square">
            <a:spAutoFit/>
          </a:bodyPr>
          <a:lstStyle/>
          <a:p>
            <a:pPr algn="ctr"/>
            <a:r>
              <a:rPr lang="en-US" sz="900">
                <a:solidFill>
                  <a:srgbClr val="000000"/>
                </a:solidFill>
                <a:latin typeface="Century Gothic" pitchFamily="34" charset="0"/>
              </a:rPr>
              <a:t>Greenfield Port Facility </a:t>
            </a:r>
          </a:p>
        </p:txBody>
      </p:sp>
      <p:pic>
        <p:nvPicPr>
          <p:cNvPr id="112" name="Picture 2" descr="Executive Letterhead"/>
          <p:cNvPicPr>
            <a:picLocks noChangeAspect="1" noChangeArrowheads="1"/>
          </p:cNvPicPr>
          <p:nvPr/>
        </p:nvPicPr>
        <p:blipFill>
          <a:blip r:embed="rId6" cstate="print"/>
          <a:srcRect/>
          <a:stretch>
            <a:fillRect/>
          </a:stretch>
        </p:blipFill>
        <p:spPr bwMode="auto">
          <a:xfrm>
            <a:off x="1704975" y="4921250"/>
            <a:ext cx="589822" cy="358775"/>
          </a:xfrm>
          <a:prstGeom prst="rect">
            <a:avLst/>
          </a:prstGeom>
          <a:noFill/>
          <a:ln w="9525">
            <a:noFill/>
            <a:miter lim="800000"/>
            <a:headEnd/>
            <a:tailEnd/>
          </a:ln>
        </p:spPr>
      </p:pic>
      <p:sp>
        <p:nvSpPr>
          <p:cNvPr id="113" name="TextBox 87"/>
          <p:cNvSpPr txBox="1">
            <a:spLocks noChangeArrowheads="1"/>
          </p:cNvSpPr>
          <p:nvPr/>
        </p:nvSpPr>
        <p:spPr bwMode="auto">
          <a:xfrm>
            <a:off x="1057275" y="5786438"/>
            <a:ext cx="1988820" cy="230187"/>
          </a:xfrm>
          <a:prstGeom prst="rect">
            <a:avLst/>
          </a:prstGeom>
          <a:noFill/>
          <a:ln w="9525">
            <a:noFill/>
            <a:miter lim="800000"/>
            <a:headEnd/>
            <a:tailEnd/>
          </a:ln>
        </p:spPr>
        <p:txBody>
          <a:bodyPr wrap="square">
            <a:spAutoFit/>
          </a:bodyPr>
          <a:lstStyle/>
          <a:p>
            <a:pPr algn="ctr"/>
            <a:r>
              <a:rPr lang="en-US" sz="900" b="1">
                <a:solidFill>
                  <a:srgbClr val="000000"/>
                </a:solidFill>
                <a:latin typeface="Century Gothic" pitchFamily="34" charset="0"/>
              </a:rPr>
              <a:t>Ongoing</a:t>
            </a:r>
          </a:p>
        </p:txBody>
      </p:sp>
      <p:sp>
        <p:nvSpPr>
          <p:cNvPr id="114" name="TextBox 88"/>
          <p:cNvSpPr txBox="1">
            <a:spLocks noChangeArrowheads="1"/>
          </p:cNvSpPr>
          <p:nvPr/>
        </p:nvSpPr>
        <p:spPr bwMode="auto">
          <a:xfrm>
            <a:off x="1060450" y="5410200"/>
            <a:ext cx="1988820" cy="368300"/>
          </a:xfrm>
          <a:prstGeom prst="rect">
            <a:avLst/>
          </a:prstGeom>
          <a:noFill/>
          <a:ln w="9525">
            <a:noFill/>
            <a:miter lim="800000"/>
            <a:headEnd/>
            <a:tailEnd/>
          </a:ln>
        </p:spPr>
        <p:txBody>
          <a:bodyPr wrap="square">
            <a:spAutoFit/>
          </a:bodyPr>
          <a:lstStyle/>
          <a:p>
            <a:pPr algn="ctr"/>
            <a:r>
              <a:rPr lang="en-US" sz="900">
                <a:solidFill>
                  <a:srgbClr val="000000"/>
                </a:solidFill>
                <a:latin typeface="Century Gothic" pitchFamily="34" charset="0"/>
              </a:rPr>
              <a:t>Mandated Lead </a:t>
            </a:r>
          </a:p>
          <a:p>
            <a:pPr algn="ctr"/>
            <a:r>
              <a:rPr lang="en-US" sz="900">
                <a:solidFill>
                  <a:srgbClr val="000000"/>
                </a:solidFill>
                <a:latin typeface="Century Gothic" pitchFamily="34" charset="0"/>
              </a:rPr>
              <a:t>Arranger</a:t>
            </a:r>
          </a:p>
        </p:txBody>
      </p:sp>
      <p:sp>
        <p:nvSpPr>
          <p:cNvPr id="115" name="TextBox 35"/>
          <p:cNvSpPr txBox="1">
            <a:spLocks noChangeArrowheads="1"/>
          </p:cNvSpPr>
          <p:nvPr/>
        </p:nvSpPr>
        <p:spPr bwMode="auto">
          <a:xfrm>
            <a:off x="1016000" y="4078288"/>
            <a:ext cx="1988820" cy="261937"/>
          </a:xfrm>
          <a:prstGeom prst="rect">
            <a:avLst/>
          </a:prstGeom>
          <a:noFill/>
          <a:ln w="9525">
            <a:noFill/>
            <a:miter lim="800000"/>
            <a:headEnd/>
            <a:tailEnd/>
          </a:ln>
        </p:spPr>
        <p:txBody>
          <a:bodyPr wrap="square">
            <a:spAutoFit/>
          </a:bodyPr>
          <a:lstStyle/>
          <a:p>
            <a:pPr algn="ctr"/>
            <a:r>
              <a:rPr lang="en-US" sz="1100" b="1">
                <a:solidFill>
                  <a:srgbClr val="000000"/>
                </a:solidFill>
                <a:latin typeface="Century Gothic" pitchFamily="34" charset="0"/>
              </a:rPr>
              <a:t>US$400.0m</a:t>
            </a:r>
          </a:p>
        </p:txBody>
      </p:sp>
      <p:sp>
        <p:nvSpPr>
          <p:cNvPr id="116" name="TextBox 78"/>
          <p:cNvSpPr txBox="1">
            <a:spLocks noChangeArrowheads="1"/>
          </p:cNvSpPr>
          <p:nvPr/>
        </p:nvSpPr>
        <p:spPr bwMode="auto">
          <a:xfrm>
            <a:off x="3544888" y="1778000"/>
            <a:ext cx="1944687" cy="231775"/>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Expansion Capital Financing</a:t>
            </a:r>
          </a:p>
        </p:txBody>
      </p:sp>
      <p:pic>
        <p:nvPicPr>
          <p:cNvPr id="117" name="Picture 2" descr="Executive Letterhead"/>
          <p:cNvPicPr>
            <a:picLocks noChangeAspect="1" noChangeArrowheads="1"/>
          </p:cNvPicPr>
          <p:nvPr/>
        </p:nvPicPr>
        <p:blipFill>
          <a:blip r:embed="rId4" cstate="print"/>
          <a:srcRect/>
          <a:stretch>
            <a:fillRect/>
          </a:stretch>
        </p:blipFill>
        <p:spPr bwMode="auto">
          <a:xfrm>
            <a:off x="4194175" y="2281238"/>
            <a:ext cx="574675" cy="358775"/>
          </a:xfrm>
          <a:prstGeom prst="rect">
            <a:avLst/>
          </a:prstGeom>
          <a:noFill/>
          <a:ln w="9525">
            <a:noFill/>
            <a:miter lim="800000"/>
            <a:headEnd/>
            <a:tailEnd/>
          </a:ln>
        </p:spPr>
      </p:pic>
      <p:sp>
        <p:nvSpPr>
          <p:cNvPr id="118" name="TextBox 97"/>
          <p:cNvSpPr txBox="1">
            <a:spLocks noChangeArrowheads="1"/>
          </p:cNvSpPr>
          <p:nvPr/>
        </p:nvSpPr>
        <p:spPr bwMode="auto">
          <a:xfrm>
            <a:off x="3544888" y="3146425"/>
            <a:ext cx="1944687" cy="230188"/>
          </a:xfrm>
          <a:prstGeom prst="rect">
            <a:avLst/>
          </a:prstGeom>
          <a:noFill/>
          <a:ln w="9525">
            <a:noFill/>
            <a:miter lim="800000"/>
            <a:headEnd/>
            <a:tailEnd/>
          </a:ln>
        </p:spPr>
        <p:txBody>
          <a:bodyPr>
            <a:spAutoFit/>
          </a:bodyPr>
          <a:lstStyle/>
          <a:p>
            <a:pPr algn="ctr"/>
            <a:r>
              <a:rPr lang="en-US" sz="900" b="1" dirty="0">
                <a:solidFill>
                  <a:srgbClr val="000000"/>
                </a:solidFill>
                <a:latin typeface="Century Gothic" pitchFamily="34" charset="0"/>
              </a:rPr>
              <a:t>2012</a:t>
            </a:r>
          </a:p>
        </p:txBody>
      </p:sp>
      <p:sp>
        <p:nvSpPr>
          <p:cNvPr id="119" name="TextBox 98"/>
          <p:cNvSpPr txBox="1">
            <a:spLocks noChangeArrowheads="1"/>
          </p:cNvSpPr>
          <p:nvPr/>
        </p:nvSpPr>
        <p:spPr bwMode="auto">
          <a:xfrm>
            <a:off x="3544888" y="2809875"/>
            <a:ext cx="1944687" cy="231775"/>
          </a:xfrm>
          <a:prstGeom prst="rect">
            <a:avLst/>
          </a:prstGeom>
          <a:noFill/>
          <a:ln w="9525">
            <a:noFill/>
            <a:miter lim="800000"/>
            <a:headEnd/>
            <a:tailEnd/>
          </a:ln>
        </p:spPr>
        <p:txBody>
          <a:bodyPr>
            <a:spAutoFit/>
          </a:bodyPr>
          <a:lstStyle/>
          <a:p>
            <a:pPr algn="ctr"/>
            <a:r>
              <a:rPr lang="en-US" sz="900">
                <a:solidFill>
                  <a:srgbClr val="000000"/>
                </a:solidFill>
                <a:latin typeface="Century Gothic" pitchFamily="34" charset="0"/>
              </a:rPr>
              <a:t>Convertible Debt Investment</a:t>
            </a:r>
          </a:p>
        </p:txBody>
      </p:sp>
      <p:sp>
        <p:nvSpPr>
          <p:cNvPr id="120" name="TextBox 99"/>
          <p:cNvSpPr txBox="1">
            <a:spLocks noChangeArrowheads="1"/>
          </p:cNvSpPr>
          <p:nvPr/>
        </p:nvSpPr>
        <p:spPr bwMode="auto">
          <a:xfrm>
            <a:off x="3689350" y="1489075"/>
            <a:ext cx="1584325" cy="261938"/>
          </a:xfrm>
          <a:prstGeom prst="rect">
            <a:avLst/>
          </a:prstGeom>
          <a:noFill/>
          <a:ln w="9525">
            <a:noFill/>
            <a:miter lim="800000"/>
            <a:headEnd/>
            <a:tailEnd/>
          </a:ln>
        </p:spPr>
        <p:txBody>
          <a:bodyPr>
            <a:spAutoFit/>
          </a:bodyPr>
          <a:lstStyle/>
          <a:p>
            <a:pPr algn="ctr"/>
            <a:r>
              <a:rPr lang="en-US" sz="1100" b="1">
                <a:solidFill>
                  <a:srgbClr val="000000"/>
                </a:solidFill>
                <a:latin typeface="Century Gothic" pitchFamily="34" charset="0"/>
              </a:rPr>
              <a:t>US$50.0m</a:t>
            </a:r>
          </a:p>
        </p:txBody>
      </p:sp>
      <p:sp>
        <p:nvSpPr>
          <p:cNvPr id="121" name="Rectangle 120"/>
          <p:cNvSpPr>
            <a:spLocks noChangeArrowheads="1"/>
          </p:cNvSpPr>
          <p:nvPr/>
        </p:nvSpPr>
        <p:spPr bwMode="auto">
          <a:xfrm>
            <a:off x="3402013" y="914400"/>
            <a:ext cx="2159000" cy="2519363"/>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pic>
        <p:nvPicPr>
          <p:cNvPr id="122" name="Picture 2" descr="C:\Users\fola.fagbule\Pictures\ARM logo.png"/>
          <p:cNvPicPr>
            <a:picLocks noChangeAspect="1" noChangeArrowheads="1"/>
          </p:cNvPicPr>
          <p:nvPr/>
        </p:nvPicPr>
        <p:blipFill>
          <a:blip r:embed="rId10" cstate="print"/>
          <a:srcRect/>
          <a:stretch>
            <a:fillRect/>
          </a:stretch>
        </p:blipFill>
        <p:spPr bwMode="auto">
          <a:xfrm>
            <a:off x="3833813" y="942975"/>
            <a:ext cx="1385887" cy="528638"/>
          </a:xfrm>
          <a:prstGeom prst="rect">
            <a:avLst/>
          </a:prstGeom>
          <a:noFill/>
          <a:ln w="9525">
            <a:noFill/>
            <a:miter lim="800000"/>
            <a:headEnd/>
            <a:tailEnd/>
          </a:ln>
        </p:spPr>
      </p:pic>
      <p:sp>
        <p:nvSpPr>
          <p:cNvPr id="123" name="TextBox 35"/>
          <p:cNvSpPr txBox="1">
            <a:spLocks noChangeArrowheads="1"/>
          </p:cNvSpPr>
          <p:nvPr/>
        </p:nvSpPr>
        <p:spPr bwMode="auto">
          <a:xfrm>
            <a:off x="5935663" y="1939925"/>
            <a:ext cx="1943100" cy="231775"/>
          </a:xfrm>
          <a:prstGeom prst="rect">
            <a:avLst/>
          </a:prstGeom>
          <a:noFill/>
          <a:ln w="9525">
            <a:noFill/>
            <a:miter lim="800000"/>
            <a:headEnd/>
            <a:tailEnd/>
          </a:ln>
        </p:spPr>
        <p:txBody>
          <a:bodyPr wrap="square">
            <a:spAutoFit/>
          </a:bodyPr>
          <a:lstStyle/>
          <a:p>
            <a:pPr algn="ctr"/>
            <a:r>
              <a:rPr lang="en-US" sz="900">
                <a:solidFill>
                  <a:srgbClr val="000000"/>
                </a:solidFill>
                <a:latin typeface="Century Gothic" pitchFamily="34" charset="0"/>
              </a:rPr>
              <a:t>Structured Debt Financing</a:t>
            </a:r>
          </a:p>
        </p:txBody>
      </p:sp>
      <p:pic>
        <p:nvPicPr>
          <p:cNvPr id="124" name="Picture 2" descr="Executive Letterhead"/>
          <p:cNvPicPr>
            <a:picLocks noChangeAspect="1" noChangeArrowheads="1"/>
          </p:cNvPicPr>
          <p:nvPr/>
        </p:nvPicPr>
        <p:blipFill>
          <a:blip r:embed="rId6" cstate="print"/>
          <a:srcRect/>
          <a:stretch>
            <a:fillRect/>
          </a:stretch>
        </p:blipFill>
        <p:spPr bwMode="auto">
          <a:xfrm>
            <a:off x="6583363" y="2343150"/>
            <a:ext cx="576262" cy="358775"/>
          </a:xfrm>
          <a:prstGeom prst="rect">
            <a:avLst/>
          </a:prstGeom>
          <a:noFill/>
          <a:ln w="9525">
            <a:noFill/>
            <a:miter lim="800000"/>
            <a:headEnd/>
            <a:tailEnd/>
          </a:ln>
        </p:spPr>
      </p:pic>
      <p:sp>
        <p:nvSpPr>
          <p:cNvPr id="125" name="TextBox 38"/>
          <p:cNvSpPr txBox="1">
            <a:spLocks noChangeArrowheads="1"/>
          </p:cNvSpPr>
          <p:nvPr/>
        </p:nvSpPr>
        <p:spPr bwMode="auto">
          <a:xfrm>
            <a:off x="5935663" y="3208337"/>
            <a:ext cx="1943100" cy="230188"/>
          </a:xfrm>
          <a:prstGeom prst="rect">
            <a:avLst/>
          </a:prstGeom>
          <a:noFill/>
          <a:ln w="9525">
            <a:noFill/>
            <a:miter lim="800000"/>
            <a:headEnd/>
            <a:tailEnd/>
          </a:ln>
        </p:spPr>
        <p:txBody>
          <a:bodyPr wrap="square">
            <a:spAutoFit/>
          </a:bodyPr>
          <a:lstStyle/>
          <a:p>
            <a:pPr algn="ctr"/>
            <a:r>
              <a:rPr lang="en-US" sz="900" b="1">
                <a:solidFill>
                  <a:srgbClr val="000000"/>
                </a:solidFill>
                <a:latin typeface="Century Gothic" pitchFamily="34" charset="0"/>
              </a:rPr>
              <a:t>2012</a:t>
            </a:r>
          </a:p>
        </p:txBody>
      </p:sp>
      <p:sp>
        <p:nvSpPr>
          <p:cNvPr id="126" name="TextBox 39"/>
          <p:cNvSpPr txBox="1">
            <a:spLocks noChangeArrowheads="1"/>
          </p:cNvSpPr>
          <p:nvPr/>
        </p:nvSpPr>
        <p:spPr bwMode="auto">
          <a:xfrm>
            <a:off x="5935663" y="2862262"/>
            <a:ext cx="1943100" cy="230188"/>
          </a:xfrm>
          <a:prstGeom prst="rect">
            <a:avLst/>
          </a:prstGeom>
          <a:noFill/>
          <a:ln w="9525">
            <a:noFill/>
            <a:miter lim="800000"/>
            <a:headEnd/>
            <a:tailEnd/>
          </a:ln>
        </p:spPr>
        <p:txBody>
          <a:bodyPr wrap="square">
            <a:spAutoFit/>
          </a:bodyPr>
          <a:lstStyle/>
          <a:p>
            <a:pPr algn="ctr"/>
            <a:r>
              <a:rPr lang="en-US" sz="900" dirty="0">
                <a:solidFill>
                  <a:srgbClr val="000000"/>
                </a:solidFill>
                <a:latin typeface="Century Gothic" pitchFamily="34" charset="0"/>
              </a:rPr>
              <a:t>Senior Lender</a:t>
            </a:r>
          </a:p>
        </p:txBody>
      </p:sp>
      <p:sp>
        <p:nvSpPr>
          <p:cNvPr id="127" name="TextBox 41"/>
          <p:cNvSpPr txBox="1">
            <a:spLocks noChangeArrowheads="1"/>
          </p:cNvSpPr>
          <p:nvPr/>
        </p:nvSpPr>
        <p:spPr bwMode="auto">
          <a:xfrm>
            <a:off x="6078538" y="1652587"/>
            <a:ext cx="1584325" cy="260350"/>
          </a:xfrm>
          <a:prstGeom prst="rect">
            <a:avLst/>
          </a:prstGeom>
          <a:noFill/>
          <a:ln w="9525">
            <a:noFill/>
            <a:miter lim="800000"/>
            <a:headEnd/>
            <a:tailEnd/>
          </a:ln>
        </p:spPr>
        <p:txBody>
          <a:bodyPr wrap="square">
            <a:spAutoFit/>
          </a:bodyPr>
          <a:lstStyle/>
          <a:p>
            <a:pPr algn="ctr"/>
            <a:r>
              <a:rPr lang="en-US" sz="1100" b="1">
                <a:solidFill>
                  <a:srgbClr val="000000"/>
                </a:solidFill>
                <a:latin typeface="Century Gothic" pitchFamily="34" charset="0"/>
              </a:rPr>
              <a:t>US$150.0m</a:t>
            </a:r>
          </a:p>
        </p:txBody>
      </p:sp>
      <p:pic>
        <p:nvPicPr>
          <p:cNvPr id="128" name="Picture 2" descr="C:\Users\fola.fagbule\Pictures\VRA logo.jpg"/>
          <p:cNvPicPr>
            <a:picLocks noChangeAspect="1" noChangeArrowheads="1"/>
          </p:cNvPicPr>
          <p:nvPr/>
        </p:nvPicPr>
        <p:blipFill>
          <a:blip r:embed="rId11" cstate="print"/>
          <a:srcRect/>
          <a:stretch>
            <a:fillRect/>
          </a:stretch>
        </p:blipFill>
        <p:spPr bwMode="auto">
          <a:xfrm>
            <a:off x="6572250" y="990600"/>
            <a:ext cx="658813" cy="576262"/>
          </a:xfrm>
          <a:prstGeom prst="rect">
            <a:avLst/>
          </a:prstGeom>
          <a:noFill/>
          <a:ln w="9525">
            <a:noFill/>
            <a:miter lim="800000"/>
            <a:headEnd/>
            <a:tailEnd/>
          </a:ln>
        </p:spPr>
      </p:pic>
      <p:sp>
        <p:nvSpPr>
          <p:cNvPr id="129" name="Rectangle 57"/>
          <p:cNvSpPr>
            <a:spLocks noChangeArrowheads="1"/>
          </p:cNvSpPr>
          <p:nvPr/>
        </p:nvSpPr>
        <p:spPr bwMode="auto">
          <a:xfrm>
            <a:off x="5791200" y="914400"/>
            <a:ext cx="2133600" cy="2519362"/>
          </a:xfrm>
          <a:prstGeom prst="rect">
            <a:avLst/>
          </a:prstGeom>
          <a:noFill/>
          <a:ln w="3175" algn="ctr">
            <a:solidFill>
              <a:schemeClr val="bg1">
                <a:lumMod val="50000"/>
              </a:schemeClr>
            </a:solidFill>
            <a:round/>
            <a:headEnd/>
            <a:tailEnd/>
          </a:ln>
        </p:spPr>
        <p:txBody>
          <a:bodyPr wrap="none" lIns="0" tIns="0" rIns="0" bIns="0" anchor="ctr"/>
          <a:lstStyle/>
          <a:p>
            <a:pPr>
              <a:defRPr/>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6200" y="76200"/>
            <a:ext cx="8991600" cy="1371600"/>
          </a:xfrm>
          <a:prstGeom prst="rect">
            <a:avLst/>
          </a:prstGeom>
          <a:noFill/>
          <a:ln w="9525">
            <a:noFill/>
            <a:miter lim="800000"/>
            <a:headEnd/>
            <a:tailEnd/>
          </a:ln>
        </p:spPr>
      </p:pic>
      <p:sp>
        <p:nvSpPr>
          <p:cNvPr id="3076" name="Title 1"/>
          <p:cNvSpPr>
            <a:spLocks noGrp="1"/>
          </p:cNvSpPr>
          <p:nvPr>
            <p:ph type="title"/>
          </p:nvPr>
        </p:nvSpPr>
        <p:spPr>
          <a:xfrm>
            <a:off x="152400" y="152400"/>
            <a:ext cx="8229600" cy="1066800"/>
          </a:xfrm>
        </p:spPr>
        <p:txBody>
          <a:bodyPr/>
          <a:lstStyle/>
          <a:p>
            <a:pPr eaLnBrk="1" hangingPunct="1"/>
            <a:r>
              <a:rPr lang="en-US" sz="2800" b="1" dirty="0" smtClean="0">
                <a:latin typeface="Century Gothic" pitchFamily="34" charset="0"/>
              </a:rPr>
              <a:t>Outline</a:t>
            </a:r>
          </a:p>
        </p:txBody>
      </p:sp>
      <p:sp>
        <p:nvSpPr>
          <p:cNvPr id="6" name="Slide Number Placeholder 5"/>
          <p:cNvSpPr>
            <a:spLocks noGrp="1"/>
          </p:cNvSpPr>
          <p:nvPr>
            <p:ph type="sldNum" sz="quarter" idx="12"/>
          </p:nvPr>
        </p:nvSpPr>
        <p:spPr/>
        <p:txBody>
          <a:bodyPr/>
          <a:lstStyle/>
          <a:p>
            <a:pPr>
              <a:defRPr/>
            </a:pPr>
            <a:fld id="{EF5A12D3-19EF-4B0C-AAD3-1C300F918902}" type="slidenum">
              <a:rPr lang="en-US" smtClean="0"/>
              <a:pPr>
                <a:defRPr/>
              </a:pPr>
              <a:t>2</a:t>
            </a:fld>
            <a:endParaRPr lang="en-US" dirty="0"/>
          </a:p>
        </p:txBody>
      </p:sp>
      <p:sp>
        <p:nvSpPr>
          <p:cNvPr id="8" name="Rounded Rectangle 7"/>
          <p:cNvSpPr/>
          <p:nvPr/>
        </p:nvSpPr>
        <p:spPr>
          <a:xfrm>
            <a:off x="76200" y="1600200"/>
            <a:ext cx="8763000" cy="838200"/>
          </a:xfrm>
          <a:prstGeom prst="roundRect">
            <a:avLst/>
          </a:prstGeom>
          <a:solidFill>
            <a:schemeClr val="tx2"/>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eaLnBrk="1" hangingPunct="1">
              <a:lnSpc>
                <a:spcPct val="200000"/>
              </a:lnSpc>
            </a:pPr>
            <a:r>
              <a:rPr lang="en-US" sz="2000" b="1" dirty="0" smtClean="0">
                <a:solidFill>
                  <a:schemeClr val="bg1"/>
                </a:solidFill>
                <a:latin typeface="Century Gothic" pitchFamily="34" charset="0"/>
              </a:rPr>
              <a:t>Introduction to The Africa Finance Corporation (AFC)</a:t>
            </a:r>
          </a:p>
        </p:txBody>
      </p:sp>
      <p:sp>
        <p:nvSpPr>
          <p:cNvPr id="9" name="Rounded Rectangle 8"/>
          <p:cNvSpPr/>
          <p:nvPr/>
        </p:nvSpPr>
        <p:spPr>
          <a:xfrm>
            <a:off x="76200" y="2743200"/>
            <a:ext cx="8763000" cy="83820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eaLnBrk="1" hangingPunct="1">
              <a:lnSpc>
                <a:spcPct val="200000"/>
              </a:lnSpc>
            </a:pPr>
            <a:r>
              <a:rPr lang="en-US" sz="2000" b="1" dirty="0" smtClean="0">
                <a:solidFill>
                  <a:schemeClr val="bg1"/>
                </a:solidFill>
                <a:latin typeface="Century Gothic" pitchFamily="34" charset="0"/>
              </a:rPr>
              <a:t>Advantages &amp; Misconceptions About DFI Financing </a:t>
            </a:r>
          </a:p>
        </p:txBody>
      </p:sp>
      <p:sp>
        <p:nvSpPr>
          <p:cNvPr id="14" name="Rounded Rectangle 13"/>
          <p:cNvSpPr/>
          <p:nvPr/>
        </p:nvSpPr>
        <p:spPr>
          <a:xfrm>
            <a:off x="76200" y="4953000"/>
            <a:ext cx="8763000" cy="83820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eaLnBrk="1" hangingPunct="1">
              <a:lnSpc>
                <a:spcPct val="200000"/>
              </a:lnSpc>
            </a:pPr>
            <a:r>
              <a:rPr lang="en-US" sz="2000" b="1" dirty="0" smtClean="0">
                <a:solidFill>
                  <a:schemeClr val="bg1"/>
                </a:solidFill>
                <a:latin typeface="Century Gothic" pitchFamily="34" charset="0"/>
              </a:rPr>
              <a:t>Conclusion </a:t>
            </a:r>
          </a:p>
        </p:txBody>
      </p:sp>
      <p:sp>
        <p:nvSpPr>
          <p:cNvPr id="10" name="Rounded Rectangle 9"/>
          <p:cNvSpPr/>
          <p:nvPr/>
        </p:nvSpPr>
        <p:spPr>
          <a:xfrm>
            <a:off x="76200" y="3810000"/>
            <a:ext cx="8763000" cy="83820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eaLnBrk="1" hangingPunct="1">
              <a:lnSpc>
                <a:spcPct val="200000"/>
              </a:lnSpc>
            </a:pPr>
            <a:r>
              <a:rPr lang="en-US" sz="2000" b="1" dirty="0" smtClean="0">
                <a:solidFill>
                  <a:schemeClr val="bg1"/>
                </a:solidFill>
                <a:latin typeface="Century Gothic" pitchFamily="34" charset="0"/>
              </a:rPr>
              <a:t>Raising Funds From DFIs: Risks, Process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6200" y="-3175"/>
            <a:ext cx="8991600" cy="841375"/>
          </a:xfrm>
          <a:prstGeom prst="rect">
            <a:avLst/>
          </a:prstGeom>
          <a:noFill/>
          <a:ln w="9525">
            <a:noFill/>
            <a:miter lim="800000"/>
            <a:headEnd/>
            <a:tailEnd/>
          </a:ln>
        </p:spPr>
      </p:pic>
      <p:sp>
        <p:nvSpPr>
          <p:cNvPr id="4099" name="Title 1"/>
          <p:cNvSpPr>
            <a:spLocks noGrp="1"/>
          </p:cNvSpPr>
          <p:nvPr>
            <p:ph type="title"/>
          </p:nvPr>
        </p:nvSpPr>
        <p:spPr>
          <a:xfrm>
            <a:off x="76200" y="207963"/>
            <a:ext cx="8229600" cy="701675"/>
          </a:xfrm>
        </p:spPr>
        <p:txBody>
          <a:bodyPr/>
          <a:lstStyle/>
          <a:p>
            <a:pPr eaLnBrk="1" hangingPunct="1"/>
            <a:r>
              <a:rPr lang="en-US" sz="2600" b="1" dirty="0" smtClean="0">
                <a:latin typeface="Century Gothic" pitchFamily="34" charset="0"/>
              </a:rPr>
              <a:t>The Africa Finance Corporation </a:t>
            </a:r>
          </a:p>
        </p:txBody>
      </p:sp>
      <p:pic>
        <p:nvPicPr>
          <p:cNvPr id="4101" name="Picture 6"/>
          <p:cNvPicPr>
            <a:picLocks noChangeAspect="1" noChangeArrowheads="1"/>
          </p:cNvPicPr>
          <p:nvPr/>
        </p:nvPicPr>
        <p:blipFill>
          <a:blip r:embed="rId3" cstate="print"/>
          <a:srcRect/>
          <a:stretch>
            <a:fillRect/>
          </a:stretch>
        </p:blipFill>
        <p:spPr bwMode="auto">
          <a:xfrm>
            <a:off x="5638800" y="3048000"/>
            <a:ext cx="2971800" cy="1371600"/>
          </a:xfrm>
          <a:prstGeom prst="rect">
            <a:avLst/>
          </a:prstGeom>
          <a:noFill/>
          <a:ln w="9525">
            <a:noFill/>
            <a:miter lim="800000"/>
            <a:headEnd/>
            <a:tailEnd/>
          </a:ln>
        </p:spPr>
      </p:pic>
      <p:sp>
        <p:nvSpPr>
          <p:cNvPr id="4102" name="AutoShape 6" descr="data:image/jpeg;base64,/9j/4AAQSkZJRgABAQAAAQABAAD/2wCEAAkGBhMSERUUExQWFRUVGBgaFxcYFxwYGhkcGBwaHBceGR0ZHCYeFxwjGhoYHy8gIycpLSwsFx4xNTAqNSYrLCkBCQoKDgwOGg8PGiwkHyQsKSwsLCksLCwsLCwsLCkpLCwsLCwsLCwsLCwsLCwsLCwsLCwsKSwsLCwsLCwsKSksLP/AABEIAL4BCgMBIgACEQEDEQH/xAAbAAACAwEBAQAAAAAAAAAAAAAEBQIDBgEAB//EAEgQAAECBAQCBggDBgIJBQEAAAECEQADITEEBRJBUWEGEyJxgZEUMkKhscHR8FJi4SNygpKi8RXSByRDU1STpLLCM3ODlMNj/8QAGgEAAwEBAQEAAAAAAAAAAAAAAAECAwQFBv/EADARAAICAQIEBAQGAwEAAAAAAAABAhEDITEEEkFRBRNhcRQigaFCkbHB8PEVI1Iz/9oADAMBAAIRAxEAPwDY4bKioBaVJDJYguHAqLBqH4mK/wDCpkoKUoBlKJ1JIIrUUuC3GM7mM3SonXMGpuwFnkKhJseFbx6TmuIVJWlU2aQSqjPpCapOtAdhuCdoq3ZGhpJEhxRm4v8AbxORI1hwpPiW95pGY9GnFASmZP0srWqqUuAfaLqY0sbkd8CZNgEGTKVNmkrWhCnKyDSnF6vVmsILYUh9mWO0pZi6jpB+PNmBrzgcqCcXiAKBKUb/AJB9YX5usgSShawDNSlQ1qUFBldntE2p5QVmpafiqt+zR4OgCFfzB0BOjsgKky3AdIcd4DiDsLjpc1Syo6TMlgFzpIDkAB7Xd9z3QBkmHUcMHWR6xGk6aNQUNR3wfi8jlqmSworUGN5iyXFU11bVimIZYOfrQD4HvFD984uaA14OWhLkzG5zZlf6orkZc51qK+SesmUHPtX++5iKOlOCM3DlA/Gg14BVdozWE6HTFpFjpJFwA4pYo4RsJ+VS5iSFBZSaEGZM+aqx2TlSEgAa2HGbM/zRayS5eVbBQkyHovNkdY5Hb0tpWQoM71AbfcGCFzp0gTFTF6Ev2SpIVqezqTQF9iA8MMRh5aBZZJolImzHJ/nhbjMlCkrEzUpklQ7ayEqBQzOpqORWJlJydsaMvIzBSZupI1dYtXZCCpR1AGiQQ+1Hh10dX+wxUwhS1aFqFS7qLltjsHPCKuj2UibNUDQIUKj1mAAISR6r2fg+8FdGpRMrEhOn1VhiC2/COZPQ6JrV/Q0ipmtOpiHNjSv0hLix2sYA3qpPH2Q94ry/I8VJ1oE7SkLV6stM25f/AGh1AMbQtxCpqZsx8QNQJD+jSxq9V9VL134RsjBmyOooTqYqBSQqzjgriq4Ct7GrOFjFdXM6wByU6VSxdYBegb1w5Z9nECY3DTgh140BJHtSpSXpzoYF9NLpV/iSCo3PVSSQ4rsTAAzElIKFiipqmSUEAAEE2IYhhWClT5qCAUdYD7SGSR+8FGvhGVm4iZLUnTjCpBmKUo+jIOh0upSex3uBxJ4xJOOzMIBEzU9tEpJd/VbXIF6VJbnDAcGcFzdfVhCj2VAqr2XbVpDpYFwRy4RZmWImFOhSkuG1FKXe5qSeySltq1NLRk8qzHHTZykrKUz+0Br0oI0NqZIQUmit7vSHuFy7FqWfSJgoAwSEEKHPSlNUsWSxDGEgH8zEmiU1WQO5I4mLJEkIDC5udyYVS8rxItjBXf0eXXhvE/8AD8V/xhH/AMEr5iGA21RCYhx7wRcEWI5wq9Axf/G/9NKjwwGL/wCM/wCnlQCJzcEnWVMBM0pSU3QpIWC6QbdpnFxTZiYSSCqZLCEoUVX0pLAgWYXdwB4mITsrxSmfFihBD4aXcb3vEV5RiiG9LTd6YZAqd/WvCodh0iSlMlDJA0kbB7sX4mL8Th0qdJFFJIpQ+BFQawixGVYuXJKUYjUkAlhIQVEklVyXqd33iwYbGKCT6YkuQ/8Aq0vsvse1DAswmToUiZKJIIPZIUQyVVSCAWIox4tB3o3/APJZ5icW8HLt3winYfEypus4xIAGhROHQwCiGLP+Jqw2OXYz/jE//WR/mgAFm4IKmst9NyaBKz7IY0Bv5Xe1cjDTR1hPqkTAlDpATerO6jYPb4xDG4JRmTFJUmmp0lCSX0pYOpJu1n8oqyrCTDL1agtLrolEtJSAS10kqoz1BHOEIZZ3JPos9JCR+ymONTKcJJuKg/23jESv9G8rCSZeOxC1TJCZMuYuUEnUZpAJQSKaHIr3uwFfoWa4CXMVMBW2txVKA+oV0qKK34kwj6TrxCerSMYuVKXqTMCEpQpqMlKqnc7gQullJifJ8xmYjDInCWlCV4pRKUDspD1oPDtG5JtG5VLwxxE5M2ZpUpMvUGFBpDEKIIrGQyLJDhUCUlikqJCjoJr+a9h5wxzqYFrxE1FdeGSpNWNEkbG7i/dE3ctB9BxhcplJlNKnawl3AYKIJYMzg7Ft2gsy5RlieqYgIAdPFTpJo7ce/lGZy06gSkhLBQKgWLSwWDpW/nBOX5cla9KpilBBdPaVqB3Dk9kgjYB/CKpi0HYlSl9t1OPVSU0eJaftzFZwCd1TP+av/NEV4ZKWdUypAH7RdzbeKRLCJZbmDcP8OcU4mcEB3Jew3J4CKZ8qWjTqXMGosP2q6nheJnBo/FMJ5TZh+CoKA9hsMX1qI1n+kcB849KriZYNe1XmGFxvHThQBeYO+csf+UeweGCZ8ojVVe6lHbbUo+bCFLYa3MzkeLXLnzgmW460pIew1G1OW8GdFf8A05/NKviYjgcdKw5xk+crRKTMUCWclSlqZKR7Si1u8mE3R3prgU65MszpKpoKULnhBQ5tq0F0A24B7iMYq0vqbzfT2PoKj2l/vH4CMtiw/pf/ALifiiNUZhLgkFiQWADF6jj4ExmMQk/60B/vU/GXGyehg9xrOyzV1ZeqKhKhqSXZwXqLCx8I4glKACkJUkuyTsDcGj0qWguXNGkcWiGIQhaSlekpNw/zv5QxC/MlgzpQLqqSeNEqBevOPICpRQmTp0FJdCnABDMxFUPV6EO1N4qzVbTZDHUkFbkVIoGcj+8WqxkskNMS+sgHUDYvd3FxeCwOdaBNXMmUSdASFpGpExJKTpUPWQqhoePGDk42WoAlQBUrSGLnUKABt6fGFmZZkgpVKKkkkhTBSSwC0Vvx5QszPEplFA1ISlc2Wpel9RKQxZtjSpsTwEFgapExjpP2/wAj7jThFsKMBjAtSlTClJ0pSS4Ykan0k3DERb/jkpJ0laTVgQQ9OP1h2KhlHIBk5ulaylKVEhOrazlNne4MEpxaTu3EEEEecMC2PRWZ6eMDjMx1olaVAlOpyzM5Ao71Y7QgDXinEYJK2cVBBBHEVD8a8YtjylMCWfkN+6ABHisKVYgiaSUqAZlEDhVmq4J3tCtKZwAHWgtRzqfxZV4b5niSpIUJM901bSA/fWEM7pCdR7Crm6f1hFDDMsP+0KwjVVu0T2Sw0qCR2rg1irDgTNASlRUNWpSQSnchzYppcVhhnSJtSkpUjSjVqSCqr2Pc3dA2GmKOgIoyF699IdRq1j9YQDbOJMkdfNXKClS0TJikP65lpc1Pd6wFN4+bTenuFKQE5eKF39JXqfmUoBHhH0TpJgWTilFbp6qe0u/aVKI86R8KwylaSBLDn2tJJFKs1vGJ6IuKTerPrXR3GS8ThevTJEg65sspStSwrQhCkk69+0bQ4nyQnFzAE9nqpRIAu6XLAXJjMdCMJMOVqY6CjErcFOypUs/AQ/znNEImksFKKEJP8Kagi0S2k7ZePFLLLljuBZZi0S8OhawWdSfVtqZD1bdVYYY+fJBmplzSmZJmKOoIK6PrKaBlgpezsecZ2ZjXYWSLDYd0VKxJjJ8RGz0Y+FZGtzS4PpghSlBSVhIAZXVTAFGrs6XFGodwYjiM/lTFIBK0stJAKSLG5u3cYzXpJiCppccoXxKZo/CJJXZo8d0jlkaky1lSC41D16KDCtA5HhC/o90mxDaJ4VpUpf7RWnVLSaookMQGaxqRtC/0ktE04nnB8Qg/xL7iPpDnc9E8jDzMT1aKBaut7RG5cmh5BPdDrIf9I6ZQl+kFapgJUzFy9AAS9KcovRj1Cxhtl+MRNSUzEIUNwpIPxEV50ZGb8MmtmZDpfjk4rByeoVqJnzpi0EaSCtKdJrQsyk3jHzsGohKEypgXQEGrksAEsHYn4x9Lz3o2hCCuXJllAOpgsygl6Keuk0spqb8YByfCpUtASlcoh9ClpRPlkmjBaaJLUdg/F40S7HBJOFqSNnmc5EiSn0pSAmXKQmaVH1piUpBAAvY8ybChMDTZaZ0g6AgyuwtBQpwwUNYIu7F96OCxFcb016LYqcsKAVMQAAEpUVFBsWSXKgTWnaD7tBHQjJcVhJa5kxSpaVFKESixJUogdYU+yALWJpsInkd31M70HXoU0Ej0egJb/VQqjlqlVaNWGmR5UFBZnYdI7Q06pKUU01oH3i3DdGZYSHUslg51XO5tEz0flWBX5j6R1OVrZGFeopz/AAITPkhOFSqWSXKAgHZ3Ba0FTMpw6iFmVMlEVGqUpuPaYEN4vFeY5KhMySkKUyirU7G2nlS8MB0blcV/0/5YgqxfORh5cqaAmXcFJopy6dQDjULWileFw6pk8BKNSpoYslgQEg3tUE+ME5zkMsSlEE6nSHKUKAdQFQU1ivMshlypQWnW40jsBAdyBUBLNUnwgAEypZWsqOH7aUEBSEo0kpUaEEi7NSzvBmBzlCfWksHUolpdySdIJUAvvHC1RAUjL0kiih2VO6E7HmgC3G7RZhcklrAppbUEgJSGtUhq1NvhAhssyXGKC1lEtS0q1aVkpuFkrBVqZgFAgbsYYZRiF6VoXKUohayKo9VSiR6y7i1KeDQoT0ZSkKIJHrJbSmpC2BAalrRVLyxKDLCXU4JJKU1JKQEnUksSaMLd0AGoOI016kjuMsn3KhbicxKZ5UqUoICU1GkqJSokhgrwbjE8HhdClpZYZLkDq27WqhCUjZNwa8o7mcnXMbQWYagz0ZTGljwP6QCJTOkiUpUoyprI6t/V/wBq2j2t3EMFYpQIHVkX9pJ48DS0IcxQEjEJSggFWFoBwKan3eUaKYhiP3vOioAB5mYETEyzLLrSojtJbss7l/zCFEzo9LJJ6iYHJLDqWD95hhj6z5QAUXRN7SFAFPqP/fZo7/hR/wB5iv8AnCALKs/RqIA0poO0V6a7ODcQtTkWjtlVFbtRwWoWL7ecMM+mql1T1SqBwu5Ac8KsWjiMxmzJYbSUEWYkcyztxiLKL8yloTi5i1GwUopCWUQEOWUKmxoLwNmefj0I4tAnMmWFJQMTOlAh6OJagHYxPNsdpxc5hLdKJpFusJEosKKdjQGjs9oQ4bG+k5YiXOHVLn6kBKUkMlCgSWNhpFzRyOMKOxVWy6R0o9NwonLl9WtM1QAC1rCkpSlj2z+IqFOEZvHTlsZmzkF+7k7wdmM8JAloZKUhgBYAUA+94GnkCQh6Alz4qERJ3JRPVxYniwTyda/cXJzQ/YX/AJYtGZ/elf0hgjF4f8SItE/DfiR7oryYdjiXH51+IUqzPkfJX0iteYm7HyVDlWLw4dlI8xAZx8mgC01UbswAJ+Q98HkwXQPjs7/ECDMyQ7f0qiBzM8/5VQ3lYiQQO1L8xHTOk/iR5iH5UOwnxud/iEq81U1AfI/WND0bmFSNR4wpzKZL0Fil+RENeiZbDgncn4xz8RFQimu563hOSefJJTd0v3Ndg8QDQ24fe0ZPP+hmiYFYbDKWggk9TN0LSeQW4I4aW4Q4wi3HKDzmfVgOlRFbB7M/ur4GFiydzp47hVKNoR5BniklMicjEJV7C5yGcbJUob8CQOBhlneBmzAhckpWEqBVKJ06meyvZPI3aHa1IUGLEHjUe+KF4GWdm7i0dujPl5JxdM5lqZ0xClLMyUEk9n9mS1GNEkt598EyEu7TF0dJBCKcx2PfAxwpDaVmmxrF60BiQ4NbHjeGTQqz3CTOsk6JqtR1tqYgHs1oB87QwlS8TpGpUt96fSKv8N1FCtSnS/rKKnduNrRcqQoNR2FVGYu/EgQAD49E8S+0pBDpoB+YNtxieNy6dNTpWsM9GOkg1YgpAIMV5nKSU9oAnUk+vMJ9YcQ0HTsWR2QE8qqpwfs/CARmstyKcVrdaVBwDqB1KCXZ3BBN+1vE05HN06kzEg6iBqLnslmSyaUDQ5wtCo9YED8qRUua9ocoU4ubPTL14dfWOtYUhkszljqA1Jc14coSRVgs2bN0K7DFJLjUX9YuA8ByJM5bL20pcPUu9alwQRx2hjLmYggFUtQCio0CRpI4sDqetOUdkYJRA1KVLOlBcISxqW9mlPswUBLCCbqV1nUu5Ydo+qWDPQghQZrVeL8HgzPlhZZJnAjs6klLdkk1IDAWYu8CKkLQ6RNWpxMbspN2dywoflFmBxU1IZM4aAUn1U6i5LgOC9AD42gEaBOUyh7Jq11KNre1F5wyPwiOYfFJWKHcjvIuxFD4Rc0UTYMnAyydRSHGoA8jeBDkA2KQNhoJ/wD0hlK37z8YsgoLMx0mlhUzSqjSncXqauCaim28Up1dVhwl30qJP5Quo2uN450pxOnEBiEnqQbB6arbwfMQ8rD8QhZN7OPCMn3NELekswpxk5aCdSVX9UJdKRQpLkwLOzZSpSdaipYBqSSTWtTXa3KC+lGKSMTiE6Tqcdp08AbHZ4zmPm1YbfSsZJ0kdvC41Ob9AObNdRPL6wXmst8OBwSD9+cLpi6nwhxj0vh5nJKB8ImP/oj1OLfLwsl6ox4TFiI6pHKCMvy5U1TCgAJUbAAVJrQUBvHoWfM0TwOXpUFLmkplIHaIuTslL7n6cyBJQlzSsISUqBUpAKgeyXGk0qRWtL8oIzrHBYEuXSVLt+Y7qPvZ9iTcmFUkFBCxcVHh9nvcxm3bNFoWShQRIwXOQFJTMSOyrbgdwfvnvAykkD9ItPQhoqJjddHJZGHlvwtGFmJZJMfQ8rTpkSxwQPhHn8c9Ej6PwKPzTfsHSiwEMJKwJapivVFAPxKNh3ABzCx2HdBGYzCmXJRvpVMV3rLJ/pSPOOfhlzTPT8Uy+VgdbvQ9lGZFYWSSQ/Z2obe5oYSVjTxIo71pzesJsoDSgR7RV7qfKLSv4x6FnxzHAnD83hWK15kAoI1JdQJGqjtU24CsKSv384AzCYRMw63tM0/zJb5w7YqNfh8U49k9ztTn+kEJxA4QkVimbaK04sjhBzCo0QnJO/nFXoaCTQOd2BhGMxIMeXmT0qKi1+cPmQD6ZhCyQAFJS9CBzLeZ8oXpw/VBxIS5JUbaXJNy1aNEUZ8U0qRsSz+LUgmX0hQfWEFhQtXPMtB1olJSoL0kGwcuzjubuEUYbHhJU2lXYQAFOObseBo+8NkGUsuD4EP990UY7Ig6lpZRIHf2QwHdv4Q76CoRTsZrKSlAAV1hJbTpqxGk1PJuMDYScQV1lukk6gijbM4pw5Q3m4bRp1pSoNcBmGtwDV3+sUejDSsnQwc2Ioq294RQHKzVaVg6vzfhQaltQG4IYd0P5XSAqtfuAANON7xl8XiEBSj2dIba+lzRjUfrEZM8gDmS2tKgA1qA37+EMVGrVnqkh6Gpeo+kUnpQoU0HzH+WF/piiLU3ZvgziIKmB9/vwhiot6VlKsQ11dQGrUBy7jhDlQIkYdraJnxjN9IMSmZi/wBmpKwMMrUsbFOuluMadUwDDSCSAEyppJNgxFSTGb2KEnSpbYyaARUi7fhS7UvGWx6u2e+GvSHFiZmM0pIWglJSRUUlix7wYTYous98YSfyI9XwxXlkvQCN4eqx2lKkFLg6a70A4wiZjDpSXPgPgIwlkcXaPeXCQ4iLhMEmyUn8Xu+sX42YkSxKkpJBqtZoSXt3WPkNq2FMe0QvipEf4PB3Yu9BJDab0uI8jKFNYeJA+Ag9eGJNFEd0TTIKQ7lTsK7Q/ipGT8Gxp9a9wPLsCpGpC9JlqFAD2gRY2sag+B2jqMie6/f+kHJl+cdAifi5dDReCYetijMchGiixQjYua2jViWzJ2p7oWJk6lJH5gfAV+UNV3PL+5+UZZMryVZ2cNwePhW1DrR1KCohKbqIA7yWEczmdrxEzTYHq090sBA+HvgnK1jrOsFpKVTFd6BT+rSI90VyorPWq9VNvzK+g+MdfBxqLkzw/G8tzhjXTX8/6PIwplS5aDdIr3mp95inUa8mgzMh2vAH3wKRXwjpPBITvUVStIzs9a5gT2yNBSt2BsWEaWYn9mrwjNIJAPMN7wflCAKTnU3UQoAjtae8EfWDpeYK3Smv3whSgEqS9gotzcfWCCklhehL+AJ+BigC1ZyHYpIckbc/pEZucSwWNDT3gHaF01Daf3j9++F+OQ6y35D/AEj6Q6EaUZkgt2xSn0iwTwbEGM3hUuFF/wAJ82+sT4sYSBmolk6SODERbKx0xLMotwfhGbws1TjtEB+N7/pDPrVPd+8QWBpBnSVABaPL494iufLQtKky1ByKgi/n3Qnw0/VKCiGoTQ8H+kWNQH8Qp5PxirCgTNctWGUVBKeyFkpAoFOzig3FeMexmDDuFgF7qF3r9tB8nEqFAXFtJr7jEE4GWV69JQVBlNVJBFHSaU4gbQAAJSpJqQCFHtMQ4a4Ld8XnMFGuoV++MW4HL1nUgDWKsClwSGsTaj05ReOix2ttWC6AC9IClyku5TImhVXc6ptOd4dZwj/UQOOFnfEfSMzhswUqeNQW6BNSVL5ayAmlEl2A4k8Y0PSCZpwcuwBwswbu5U3c1RGGKCxrl9X97Y3bdmPy+SVYlYFgk+9IA+MUT/XPh8BDrLcCUrVM1AhSUgBhTvNzYQrzKW088CAflBmXyM9Twp1nrugKairwxlKoIGUikWyTSOCWqPrsK5ZMIBjsVgx4q4RnR12gXE5goFkgd5+kEZfmhI0EAG/F9vnEZuFSq9+IiWGwaUFxfjHRN4eTTc8TDj498ReVrk+n26hcdSmPARNA3jibPc0CcFLq52iU0klhaPSTTviSRBsYvV2NMFlypmHUhFDOWlBP4ZcvtzCe9Wgc40vUplywlIZKQw++MEYSSJWHlI3Z1HiVVPxbwijGDsmPZxR5YJHwXHZfOzyl6/ZaGWzIVBfYuGvw7mgdamrekE49Xarz+IgcqTaKbSOdQb2RwElCqWIH35xnlSyBaNMUICVgEAqL33pX3CF/+H80+Z+kK0Py5PoxYggMDsQTyEESUaADSoWPNH6xM5SrWSCG0t84IRlqizt/eBSRXkz7C+ejUU81fECFc+UD/LKB8I0czKrdqzbcD38IFmZCRqGqvZ2sxJ4xXMifKn2FOAI0q5pHnSJAVP3xg/C5MbPYsTxYRfLyLmfd9YSkhvDPsLcHVQruk+YhuhNbxEZEync3HDa0NBlg/E3hBzIXlSXQCwMr9iR/7g/qVEpSXTJ5t/2GC5GGSlJGpqq24kxRLKQlAf1W4cCIXMheXIqTT+Yx6VMI38PFUdmzEdqp435NA6sSnZ7nfn+sHOg5GPMrx6kytTAspZagNDtzYkQyQksOwg83H0jNYKY4KQSE3pWpD+ENTKXsR9+MT5iYuVp0C9Km65DhzoH/AJRX0pWfRJYII/YeBBUfLui/pEhlgk1CKeLxV0zURhpV64dL+KjGF/NL3R3KceWHopA8uUEywx1OEktzAp4VhHnSWWg7EEeVfnDbBzP2bE2+xAObjsBQD6FBXhY/KOirxte/6i4bIocRB+y+1Ak7q5VJpmFQFUy0BWn99SiADyDtu0XysKhcszJC+sSltYI0zEPYqS5BT+ZJIgzEYNUxSpmHHXIWpSilJGtJVUpUk15OHDQNkWTTJCpk2YgplolTdSCoBSwoNpAuA5HaZgwifJg46HdHxHiI5bl+VfxgjxNIi6bikyynrMOgoVQ9WtfWJ7iolKj3pY8otxmFCCNKtaFpC0LZtSVWLbEMQRxEceTHKKs+h4fjceafJTT9f7YMItSIg1YKweHVMWlCbqLD9eQEc710R2ykoq2RaC8vy9U1y4ShAda1USkc+J4AVMeXp16JSUqa8yYCdTX0IcBI4O57oZDDqXhSlpaCJta6BMOkM2o0KeDtWkdEeG/6Z42bxL5f9afZN7fld7enuBzMfhwdKEzpn5nSh+5OlR8yIYZNlwnTpOlyhatwxGiqwoCxA4XcGA5WQzAa6JYO6lp+AJJ8o2HRjDpSFKQOzLBAUQxWuY2stsAlIAHAx0PFjdJLU8tcbxMXKTdxrf16ffoFZpOdZgTEr7Lx3EqdXjAuJndnzjrPBMnm+LaaE8BXxrFMvFOofe8Bzp+uYpfFR8hb75xbhS6h4ffxjlbtntQx8kEmXTMexIpHpOa6VAtbvgOYsalV34VitF9/KEb8qoa+nHUYulYtX33QEJZcqNE8SQBtE0YhI9oHur8BDSMJzglVrYtmYpXuEVYnGLKjXn74iZj+ys/wxXPWoaj1ZJY0JAJiqfYzebGupNE9VWO7xMz184rw+JSHoB3ufBh9YlMx3Bz4AfWDlkZS4mF6EgpWp633PGGBIT6ygGDuYSpxStbkkAsGel/jDImWkVAL+/zgcWjGWe1ogabOGklyR+WtzS0DqUAQNmqXfup5x6bjglJc6QCe4OT9tCvHZ0ECWTY77gBgSwvf3RSiZPI2Ha/n3coGm4lCQ6jZveDW7bRnJ/SNaqIDlyQb0NACBbj3tFmDydcwgzS6aMkHbZ/veHSRGrNJluNUv/0kTC26AVbUDAF/1hv1E/grxCgfH9lAmCQpKWSdIoGFCW4n5QZ2v96fKM+ZPZGnJQ2z3BmZMDkDsJcqcXKrMOUCdMZQVhgQsHq5SUEVDsqrOOY8o0eLyyROIVM6wkABkzCgNf2e+EHTHL8LLwkzSkJWQAjVMUS+obE1o+0S0ub6omMLQnwgIRq2IDV4Xialiuqos132Zt47IUj0aWUy0A1ClgHUt7aj6tNgK90Uyy6u6viaD5x0Y2qdepMoOIoxGHXLVpKaGqTqq3gLjeCcFjVSlBSRViC7KCgaEKD9oEbQ7Vh0rTpWHHHcHiIXzsimJ9QiYPJXkaHwjmy4mncT6XgvEceSHl5nrtrVM9Nn4dbFciYCNkzSE+AUlRHnHMVjtens6UoSEoSAWSkbVqTUkk3JgdUlafWQod6T9I6F8j5RzTnOSpnqYeH4fG+fHv3u/wBzxmAbHyMXYLFqQsLS4KS4o45uNwRSKkB6mC5Mkn2VHuBjHVbHTJxaalsGjMpZZsPUVA1r0g8hQ++OzcSuYzpoKBIZKR3AE3i3B5TNV6sqYf4T8Y0mV9F5t1JQj94v7kvG3+zIqZ5kpcLwz5o0n73+tijLMnmKIZKXJZIqXJsNo265QkS0yGDgOSLLPtEeLBjal4YYDBplB31LZtTM3EJFkj3woz+f2dT+oQrwsr+knyEdmHHyangcdxr4h8q2FM+Z2oRZvj9MpZ3UdI7z9BDDFr7UZnFqE1bPuw/8lfJ41nKlS3Zy8NjU5XLZasXYeWpgQl+ZLARHDYtWtaVaEM2lgS6WDkFyLkjyinM8eqYSUP1aKJFgAKA95PxEUykftCeKR9PjByJCnnnN3YwKEEuVLPcAPGpiOmWDZSu9Tb8AIgZiXahbhU+6OEE+yaENtbvrDpGbySe7ZfLxB1MwAFqP8bwUjEKe58KfCF85aZfamkISaByzkX74lhsYmYl5ddVi1HF/hDJDVkl6mogNcs6n5H3gR6eVU7YSaO1W5/pCzP8AEKloV1a9J1UsKXJc8gTBYUM5SKkWa8WrxKRZL1EZPG4nWmSHco0rWSb2vzvHsR0kKnCGH7xfn3CFuFDnFZ2ASnQNSZZmUsQLDxgXMM5ToDrHWEUAckEincxjMTsyUakupTubOBtTagpyiUnLlqSkrJSCXtVrOPODRDQTOztfVmWmoUQ5uoskM2wFBzjmEy1UxTrNDRnPx+QhpleSo2d7Ds1JN3NkD+0PsLkhSSCa0sK/oIylkrY0jC9xXl+StRKa7bd/MxpcDgQkUSN34mJScMQARVrhq1t9iCpKC1meu/nWxuIxtyNdI7Fhlg3pwo1+LG8DqnywSNRp+7E8ViWDU1KsduJURwSA/kN4zi81kgkdSlTe0r1jzPMxqqRnqz6TOxj8qbBvibwjm5Hhe0VjWpfrKmK1Ku7AkuBSwaFy5i1XCj4xEv8AlHeofKKpdxc1bIKzrES0yUJSeyk0ANnNYVyV1LHh8IG6QTNMgl0vuL0jMYTpMqX2SnWl9iyhy5xovQhuzeypsES50ZLD9LZBooqQfzJPyeDkdIZBZpqP5m+MOyaNXKxbbwSnMC94ykvOpe0xB/iH1gn/ABRBspPmIVhRqZeZHjBkrNTxMY1GaJBqpPmIvGeyxeYgfxD6wrCjaS8yJ3gmTjowo6V4cXnyx/GPrEj07wabz0/whSv+0GAD6AnGNvC3Mp7pI4gjzDRjR/pGlLcSJM+eRfShh4k28RGezbp7iVEpCEYf9461fT+kw0BoM2zhMtIdR1KApc14DcxnZ+PSAtBPbUK6S+kbJf4xmzmRBdJUpZoZii6v4fwj390dw00C1z5wuXW+pssvyqHTd+r/AJsjSYbDggA27+IpEipIVqAeySafiAeo5whxvSNMs6erKiGerCwLe/3wdleMVORrWEpGpLMTb1i7msP3MgvEY7snSR7QsX7NqGhL72i+fmCJZGtaEhquRuxdr/3gCYpAHaWBclu1cg2oLCMtnM1M2cVJLaiQXoRpoHHdBowqhzn+ZonoKUHUAFKDPxGl3G4eLsBihKkIQWJSDZ7k8vKMtIxBALUISa8XYNzpFSsSo7wNAmh3jM7URp1cyElgPEXMApmnrC3aFqueD/GBZGEXQ6SUkjah7nh0jLglWpa9N2Sml+ZDkseHjCbSGk2JpuIJB2NAw3FT9IKy7KVKcq7IAubueW9OMPJWUOnsICAkuCoVV3Cqj4wzwWQEkKU3Ek7u3hwsKRDyFKAmwWUOsaUkpa5BJvdPBz4Q/wAPgBqDhlA+0akGzjjQ25Q2ly0pdiHZ3ZzzJ4j4xWZpIbUF+tTSDqUDsXo3zjBzbNlBIvkoCKcAahqCvgY4pbqsSQwLgi7cacLRXh0AgE6qH1diakMANRruxsXhhJlgdoB3o5JqOHd3c7NAo9xOVHUuwuWa23EV2ieGBUK0bepA5AjjwpYx3FJTLQVTF9W7M9VHeg3/AFjOZln0ye0mWCeQABPEzG9VPKL2J1ZLPsxK5nVy3VrGnUNkiwT+V6qPdwEXIydgB1RLC7or/VHcsygyhqUp1EnUrSWAFWFbNy74MRjCwofA08IVh7CbpDPmSJZmaiWIDM1+bmMbO6UzlcB5mNt05wkxUgoEtROpNBU8bB+UfOJ+AmI9dCk/vBvjG2J2tTOej0LJ2bTV0UqncIEeOtzjh5RqZlnWRzVFcegAsBHD3xPWj8J/m/SKI9AASFS/wn+b9IkFS/wP/EfpAkegAPROQLS0+JUfnFwx5FggdyAfi8K3j2qEMbLzOYoMVqbg7DyFIpBgALMWyiT/AHgAYSzXj4tDOTiEyw5ZLXYfMwnM0IFb8N4EVilF3Nw3zhblaIKxk0rd2cremzj4M0XyViWm7QDKCmLUg3C5cCQZpoz1UzvbYmFKgQLOzEqPk3nBeXSpom9aZTu/rMgObEPdjwi+XgnWOrRqAsA4Dktcuf7w8k5Lil10hDlixc83VXgYiU6KUb3EEvo+BWbMbkKe9XyBi5GVBbCRLKuJD1qLqV8mjWYHowkEKWkqO+oFQH4Wbxd32hrKnoCRrSNCnFACHbkab1ejRk8posZmJHR2asPMKUBNkpI1OBQajbfjYwzweQdUH0gEsdZDq8y7V4NDYzXZKUtpSCCQ4+NTzoaiOCZMUphUhtVi4NgR3vVtozc29EWopbgUzDtejOXDgvuSTe9z5xacMTrcH1Uqd2LbG7NR3EXmUQO0XIO3sjcX7INQ7W8YKlpDCgIDMFMpgeR4GFy3uPnrYVomaurqCHJ0hrFgSXHaptbugyTKZTOFMAQAlIGkvervTlZo6qemWkFZCWNCWS7j2RxBejWhTj+kaQKJGzrWGcizIFTWrEtyi9iNWPetQlJUWTd1KZn8avXa8K8d0uEtLS6t/tFhh/Ck1NeLQh0z8SdQdh/tJgZIG+hI+QhphsgSjStR1roda6gcQ1kngXhipC6YqbPVrmFUsG61AlX8Ibsjm3nDnASkSkMhI4kqdz+Z6k+LQQMaSoByzOzVKRYuNiA704GKMO6Vm9hbdzRIp6txDAvVOUos7gNTkz99PfFJSfxq/lTFmHBcgOATwBJZm0jfd+HERf6Mv8PmUv49g/GDbcPYcYWevW1hW3cT32j5h/pGB9IFfZHxMb6Rmhd0gUJFacRzjL55kqcUVTVKUlQBDBiHFr13hQklIlxdHzyPRpsb0KUhmmAktcEX847P6GdUAqdNodkJf3qIjoeWK6maxyZmI9G5wfROVo1BGrmtZP8ASkJ+MZHMZJCiWSASWCQwDFrbQoZozbSHPG4K2CR6PR6NTM9Ho9HUpctxgA5Ho0w6G6JYmTpjJO0tOo+aikD3wdhcmkpTqTLB5zCVn+UaU/GMnlijRY2zGBJMXJw6m4ffKNBmI6xSUAmlgwCa8AkMPKGmUdFDiJJJXpKSlKQBRt33f6Q+fS2HIZJWCIYFyWfztF0nAKPqpJ7hG3y3orIBSxUVlTAqsG7iNxDaXh0DUGoXB8aE97sWfjWM3l7FrH3Mhg+jM19K+wk1tfj2iGBhph+i0tCQpZ1F9xSh3ejEPGjxC/WudA8lAllB34wJNmeqk1oNZ/E7AU3PM1o0YubZoookcOgFJSUlgo6UsoMWuLEWrQ8ImufTUipA9U0a+rTfg1Hts8WSsvTrJulglQLV7Lg0FKc77QRNwTJf2ZY1Ebsbs4LmlqRPKPmQFMUNWpzT1khyyacCwLCLjhRROku76SQwDF68KOPCCZk5JIU1Aop06QA9gaFm+piJX2wKum1eNeHdtFKCJc2QlYQezZ6bi9wOL7g/GJNUsWpZNeRYmrAgwrzbPEyldUEalGuyU+Nye5hCLNc3mGsxRKT7COyH57q8YNtB03qaHGZzLlqYHtOOyhlKpZyKAXoTuYUZh0oVsRLHJlTD7mB7h4wvy3AzMSzKTLRwArzh/l/R+Uj1RWh1mqqs3deGLQS4bBYicdSEFAVeZMdSjxYXhjl3R+UlR6xzMDELX6p37Ntrsx5wxwU4qRqSBQ1fm54EKqOVhFJQpbKB0lTMBUBuAoxrcNDWgN2FzU6R6oIAoSaKJFBq1PS1a/GBkMRYBTOx7VuCSG1eO4vHsOApgACC9FBw7V3fYbwTISFhJZgCRYOW2LvTneGSCycOpwD7DkmgDEU1ChAd7tbaCcJhCkU87A8wL+fkYKlSmowYWGw+p5mCJcsmgb78Ily7FKPcHRLIc1c34mLxhFfZgnDygBxPGLXgruM//9k="/>
          <p:cNvSpPr>
            <a:spLocks noChangeAspect="1" noChangeArrowheads="1"/>
          </p:cNvSpPr>
          <p:nvPr/>
        </p:nvSpPr>
        <p:spPr bwMode="auto">
          <a:xfrm>
            <a:off x="63500" y="-157163"/>
            <a:ext cx="304800" cy="304801"/>
          </a:xfrm>
          <a:prstGeom prst="rect">
            <a:avLst/>
          </a:prstGeom>
          <a:noFill/>
          <a:ln w="9525">
            <a:noFill/>
            <a:miter lim="800000"/>
            <a:headEnd/>
            <a:tailEnd/>
          </a:ln>
        </p:spPr>
        <p:txBody>
          <a:bodyPr/>
          <a:lstStyle/>
          <a:p>
            <a:endParaRPr lang="en-US"/>
          </a:p>
        </p:txBody>
      </p:sp>
      <p:pic>
        <p:nvPicPr>
          <p:cNvPr id="4103" name="Picture 7" descr="train.png"/>
          <p:cNvPicPr>
            <a:picLocks noChangeAspect="1"/>
          </p:cNvPicPr>
          <p:nvPr/>
        </p:nvPicPr>
        <p:blipFill>
          <a:blip r:embed="rId4" cstate="print"/>
          <a:srcRect/>
          <a:stretch>
            <a:fillRect/>
          </a:stretch>
        </p:blipFill>
        <p:spPr bwMode="auto">
          <a:xfrm>
            <a:off x="5638800" y="4800600"/>
            <a:ext cx="2971800" cy="1447800"/>
          </a:xfrm>
          <a:prstGeom prst="rect">
            <a:avLst/>
          </a:prstGeom>
          <a:noFill/>
          <a:ln w="9525">
            <a:noFill/>
            <a:miter lim="800000"/>
            <a:headEnd/>
            <a:tailEnd/>
          </a:ln>
        </p:spPr>
      </p:pic>
      <p:pic>
        <p:nvPicPr>
          <p:cNvPr id="4104" name="Picture 8" descr="plane.jpg"/>
          <p:cNvPicPr>
            <a:picLocks noChangeAspect="1"/>
          </p:cNvPicPr>
          <p:nvPr/>
        </p:nvPicPr>
        <p:blipFill>
          <a:blip r:embed="rId5" cstate="print"/>
          <a:srcRect/>
          <a:stretch>
            <a:fillRect/>
          </a:stretch>
        </p:blipFill>
        <p:spPr bwMode="auto">
          <a:xfrm>
            <a:off x="5638800" y="1200150"/>
            <a:ext cx="2971800" cy="161925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1FBC70F9-4EA9-4FAF-93F1-B3748FE8EC78}" type="slidenum">
              <a:rPr lang="en-US" smtClean="0"/>
              <a:pPr>
                <a:defRPr/>
              </a:pPr>
              <a:t>3</a:t>
            </a:fld>
            <a:endParaRPr lang="en-US" dirty="0"/>
          </a:p>
        </p:txBody>
      </p:sp>
      <p:sp>
        <p:nvSpPr>
          <p:cNvPr id="4106" name="TextBox 9"/>
          <p:cNvSpPr txBox="1">
            <a:spLocks noChangeArrowheads="1"/>
          </p:cNvSpPr>
          <p:nvPr/>
        </p:nvSpPr>
        <p:spPr bwMode="auto">
          <a:xfrm>
            <a:off x="76200" y="914400"/>
            <a:ext cx="6096000" cy="338138"/>
          </a:xfrm>
          <a:prstGeom prst="rect">
            <a:avLst/>
          </a:prstGeom>
          <a:noFill/>
          <a:ln w="9525">
            <a:noFill/>
            <a:miter lim="800000"/>
            <a:headEnd/>
            <a:tailEnd/>
          </a:ln>
        </p:spPr>
        <p:txBody>
          <a:bodyPr>
            <a:spAutoFit/>
          </a:bodyPr>
          <a:lstStyle/>
          <a:p>
            <a:r>
              <a:rPr lang="en-US" sz="1600" b="1" dirty="0">
                <a:latin typeface="Century Gothic" pitchFamily="34" charset="0"/>
              </a:rPr>
              <a:t>AFC, formed to help fill a void in Africa’s infrastructure</a:t>
            </a:r>
          </a:p>
        </p:txBody>
      </p:sp>
      <p:sp>
        <p:nvSpPr>
          <p:cNvPr id="13" name="Content Placeholder 2"/>
          <p:cNvSpPr>
            <a:spLocks noGrp="1"/>
          </p:cNvSpPr>
          <p:nvPr>
            <p:ph idx="1"/>
          </p:nvPr>
        </p:nvSpPr>
        <p:spPr>
          <a:xfrm>
            <a:off x="228600" y="1295400"/>
            <a:ext cx="5029200" cy="5105400"/>
          </a:xfrm>
          <a:solidFill>
            <a:schemeClr val="bg1"/>
          </a:solidFill>
        </p:spPr>
        <p:txBody>
          <a:bodyPr/>
          <a:lstStyle/>
          <a:p>
            <a:pPr algn="just" eaLnBrk="1" hangingPunct="1"/>
            <a:r>
              <a:rPr lang="en-US" sz="1400" dirty="0" smtClean="0">
                <a:latin typeface="Century Gothic" pitchFamily="34" charset="0"/>
              </a:rPr>
              <a:t>AFC is a private sector led, International finance institution </a:t>
            </a:r>
          </a:p>
          <a:p>
            <a:pPr algn="just" eaLnBrk="1" hangingPunct="1"/>
            <a:endParaRPr lang="en-US" sz="500" dirty="0" smtClean="0">
              <a:latin typeface="Century Gothic" pitchFamily="34" charset="0"/>
            </a:endParaRPr>
          </a:p>
          <a:p>
            <a:pPr algn="just" eaLnBrk="1" hangingPunct="1"/>
            <a:r>
              <a:rPr lang="en-US" sz="1400" dirty="0" smtClean="0">
                <a:latin typeface="Century Gothic" pitchFamily="34" charset="0"/>
              </a:rPr>
              <a:t>Established by international agreement in 2007</a:t>
            </a:r>
          </a:p>
          <a:p>
            <a:pPr algn="just" eaLnBrk="1" hangingPunct="1"/>
            <a:endParaRPr lang="en-US" sz="500" dirty="0" smtClean="0">
              <a:latin typeface="Century Gothic" pitchFamily="34" charset="0"/>
            </a:endParaRPr>
          </a:p>
          <a:p>
            <a:pPr algn="just" eaLnBrk="1" hangingPunct="1"/>
            <a:r>
              <a:rPr lang="en-US" sz="1400" dirty="0" smtClean="0">
                <a:latin typeface="Century Gothic" pitchFamily="34" charset="0"/>
              </a:rPr>
              <a:t>Formed to help address Africa’s infrastructure needs </a:t>
            </a:r>
            <a:r>
              <a:rPr lang="en-US" sz="1400" dirty="0" smtClean="0">
                <a:latin typeface="Century Gothic" pitchFamily="34" charset="0"/>
              </a:rPr>
              <a:t>by </a:t>
            </a:r>
            <a:r>
              <a:rPr lang="en-US" sz="1400" dirty="0" smtClean="0">
                <a:latin typeface="Century Gothic" pitchFamily="34" charset="0"/>
              </a:rPr>
              <a:t>providing long term financing solutions</a:t>
            </a:r>
          </a:p>
          <a:p>
            <a:pPr algn="just" eaLnBrk="1" hangingPunct="1"/>
            <a:endParaRPr lang="en-US" sz="800" dirty="0" smtClean="0">
              <a:latin typeface="Century Gothic" pitchFamily="34" charset="0"/>
            </a:endParaRPr>
          </a:p>
          <a:p>
            <a:pPr algn="just" eaLnBrk="1" hangingPunct="1"/>
            <a:r>
              <a:rPr lang="en-US" sz="1400" dirty="0" smtClean="0">
                <a:latin typeface="Century Gothic" pitchFamily="34" charset="0"/>
              </a:rPr>
              <a:t>Carefully selected focus sectors that have both a high development impact and strong investment returns</a:t>
            </a:r>
          </a:p>
          <a:p>
            <a:pPr algn="just" eaLnBrk="1" hangingPunct="1"/>
            <a:endParaRPr lang="en-US" sz="500" dirty="0" smtClean="0">
              <a:latin typeface="Century Gothic" pitchFamily="34" charset="0"/>
            </a:endParaRPr>
          </a:p>
          <a:p>
            <a:pPr marL="342900" lvl="1" indent="-342900" eaLnBrk="1" hangingPunct="1">
              <a:buFont typeface="Arial" charset="0"/>
              <a:buChar char="•"/>
            </a:pPr>
            <a:r>
              <a:rPr lang="en-US" sz="1400" dirty="0" smtClean="0">
                <a:latin typeface="Century Gothic" pitchFamily="34" charset="0"/>
              </a:rPr>
              <a:t>These include: Natural resources (Oil and gas, mining),power, telecoms, transport and heavy industry   </a:t>
            </a:r>
          </a:p>
          <a:p>
            <a:pPr algn="just" eaLnBrk="1" hangingPunct="1"/>
            <a:r>
              <a:rPr lang="en-US" sz="1400" dirty="0" smtClean="0">
                <a:latin typeface="Century Gothic" pitchFamily="34" charset="0"/>
              </a:rPr>
              <a:t>Ability </a:t>
            </a:r>
            <a:r>
              <a:rPr lang="en-US" sz="1400" dirty="0" smtClean="0">
                <a:latin typeface="Century Gothic" pitchFamily="34" charset="0"/>
              </a:rPr>
              <a:t>to participate across the capital structure using a number of products: technical &amp; financial advisory, project finance, equity, convertibles, mezzanine, finance and project development</a:t>
            </a:r>
          </a:p>
          <a:p>
            <a:pPr algn="just" eaLnBrk="1" hangingPunct="1">
              <a:buNone/>
            </a:pPr>
            <a:endParaRPr lang="en-US" sz="500" dirty="0" smtClean="0">
              <a:latin typeface="Century Gothic" pitchFamily="34" charset="0"/>
            </a:endParaRPr>
          </a:p>
          <a:p>
            <a:pPr marL="342900" lvl="1" indent="-342900" eaLnBrk="1" hangingPunct="1">
              <a:buFont typeface="Arial" charset="0"/>
              <a:buNone/>
            </a:pPr>
            <a:endParaRPr lang="en-US" sz="500" dirty="0" smtClean="0">
              <a:latin typeface="Century Gothic" pitchFamily="34" charset="0"/>
            </a:endParaRPr>
          </a:p>
          <a:p>
            <a:pPr marL="342900" lvl="1" indent="-342900" eaLnBrk="1" hangingPunct="1">
              <a:buFont typeface="Arial" charset="0"/>
              <a:buChar char="•"/>
            </a:pPr>
            <a:r>
              <a:rPr lang="en-US" sz="1400" dirty="0" smtClean="0">
                <a:latin typeface="Century Gothic" pitchFamily="34" charset="0"/>
              </a:rPr>
              <a:t>AFC  has US$ 1.9bn in total assets with an active investment portfolio of over US$ 1.3bn</a:t>
            </a:r>
          </a:p>
          <a:p>
            <a:pPr marL="342900" lvl="1" indent="-342900" eaLnBrk="1" hangingPunct="1">
              <a:buNone/>
            </a:pPr>
            <a:endParaRPr lang="en-US" sz="500" dirty="0" smtClean="0">
              <a:latin typeface="Century Gothic" pitchFamily="34" charset="0"/>
            </a:endParaRPr>
          </a:p>
          <a:p>
            <a:pPr marL="342900" lvl="1" indent="-342900" eaLnBrk="1" hangingPunct="1">
              <a:buFont typeface="Arial" charset="0"/>
              <a:buChar char="•"/>
            </a:pPr>
            <a:r>
              <a:rPr lang="en-US" sz="1400" dirty="0" smtClean="0">
                <a:latin typeface="Century Gothic" pitchFamily="34" charset="0"/>
              </a:rPr>
              <a:t>A3 investment </a:t>
            </a:r>
            <a:r>
              <a:rPr lang="en-US" sz="1400" dirty="0" smtClean="0">
                <a:latin typeface="Century Gothic" pitchFamily="34" charset="0"/>
              </a:rPr>
              <a:t>grade international credit </a:t>
            </a:r>
            <a:r>
              <a:rPr lang="en-US" sz="1400" dirty="0" smtClean="0">
                <a:latin typeface="Century Gothic" pitchFamily="34" charset="0"/>
              </a:rPr>
              <a:t>rating by Moody’s  - Top 4 rated institution in Africa</a:t>
            </a:r>
          </a:p>
          <a:p>
            <a:pPr marL="342900" lvl="1" indent="-342900" eaLnBrk="1" hangingPunct="1">
              <a:buFont typeface="Arial" charset="0"/>
              <a:buNone/>
            </a:pPr>
            <a:endParaRPr lang="en-US" sz="1400" dirty="0" smtClean="0">
              <a:latin typeface="Century Gothic"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2"/>
          <p:cNvPicPr>
            <a:picLocks noChangeAspect="1" noChangeArrowheads="1"/>
          </p:cNvPicPr>
          <p:nvPr/>
        </p:nvPicPr>
        <p:blipFill>
          <a:blip r:embed="rId2" cstate="print"/>
          <a:srcRect/>
          <a:stretch>
            <a:fillRect/>
          </a:stretch>
        </p:blipFill>
        <p:spPr bwMode="auto">
          <a:xfrm>
            <a:off x="76200" y="-3175"/>
            <a:ext cx="8991600" cy="841375"/>
          </a:xfrm>
          <a:prstGeom prst="rect">
            <a:avLst/>
          </a:prstGeom>
          <a:noFill/>
          <a:ln w="9525">
            <a:noFill/>
            <a:miter lim="800000"/>
            <a:headEnd/>
            <a:tailEnd/>
          </a:ln>
        </p:spPr>
      </p:pic>
      <p:sp>
        <p:nvSpPr>
          <p:cNvPr id="5122" name="Title 1"/>
          <p:cNvSpPr>
            <a:spLocks noGrp="1"/>
          </p:cNvSpPr>
          <p:nvPr>
            <p:ph type="title"/>
          </p:nvPr>
        </p:nvSpPr>
        <p:spPr>
          <a:xfrm>
            <a:off x="76200" y="152400"/>
            <a:ext cx="6858000" cy="533400"/>
          </a:xfrm>
        </p:spPr>
        <p:txBody>
          <a:bodyPr anchor="t"/>
          <a:lstStyle/>
          <a:p>
            <a:r>
              <a:rPr lang="en-US" sz="2600" b="1" dirty="0" smtClean="0">
                <a:latin typeface="Century Gothic" pitchFamily="34" charset="0"/>
              </a:rPr>
              <a:t>Membership &amp; Project Spread</a:t>
            </a:r>
          </a:p>
        </p:txBody>
      </p:sp>
      <p:grpSp>
        <p:nvGrpSpPr>
          <p:cNvPr id="2" name="Group 105"/>
          <p:cNvGrpSpPr>
            <a:grpSpLocks/>
          </p:cNvGrpSpPr>
          <p:nvPr/>
        </p:nvGrpSpPr>
        <p:grpSpPr bwMode="auto">
          <a:xfrm>
            <a:off x="4495800" y="1371600"/>
            <a:ext cx="4524892" cy="4724400"/>
            <a:chOff x="3732572" y="1219200"/>
            <a:chExt cx="5390703" cy="5294527"/>
          </a:xfrm>
        </p:grpSpPr>
        <p:sp>
          <p:nvSpPr>
            <p:cNvPr id="5" name="Freeform 6"/>
            <p:cNvSpPr>
              <a:spLocks/>
            </p:cNvSpPr>
            <p:nvPr/>
          </p:nvSpPr>
          <p:spPr bwMode="gray">
            <a:xfrm>
              <a:off x="7477264" y="3549786"/>
              <a:ext cx="219386" cy="179687"/>
            </a:xfrm>
            <a:custGeom>
              <a:avLst/>
              <a:gdLst>
                <a:gd name="T0" fmla="*/ 82 w 100"/>
                <a:gd name="T1" fmla="*/ 38 h 98"/>
                <a:gd name="T2" fmla="*/ 82 w 100"/>
                <a:gd name="T3" fmla="*/ 34 h 98"/>
                <a:gd name="T4" fmla="*/ 95 w 100"/>
                <a:gd name="T5" fmla="*/ 30 h 98"/>
                <a:gd name="T6" fmla="*/ 100 w 100"/>
                <a:gd name="T7" fmla="*/ 28 h 98"/>
                <a:gd name="T8" fmla="*/ 100 w 100"/>
                <a:gd name="T9" fmla="*/ 24 h 98"/>
                <a:gd name="T10" fmla="*/ 80 w 100"/>
                <a:gd name="T11" fmla="*/ 6 h 98"/>
                <a:gd name="T12" fmla="*/ 71 w 100"/>
                <a:gd name="T13" fmla="*/ 2 h 98"/>
                <a:gd name="T14" fmla="*/ 50 w 100"/>
                <a:gd name="T15" fmla="*/ 0 h 98"/>
                <a:gd name="T16" fmla="*/ 28 w 100"/>
                <a:gd name="T17" fmla="*/ 8 h 98"/>
                <a:gd name="T18" fmla="*/ 11 w 100"/>
                <a:gd name="T19" fmla="*/ 22 h 98"/>
                <a:gd name="T20" fmla="*/ 0 w 100"/>
                <a:gd name="T21" fmla="*/ 40 h 98"/>
                <a:gd name="T22" fmla="*/ 4 w 100"/>
                <a:gd name="T23" fmla="*/ 42 h 98"/>
                <a:gd name="T24" fmla="*/ 8 w 100"/>
                <a:gd name="T25" fmla="*/ 48 h 98"/>
                <a:gd name="T26" fmla="*/ 6 w 100"/>
                <a:gd name="T27" fmla="*/ 60 h 98"/>
                <a:gd name="T28" fmla="*/ 2 w 100"/>
                <a:gd name="T29" fmla="*/ 76 h 98"/>
                <a:gd name="T30" fmla="*/ 2 w 100"/>
                <a:gd name="T31" fmla="*/ 90 h 98"/>
                <a:gd name="T32" fmla="*/ 6 w 100"/>
                <a:gd name="T33" fmla="*/ 96 h 98"/>
                <a:gd name="T34" fmla="*/ 13 w 100"/>
                <a:gd name="T35" fmla="*/ 98 h 98"/>
                <a:gd name="T36" fmla="*/ 17 w 100"/>
                <a:gd name="T37" fmla="*/ 96 h 98"/>
                <a:gd name="T38" fmla="*/ 34 w 100"/>
                <a:gd name="T39" fmla="*/ 88 h 98"/>
                <a:gd name="T40" fmla="*/ 52 w 100"/>
                <a:gd name="T41" fmla="*/ 94 h 98"/>
                <a:gd name="T42" fmla="*/ 58 w 100"/>
                <a:gd name="T43" fmla="*/ 96 h 98"/>
                <a:gd name="T44" fmla="*/ 76 w 100"/>
                <a:gd name="T45" fmla="*/ 86 h 98"/>
                <a:gd name="T46" fmla="*/ 76 w 100"/>
                <a:gd name="T47" fmla="*/ 84 h 98"/>
                <a:gd name="T48" fmla="*/ 76 w 100"/>
                <a:gd name="T49" fmla="*/ 82 h 98"/>
                <a:gd name="T50" fmla="*/ 69 w 100"/>
                <a:gd name="T51" fmla="*/ 74 h 98"/>
                <a:gd name="T52" fmla="*/ 65 w 100"/>
                <a:gd name="T53" fmla="*/ 70 h 98"/>
                <a:gd name="T54" fmla="*/ 65 w 100"/>
                <a:gd name="T55" fmla="*/ 68 h 98"/>
                <a:gd name="T56" fmla="*/ 76 w 100"/>
                <a:gd name="T57" fmla="*/ 54 h 98"/>
                <a:gd name="T58" fmla="*/ 78 w 100"/>
                <a:gd name="T59" fmla="*/ 48 h 98"/>
                <a:gd name="T60" fmla="*/ 80 w 100"/>
                <a:gd name="T61" fmla="*/ 48 h 98"/>
                <a:gd name="T62" fmla="*/ 82 w 100"/>
                <a:gd name="T63" fmla="*/ 46 h 98"/>
                <a:gd name="T64" fmla="*/ 82 w 100"/>
                <a:gd name="T65" fmla="*/ 42 h 98"/>
                <a:gd name="T66" fmla="*/ 82 w 100"/>
                <a:gd name="T67" fmla="*/ 38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98"/>
                <a:gd name="T104" fmla="*/ 100 w 100"/>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98">
                  <a:moveTo>
                    <a:pt x="82" y="38"/>
                  </a:moveTo>
                  <a:lnTo>
                    <a:pt x="82" y="38"/>
                  </a:lnTo>
                  <a:lnTo>
                    <a:pt x="82" y="34"/>
                  </a:lnTo>
                  <a:lnTo>
                    <a:pt x="89" y="32"/>
                  </a:lnTo>
                  <a:lnTo>
                    <a:pt x="95" y="30"/>
                  </a:lnTo>
                  <a:lnTo>
                    <a:pt x="100" y="30"/>
                  </a:lnTo>
                  <a:lnTo>
                    <a:pt x="100" y="28"/>
                  </a:lnTo>
                  <a:lnTo>
                    <a:pt x="100" y="24"/>
                  </a:lnTo>
                  <a:lnTo>
                    <a:pt x="87" y="12"/>
                  </a:lnTo>
                  <a:lnTo>
                    <a:pt x="80" y="6"/>
                  </a:lnTo>
                  <a:lnTo>
                    <a:pt x="71" y="2"/>
                  </a:lnTo>
                  <a:lnTo>
                    <a:pt x="60" y="0"/>
                  </a:lnTo>
                  <a:lnTo>
                    <a:pt x="50" y="0"/>
                  </a:lnTo>
                  <a:lnTo>
                    <a:pt x="39" y="2"/>
                  </a:lnTo>
                  <a:lnTo>
                    <a:pt x="28" y="8"/>
                  </a:lnTo>
                  <a:lnTo>
                    <a:pt x="19" y="14"/>
                  </a:lnTo>
                  <a:lnTo>
                    <a:pt x="11" y="22"/>
                  </a:lnTo>
                  <a:lnTo>
                    <a:pt x="4" y="30"/>
                  </a:lnTo>
                  <a:lnTo>
                    <a:pt x="0" y="40"/>
                  </a:lnTo>
                  <a:lnTo>
                    <a:pt x="4" y="42"/>
                  </a:lnTo>
                  <a:lnTo>
                    <a:pt x="6" y="42"/>
                  </a:lnTo>
                  <a:lnTo>
                    <a:pt x="8" y="48"/>
                  </a:lnTo>
                  <a:lnTo>
                    <a:pt x="8" y="54"/>
                  </a:lnTo>
                  <a:lnTo>
                    <a:pt x="6" y="60"/>
                  </a:lnTo>
                  <a:lnTo>
                    <a:pt x="2" y="76"/>
                  </a:lnTo>
                  <a:lnTo>
                    <a:pt x="2" y="84"/>
                  </a:lnTo>
                  <a:lnTo>
                    <a:pt x="2" y="90"/>
                  </a:lnTo>
                  <a:lnTo>
                    <a:pt x="6" y="96"/>
                  </a:lnTo>
                  <a:lnTo>
                    <a:pt x="8" y="98"/>
                  </a:lnTo>
                  <a:lnTo>
                    <a:pt x="13" y="98"/>
                  </a:lnTo>
                  <a:lnTo>
                    <a:pt x="17" y="96"/>
                  </a:lnTo>
                  <a:lnTo>
                    <a:pt x="26" y="90"/>
                  </a:lnTo>
                  <a:lnTo>
                    <a:pt x="34" y="88"/>
                  </a:lnTo>
                  <a:lnTo>
                    <a:pt x="43" y="90"/>
                  </a:lnTo>
                  <a:lnTo>
                    <a:pt x="52" y="94"/>
                  </a:lnTo>
                  <a:lnTo>
                    <a:pt x="58" y="96"/>
                  </a:lnTo>
                  <a:lnTo>
                    <a:pt x="65" y="94"/>
                  </a:lnTo>
                  <a:lnTo>
                    <a:pt x="76" y="86"/>
                  </a:lnTo>
                  <a:lnTo>
                    <a:pt x="76" y="84"/>
                  </a:lnTo>
                  <a:lnTo>
                    <a:pt x="76" y="82"/>
                  </a:lnTo>
                  <a:lnTo>
                    <a:pt x="74" y="78"/>
                  </a:lnTo>
                  <a:lnTo>
                    <a:pt x="69" y="74"/>
                  </a:lnTo>
                  <a:lnTo>
                    <a:pt x="65" y="72"/>
                  </a:lnTo>
                  <a:lnTo>
                    <a:pt x="65" y="70"/>
                  </a:lnTo>
                  <a:lnTo>
                    <a:pt x="65" y="68"/>
                  </a:lnTo>
                  <a:lnTo>
                    <a:pt x="74" y="60"/>
                  </a:lnTo>
                  <a:lnTo>
                    <a:pt x="76" y="54"/>
                  </a:lnTo>
                  <a:lnTo>
                    <a:pt x="78" y="48"/>
                  </a:lnTo>
                  <a:lnTo>
                    <a:pt x="80" y="50"/>
                  </a:lnTo>
                  <a:lnTo>
                    <a:pt x="80" y="48"/>
                  </a:lnTo>
                  <a:lnTo>
                    <a:pt x="82" y="46"/>
                  </a:lnTo>
                  <a:lnTo>
                    <a:pt x="82" y="44"/>
                  </a:lnTo>
                  <a:lnTo>
                    <a:pt x="82" y="42"/>
                  </a:lnTo>
                  <a:lnTo>
                    <a:pt x="82" y="40"/>
                  </a:lnTo>
                  <a:lnTo>
                    <a:pt x="82" y="38"/>
                  </a:lnTo>
                  <a:close/>
                </a:path>
              </a:pathLst>
            </a:custGeom>
            <a:solidFill>
              <a:schemeClr val="accent3">
                <a:lumMod val="50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6" name="Freeform 9"/>
            <p:cNvSpPr>
              <a:spLocks/>
            </p:cNvSpPr>
            <p:nvPr/>
          </p:nvSpPr>
          <p:spPr bwMode="gray">
            <a:xfrm>
              <a:off x="5941562" y="3934066"/>
              <a:ext cx="18913" cy="10674"/>
            </a:xfrm>
            <a:custGeom>
              <a:avLst/>
              <a:gdLst>
                <a:gd name="T0" fmla="*/ 8 w 8"/>
                <a:gd name="T1" fmla="*/ 0 h 6"/>
                <a:gd name="T2" fmla="*/ 8 w 8"/>
                <a:gd name="T3" fmla="*/ 0 h 6"/>
                <a:gd name="T4" fmla="*/ 8 w 8"/>
                <a:gd name="T5" fmla="*/ 0 h 6"/>
                <a:gd name="T6" fmla="*/ 8 w 8"/>
                <a:gd name="T7" fmla="*/ 2 h 6"/>
                <a:gd name="T8" fmla="*/ 8 w 8"/>
                <a:gd name="T9" fmla="*/ 6 h 6"/>
                <a:gd name="T10" fmla="*/ 8 w 8"/>
                <a:gd name="T11" fmla="*/ 6 h 6"/>
                <a:gd name="T12" fmla="*/ 4 w 8"/>
                <a:gd name="T13" fmla="*/ 6 h 6"/>
                <a:gd name="T14" fmla="*/ 2 w 8"/>
                <a:gd name="T15" fmla="*/ 6 h 6"/>
                <a:gd name="T16" fmla="*/ 2 w 8"/>
                <a:gd name="T17" fmla="*/ 6 h 6"/>
                <a:gd name="T18" fmla="*/ 0 w 8"/>
                <a:gd name="T19" fmla="*/ 2 h 6"/>
                <a:gd name="T20" fmla="*/ 2 w 8"/>
                <a:gd name="T21" fmla="*/ 0 h 6"/>
                <a:gd name="T22" fmla="*/ 2 w 8"/>
                <a:gd name="T23" fmla="*/ 0 h 6"/>
                <a:gd name="T24" fmla="*/ 4 w 8"/>
                <a:gd name="T25" fmla="*/ 0 h 6"/>
                <a:gd name="T26" fmla="*/ 8 w 8"/>
                <a:gd name="T27" fmla="*/ 0 h 6"/>
                <a:gd name="T28" fmla="*/ 8 w 8"/>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6"/>
                <a:gd name="T47" fmla="*/ 8 w 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6">
                  <a:moveTo>
                    <a:pt x="8" y="0"/>
                  </a:moveTo>
                  <a:lnTo>
                    <a:pt x="8" y="0"/>
                  </a:lnTo>
                  <a:lnTo>
                    <a:pt x="8" y="2"/>
                  </a:lnTo>
                  <a:lnTo>
                    <a:pt x="8" y="6"/>
                  </a:lnTo>
                  <a:lnTo>
                    <a:pt x="4" y="6"/>
                  </a:lnTo>
                  <a:lnTo>
                    <a:pt x="2" y="6"/>
                  </a:lnTo>
                  <a:lnTo>
                    <a:pt x="0" y="2"/>
                  </a:lnTo>
                  <a:lnTo>
                    <a:pt x="2" y="0"/>
                  </a:lnTo>
                  <a:lnTo>
                    <a:pt x="4" y="0"/>
                  </a:lnTo>
                  <a:lnTo>
                    <a:pt x="8" y="0"/>
                  </a:lnTo>
                  <a:close/>
                </a:path>
              </a:pathLst>
            </a:custGeom>
            <a:solidFill>
              <a:schemeClr val="accent3">
                <a:lumMod val="50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7" name="Freeform 17"/>
            <p:cNvSpPr>
              <a:spLocks/>
            </p:cNvSpPr>
            <p:nvPr/>
          </p:nvSpPr>
          <p:spPr bwMode="gray">
            <a:xfrm>
              <a:off x="7206815" y="5341314"/>
              <a:ext cx="138061" cy="103186"/>
            </a:xfrm>
            <a:custGeom>
              <a:avLst/>
              <a:gdLst>
                <a:gd name="T0" fmla="*/ 54 w 63"/>
                <a:gd name="T1" fmla="*/ 24 h 56"/>
                <a:gd name="T2" fmla="*/ 54 w 63"/>
                <a:gd name="T3" fmla="*/ 24 h 56"/>
                <a:gd name="T4" fmla="*/ 58 w 63"/>
                <a:gd name="T5" fmla="*/ 22 h 56"/>
                <a:gd name="T6" fmla="*/ 61 w 63"/>
                <a:gd name="T7" fmla="*/ 18 h 56"/>
                <a:gd name="T8" fmla="*/ 61 w 63"/>
                <a:gd name="T9" fmla="*/ 18 h 56"/>
                <a:gd name="T10" fmla="*/ 63 w 63"/>
                <a:gd name="T11" fmla="*/ 16 h 56"/>
                <a:gd name="T12" fmla="*/ 61 w 63"/>
                <a:gd name="T13" fmla="*/ 12 h 56"/>
                <a:gd name="T14" fmla="*/ 58 w 63"/>
                <a:gd name="T15" fmla="*/ 8 h 56"/>
                <a:gd name="T16" fmla="*/ 58 w 63"/>
                <a:gd name="T17" fmla="*/ 8 h 56"/>
                <a:gd name="T18" fmla="*/ 48 w 63"/>
                <a:gd name="T19" fmla="*/ 2 h 56"/>
                <a:gd name="T20" fmla="*/ 41 w 63"/>
                <a:gd name="T21" fmla="*/ 0 h 56"/>
                <a:gd name="T22" fmla="*/ 35 w 63"/>
                <a:gd name="T23" fmla="*/ 2 h 56"/>
                <a:gd name="T24" fmla="*/ 35 w 63"/>
                <a:gd name="T25" fmla="*/ 2 h 56"/>
                <a:gd name="T26" fmla="*/ 26 w 63"/>
                <a:gd name="T27" fmla="*/ 8 h 56"/>
                <a:gd name="T28" fmla="*/ 17 w 63"/>
                <a:gd name="T29" fmla="*/ 14 h 56"/>
                <a:gd name="T30" fmla="*/ 6 w 63"/>
                <a:gd name="T31" fmla="*/ 20 h 56"/>
                <a:gd name="T32" fmla="*/ 2 w 63"/>
                <a:gd name="T33" fmla="*/ 28 h 56"/>
                <a:gd name="T34" fmla="*/ 2 w 63"/>
                <a:gd name="T35" fmla="*/ 28 h 56"/>
                <a:gd name="T36" fmla="*/ 0 w 63"/>
                <a:gd name="T37" fmla="*/ 32 h 56"/>
                <a:gd name="T38" fmla="*/ 0 w 63"/>
                <a:gd name="T39" fmla="*/ 38 h 56"/>
                <a:gd name="T40" fmla="*/ 4 w 63"/>
                <a:gd name="T41" fmla="*/ 48 h 56"/>
                <a:gd name="T42" fmla="*/ 6 w 63"/>
                <a:gd name="T43" fmla="*/ 52 h 56"/>
                <a:gd name="T44" fmla="*/ 11 w 63"/>
                <a:gd name="T45" fmla="*/ 56 h 56"/>
                <a:gd name="T46" fmla="*/ 15 w 63"/>
                <a:gd name="T47" fmla="*/ 56 h 56"/>
                <a:gd name="T48" fmla="*/ 19 w 63"/>
                <a:gd name="T49" fmla="*/ 56 h 56"/>
                <a:gd name="T50" fmla="*/ 19 w 63"/>
                <a:gd name="T51" fmla="*/ 56 h 56"/>
                <a:gd name="T52" fmla="*/ 26 w 63"/>
                <a:gd name="T53" fmla="*/ 54 h 56"/>
                <a:gd name="T54" fmla="*/ 32 w 63"/>
                <a:gd name="T55" fmla="*/ 50 h 56"/>
                <a:gd name="T56" fmla="*/ 41 w 63"/>
                <a:gd name="T57" fmla="*/ 42 h 56"/>
                <a:gd name="T58" fmla="*/ 41 w 63"/>
                <a:gd name="T59" fmla="*/ 42 h 56"/>
                <a:gd name="T60" fmla="*/ 45 w 63"/>
                <a:gd name="T61" fmla="*/ 38 h 56"/>
                <a:gd name="T62" fmla="*/ 48 w 63"/>
                <a:gd name="T63" fmla="*/ 34 h 56"/>
                <a:gd name="T64" fmla="*/ 50 w 63"/>
                <a:gd name="T65" fmla="*/ 28 h 56"/>
                <a:gd name="T66" fmla="*/ 54 w 63"/>
                <a:gd name="T67" fmla="*/ 24 h 56"/>
                <a:gd name="T68" fmla="*/ 54 w 63"/>
                <a:gd name="T69" fmla="*/ 24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56"/>
                <a:gd name="T107" fmla="*/ 63 w 63"/>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56">
                  <a:moveTo>
                    <a:pt x="54" y="24"/>
                  </a:moveTo>
                  <a:lnTo>
                    <a:pt x="54" y="24"/>
                  </a:lnTo>
                  <a:lnTo>
                    <a:pt x="58" y="22"/>
                  </a:lnTo>
                  <a:lnTo>
                    <a:pt x="61" y="18"/>
                  </a:lnTo>
                  <a:lnTo>
                    <a:pt x="63" y="16"/>
                  </a:lnTo>
                  <a:lnTo>
                    <a:pt x="61" y="12"/>
                  </a:lnTo>
                  <a:lnTo>
                    <a:pt x="58" y="8"/>
                  </a:lnTo>
                  <a:lnTo>
                    <a:pt x="48" y="2"/>
                  </a:lnTo>
                  <a:lnTo>
                    <a:pt x="41" y="0"/>
                  </a:lnTo>
                  <a:lnTo>
                    <a:pt x="35" y="2"/>
                  </a:lnTo>
                  <a:lnTo>
                    <a:pt x="26" y="8"/>
                  </a:lnTo>
                  <a:lnTo>
                    <a:pt x="17" y="14"/>
                  </a:lnTo>
                  <a:lnTo>
                    <a:pt x="6" y="20"/>
                  </a:lnTo>
                  <a:lnTo>
                    <a:pt x="2" y="28"/>
                  </a:lnTo>
                  <a:lnTo>
                    <a:pt x="0" y="32"/>
                  </a:lnTo>
                  <a:lnTo>
                    <a:pt x="0" y="38"/>
                  </a:lnTo>
                  <a:lnTo>
                    <a:pt x="4" y="48"/>
                  </a:lnTo>
                  <a:lnTo>
                    <a:pt x="6" y="52"/>
                  </a:lnTo>
                  <a:lnTo>
                    <a:pt x="11" y="56"/>
                  </a:lnTo>
                  <a:lnTo>
                    <a:pt x="15" y="56"/>
                  </a:lnTo>
                  <a:lnTo>
                    <a:pt x="19" y="56"/>
                  </a:lnTo>
                  <a:lnTo>
                    <a:pt x="26" y="54"/>
                  </a:lnTo>
                  <a:lnTo>
                    <a:pt x="32" y="50"/>
                  </a:lnTo>
                  <a:lnTo>
                    <a:pt x="41" y="42"/>
                  </a:lnTo>
                  <a:lnTo>
                    <a:pt x="45" y="38"/>
                  </a:lnTo>
                  <a:lnTo>
                    <a:pt x="48" y="34"/>
                  </a:lnTo>
                  <a:lnTo>
                    <a:pt x="50" y="28"/>
                  </a:lnTo>
                  <a:lnTo>
                    <a:pt x="54" y="24"/>
                  </a:lnTo>
                  <a:close/>
                </a:path>
              </a:pathLst>
            </a:custGeom>
            <a:solidFill>
              <a:schemeClr val="accent3">
                <a:lumMod val="50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8" name="Freeform 18"/>
            <p:cNvSpPr>
              <a:spLocks/>
            </p:cNvSpPr>
            <p:nvPr/>
          </p:nvSpPr>
          <p:spPr bwMode="gray">
            <a:xfrm>
              <a:off x="7619109" y="4147555"/>
              <a:ext cx="132388" cy="300664"/>
            </a:xfrm>
            <a:custGeom>
              <a:avLst/>
              <a:gdLst>
                <a:gd name="T0" fmla="*/ 4 w 61"/>
                <a:gd name="T1" fmla="*/ 0 h 164"/>
                <a:gd name="T2" fmla="*/ 4 w 61"/>
                <a:gd name="T3" fmla="*/ 0 h 164"/>
                <a:gd name="T4" fmla="*/ 2 w 61"/>
                <a:gd name="T5" fmla="*/ 8 h 164"/>
                <a:gd name="T6" fmla="*/ 0 w 61"/>
                <a:gd name="T7" fmla="*/ 12 h 164"/>
                <a:gd name="T8" fmla="*/ 2 w 61"/>
                <a:gd name="T9" fmla="*/ 14 h 164"/>
                <a:gd name="T10" fmla="*/ 2 w 61"/>
                <a:gd name="T11" fmla="*/ 14 h 164"/>
                <a:gd name="T12" fmla="*/ 9 w 61"/>
                <a:gd name="T13" fmla="*/ 22 h 164"/>
                <a:gd name="T14" fmla="*/ 13 w 61"/>
                <a:gd name="T15" fmla="*/ 28 h 164"/>
                <a:gd name="T16" fmla="*/ 15 w 61"/>
                <a:gd name="T17" fmla="*/ 38 h 164"/>
                <a:gd name="T18" fmla="*/ 17 w 61"/>
                <a:gd name="T19" fmla="*/ 46 h 164"/>
                <a:gd name="T20" fmla="*/ 17 w 61"/>
                <a:gd name="T21" fmla="*/ 54 h 164"/>
                <a:gd name="T22" fmla="*/ 17 w 61"/>
                <a:gd name="T23" fmla="*/ 64 h 164"/>
                <a:gd name="T24" fmla="*/ 13 w 61"/>
                <a:gd name="T25" fmla="*/ 72 h 164"/>
                <a:gd name="T26" fmla="*/ 9 w 61"/>
                <a:gd name="T27" fmla="*/ 78 h 164"/>
                <a:gd name="T28" fmla="*/ 9 w 61"/>
                <a:gd name="T29" fmla="*/ 78 h 164"/>
                <a:gd name="T30" fmla="*/ 6 w 61"/>
                <a:gd name="T31" fmla="*/ 82 h 164"/>
                <a:gd name="T32" fmla="*/ 6 w 61"/>
                <a:gd name="T33" fmla="*/ 88 h 164"/>
                <a:gd name="T34" fmla="*/ 11 w 61"/>
                <a:gd name="T35" fmla="*/ 96 h 164"/>
                <a:gd name="T36" fmla="*/ 11 w 61"/>
                <a:gd name="T37" fmla="*/ 96 h 164"/>
                <a:gd name="T38" fmla="*/ 19 w 61"/>
                <a:gd name="T39" fmla="*/ 110 h 164"/>
                <a:gd name="T40" fmla="*/ 24 w 61"/>
                <a:gd name="T41" fmla="*/ 124 h 164"/>
                <a:gd name="T42" fmla="*/ 26 w 61"/>
                <a:gd name="T43" fmla="*/ 138 h 164"/>
                <a:gd name="T44" fmla="*/ 30 w 61"/>
                <a:gd name="T45" fmla="*/ 154 h 164"/>
                <a:gd name="T46" fmla="*/ 30 w 61"/>
                <a:gd name="T47" fmla="*/ 154 h 164"/>
                <a:gd name="T48" fmla="*/ 32 w 61"/>
                <a:gd name="T49" fmla="*/ 158 h 164"/>
                <a:gd name="T50" fmla="*/ 37 w 61"/>
                <a:gd name="T51" fmla="*/ 160 h 164"/>
                <a:gd name="T52" fmla="*/ 43 w 61"/>
                <a:gd name="T53" fmla="*/ 164 h 164"/>
                <a:gd name="T54" fmla="*/ 48 w 61"/>
                <a:gd name="T55" fmla="*/ 162 h 164"/>
                <a:gd name="T56" fmla="*/ 48 w 61"/>
                <a:gd name="T57" fmla="*/ 162 h 164"/>
                <a:gd name="T58" fmla="*/ 52 w 61"/>
                <a:gd name="T59" fmla="*/ 160 h 164"/>
                <a:gd name="T60" fmla="*/ 58 w 61"/>
                <a:gd name="T61" fmla="*/ 156 h 164"/>
                <a:gd name="T62" fmla="*/ 61 w 61"/>
                <a:gd name="T63" fmla="*/ 150 h 164"/>
                <a:gd name="T64" fmla="*/ 61 w 61"/>
                <a:gd name="T65" fmla="*/ 144 h 164"/>
                <a:gd name="T66" fmla="*/ 61 w 61"/>
                <a:gd name="T67" fmla="*/ 144 h 164"/>
                <a:gd name="T68" fmla="*/ 56 w 61"/>
                <a:gd name="T69" fmla="*/ 140 h 164"/>
                <a:gd name="T70" fmla="*/ 52 w 61"/>
                <a:gd name="T71" fmla="*/ 136 h 164"/>
                <a:gd name="T72" fmla="*/ 48 w 61"/>
                <a:gd name="T73" fmla="*/ 134 h 164"/>
                <a:gd name="T74" fmla="*/ 43 w 61"/>
                <a:gd name="T75" fmla="*/ 128 h 164"/>
                <a:gd name="T76" fmla="*/ 43 w 61"/>
                <a:gd name="T77" fmla="*/ 128 h 164"/>
                <a:gd name="T78" fmla="*/ 41 w 61"/>
                <a:gd name="T79" fmla="*/ 124 h 164"/>
                <a:gd name="T80" fmla="*/ 4 w 61"/>
                <a:gd name="T81" fmla="*/ 0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164"/>
                <a:gd name="T125" fmla="*/ 61 w 61"/>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164">
                  <a:moveTo>
                    <a:pt x="4" y="0"/>
                  </a:moveTo>
                  <a:lnTo>
                    <a:pt x="4" y="0"/>
                  </a:lnTo>
                  <a:lnTo>
                    <a:pt x="2" y="8"/>
                  </a:lnTo>
                  <a:lnTo>
                    <a:pt x="0" y="12"/>
                  </a:lnTo>
                  <a:lnTo>
                    <a:pt x="2" y="14"/>
                  </a:lnTo>
                  <a:lnTo>
                    <a:pt x="9" y="22"/>
                  </a:lnTo>
                  <a:lnTo>
                    <a:pt x="13" y="28"/>
                  </a:lnTo>
                  <a:lnTo>
                    <a:pt x="15" y="38"/>
                  </a:lnTo>
                  <a:lnTo>
                    <a:pt x="17" y="46"/>
                  </a:lnTo>
                  <a:lnTo>
                    <a:pt x="17" y="54"/>
                  </a:lnTo>
                  <a:lnTo>
                    <a:pt x="17" y="64"/>
                  </a:lnTo>
                  <a:lnTo>
                    <a:pt x="13" y="72"/>
                  </a:lnTo>
                  <a:lnTo>
                    <a:pt x="9" y="78"/>
                  </a:lnTo>
                  <a:lnTo>
                    <a:pt x="6" y="82"/>
                  </a:lnTo>
                  <a:lnTo>
                    <a:pt x="6" y="88"/>
                  </a:lnTo>
                  <a:lnTo>
                    <a:pt x="11" y="96"/>
                  </a:lnTo>
                  <a:lnTo>
                    <a:pt x="19" y="110"/>
                  </a:lnTo>
                  <a:lnTo>
                    <a:pt x="24" y="124"/>
                  </a:lnTo>
                  <a:lnTo>
                    <a:pt x="26" y="138"/>
                  </a:lnTo>
                  <a:lnTo>
                    <a:pt x="30" y="154"/>
                  </a:lnTo>
                  <a:lnTo>
                    <a:pt x="32" y="158"/>
                  </a:lnTo>
                  <a:lnTo>
                    <a:pt x="37" y="160"/>
                  </a:lnTo>
                  <a:lnTo>
                    <a:pt x="43" y="164"/>
                  </a:lnTo>
                  <a:lnTo>
                    <a:pt x="48" y="162"/>
                  </a:lnTo>
                  <a:lnTo>
                    <a:pt x="52" y="160"/>
                  </a:lnTo>
                  <a:lnTo>
                    <a:pt x="58" y="156"/>
                  </a:lnTo>
                  <a:lnTo>
                    <a:pt x="61" y="150"/>
                  </a:lnTo>
                  <a:lnTo>
                    <a:pt x="61" y="144"/>
                  </a:lnTo>
                  <a:lnTo>
                    <a:pt x="56" y="140"/>
                  </a:lnTo>
                  <a:lnTo>
                    <a:pt x="52" y="136"/>
                  </a:lnTo>
                  <a:lnTo>
                    <a:pt x="48" y="134"/>
                  </a:lnTo>
                  <a:lnTo>
                    <a:pt x="43" y="128"/>
                  </a:lnTo>
                  <a:lnTo>
                    <a:pt x="41" y="124"/>
                  </a:lnTo>
                  <a:lnTo>
                    <a:pt x="4" y="0"/>
                  </a:lnTo>
                  <a:close/>
                </a:path>
              </a:pathLst>
            </a:custGeom>
            <a:solidFill>
              <a:schemeClr val="accent3">
                <a:lumMod val="50000"/>
              </a:schemeClr>
            </a:solidFill>
            <a:ln w="9525">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9" name="Freeform 19"/>
            <p:cNvSpPr>
              <a:spLocks/>
            </p:cNvSpPr>
            <p:nvPr/>
          </p:nvSpPr>
          <p:spPr bwMode="gray">
            <a:xfrm>
              <a:off x="7619109" y="4147555"/>
              <a:ext cx="132388" cy="300664"/>
            </a:xfrm>
            <a:custGeom>
              <a:avLst/>
              <a:gdLst>
                <a:gd name="T0" fmla="*/ 4 w 61"/>
                <a:gd name="T1" fmla="*/ 0 h 164"/>
                <a:gd name="T2" fmla="*/ 4 w 61"/>
                <a:gd name="T3" fmla="*/ 0 h 164"/>
                <a:gd name="T4" fmla="*/ 2 w 61"/>
                <a:gd name="T5" fmla="*/ 8 h 164"/>
                <a:gd name="T6" fmla="*/ 0 w 61"/>
                <a:gd name="T7" fmla="*/ 12 h 164"/>
                <a:gd name="T8" fmla="*/ 2 w 61"/>
                <a:gd name="T9" fmla="*/ 14 h 164"/>
                <a:gd name="T10" fmla="*/ 2 w 61"/>
                <a:gd name="T11" fmla="*/ 14 h 164"/>
                <a:gd name="T12" fmla="*/ 9 w 61"/>
                <a:gd name="T13" fmla="*/ 22 h 164"/>
                <a:gd name="T14" fmla="*/ 13 w 61"/>
                <a:gd name="T15" fmla="*/ 28 h 164"/>
                <a:gd name="T16" fmla="*/ 15 w 61"/>
                <a:gd name="T17" fmla="*/ 38 h 164"/>
                <a:gd name="T18" fmla="*/ 17 w 61"/>
                <a:gd name="T19" fmla="*/ 46 h 164"/>
                <a:gd name="T20" fmla="*/ 17 w 61"/>
                <a:gd name="T21" fmla="*/ 54 h 164"/>
                <a:gd name="T22" fmla="*/ 17 w 61"/>
                <a:gd name="T23" fmla="*/ 64 h 164"/>
                <a:gd name="T24" fmla="*/ 13 w 61"/>
                <a:gd name="T25" fmla="*/ 72 h 164"/>
                <a:gd name="T26" fmla="*/ 9 w 61"/>
                <a:gd name="T27" fmla="*/ 78 h 164"/>
                <a:gd name="T28" fmla="*/ 9 w 61"/>
                <a:gd name="T29" fmla="*/ 78 h 164"/>
                <a:gd name="T30" fmla="*/ 6 w 61"/>
                <a:gd name="T31" fmla="*/ 82 h 164"/>
                <a:gd name="T32" fmla="*/ 6 w 61"/>
                <a:gd name="T33" fmla="*/ 88 h 164"/>
                <a:gd name="T34" fmla="*/ 11 w 61"/>
                <a:gd name="T35" fmla="*/ 96 h 164"/>
                <a:gd name="T36" fmla="*/ 11 w 61"/>
                <a:gd name="T37" fmla="*/ 96 h 164"/>
                <a:gd name="T38" fmla="*/ 19 w 61"/>
                <a:gd name="T39" fmla="*/ 110 h 164"/>
                <a:gd name="T40" fmla="*/ 24 w 61"/>
                <a:gd name="T41" fmla="*/ 124 h 164"/>
                <a:gd name="T42" fmla="*/ 26 w 61"/>
                <a:gd name="T43" fmla="*/ 138 h 164"/>
                <a:gd name="T44" fmla="*/ 30 w 61"/>
                <a:gd name="T45" fmla="*/ 154 h 164"/>
                <a:gd name="T46" fmla="*/ 30 w 61"/>
                <a:gd name="T47" fmla="*/ 154 h 164"/>
                <a:gd name="T48" fmla="*/ 32 w 61"/>
                <a:gd name="T49" fmla="*/ 158 h 164"/>
                <a:gd name="T50" fmla="*/ 37 w 61"/>
                <a:gd name="T51" fmla="*/ 160 h 164"/>
                <a:gd name="T52" fmla="*/ 43 w 61"/>
                <a:gd name="T53" fmla="*/ 164 h 164"/>
                <a:gd name="T54" fmla="*/ 48 w 61"/>
                <a:gd name="T55" fmla="*/ 162 h 164"/>
                <a:gd name="T56" fmla="*/ 48 w 61"/>
                <a:gd name="T57" fmla="*/ 162 h 164"/>
                <a:gd name="T58" fmla="*/ 52 w 61"/>
                <a:gd name="T59" fmla="*/ 160 h 164"/>
                <a:gd name="T60" fmla="*/ 58 w 61"/>
                <a:gd name="T61" fmla="*/ 156 h 164"/>
                <a:gd name="T62" fmla="*/ 61 w 61"/>
                <a:gd name="T63" fmla="*/ 150 h 164"/>
                <a:gd name="T64" fmla="*/ 61 w 61"/>
                <a:gd name="T65" fmla="*/ 144 h 164"/>
                <a:gd name="T66" fmla="*/ 61 w 61"/>
                <a:gd name="T67" fmla="*/ 144 h 164"/>
                <a:gd name="T68" fmla="*/ 56 w 61"/>
                <a:gd name="T69" fmla="*/ 140 h 164"/>
                <a:gd name="T70" fmla="*/ 52 w 61"/>
                <a:gd name="T71" fmla="*/ 136 h 164"/>
                <a:gd name="T72" fmla="*/ 48 w 61"/>
                <a:gd name="T73" fmla="*/ 134 h 164"/>
                <a:gd name="T74" fmla="*/ 43 w 61"/>
                <a:gd name="T75" fmla="*/ 128 h 164"/>
                <a:gd name="T76" fmla="*/ 43 w 61"/>
                <a:gd name="T77" fmla="*/ 128 h 164"/>
                <a:gd name="T78" fmla="*/ 41 w 61"/>
                <a:gd name="T79" fmla="*/ 124 h 1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164"/>
                <a:gd name="T122" fmla="*/ 61 w 61"/>
                <a:gd name="T123" fmla="*/ 164 h 1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164">
                  <a:moveTo>
                    <a:pt x="4" y="0"/>
                  </a:moveTo>
                  <a:lnTo>
                    <a:pt x="4" y="0"/>
                  </a:lnTo>
                  <a:lnTo>
                    <a:pt x="2" y="8"/>
                  </a:lnTo>
                  <a:lnTo>
                    <a:pt x="0" y="12"/>
                  </a:lnTo>
                  <a:lnTo>
                    <a:pt x="2" y="14"/>
                  </a:lnTo>
                  <a:lnTo>
                    <a:pt x="9" y="22"/>
                  </a:lnTo>
                  <a:lnTo>
                    <a:pt x="13" y="28"/>
                  </a:lnTo>
                  <a:lnTo>
                    <a:pt x="15" y="38"/>
                  </a:lnTo>
                  <a:lnTo>
                    <a:pt x="17" y="46"/>
                  </a:lnTo>
                  <a:lnTo>
                    <a:pt x="17" y="54"/>
                  </a:lnTo>
                  <a:lnTo>
                    <a:pt x="17" y="64"/>
                  </a:lnTo>
                  <a:lnTo>
                    <a:pt x="13" y="72"/>
                  </a:lnTo>
                  <a:lnTo>
                    <a:pt x="9" y="78"/>
                  </a:lnTo>
                  <a:lnTo>
                    <a:pt x="6" y="82"/>
                  </a:lnTo>
                  <a:lnTo>
                    <a:pt x="6" y="88"/>
                  </a:lnTo>
                  <a:lnTo>
                    <a:pt x="11" y="96"/>
                  </a:lnTo>
                  <a:lnTo>
                    <a:pt x="19" y="110"/>
                  </a:lnTo>
                  <a:lnTo>
                    <a:pt x="24" y="124"/>
                  </a:lnTo>
                  <a:lnTo>
                    <a:pt x="26" y="138"/>
                  </a:lnTo>
                  <a:lnTo>
                    <a:pt x="30" y="154"/>
                  </a:lnTo>
                  <a:lnTo>
                    <a:pt x="32" y="158"/>
                  </a:lnTo>
                  <a:lnTo>
                    <a:pt x="37" y="160"/>
                  </a:lnTo>
                  <a:lnTo>
                    <a:pt x="43" y="164"/>
                  </a:lnTo>
                  <a:lnTo>
                    <a:pt x="48" y="162"/>
                  </a:lnTo>
                  <a:lnTo>
                    <a:pt x="52" y="160"/>
                  </a:lnTo>
                  <a:lnTo>
                    <a:pt x="58" y="156"/>
                  </a:lnTo>
                  <a:lnTo>
                    <a:pt x="61" y="150"/>
                  </a:lnTo>
                  <a:lnTo>
                    <a:pt x="61" y="144"/>
                  </a:lnTo>
                  <a:lnTo>
                    <a:pt x="56" y="140"/>
                  </a:lnTo>
                  <a:lnTo>
                    <a:pt x="52" y="136"/>
                  </a:lnTo>
                  <a:lnTo>
                    <a:pt x="48" y="134"/>
                  </a:lnTo>
                  <a:lnTo>
                    <a:pt x="43" y="128"/>
                  </a:lnTo>
                  <a:lnTo>
                    <a:pt x="41" y="124"/>
                  </a:lnTo>
                </a:path>
              </a:pathLst>
            </a:custGeom>
            <a:solidFill>
              <a:schemeClr val="accent3">
                <a:lumMod val="50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0" name="Freeform 20"/>
            <p:cNvSpPr>
              <a:spLocks/>
            </p:cNvSpPr>
            <p:nvPr/>
          </p:nvSpPr>
          <p:spPr bwMode="gray">
            <a:xfrm>
              <a:off x="7679630" y="4264974"/>
              <a:ext cx="30260" cy="110303"/>
            </a:xfrm>
            <a:custGeom>
              <a:avLst/>
              <a:gdLst>
                <a:gd name="T0" fmla="*/ 13 w 13"/>
                <a:gd name="T1" fmla="*/ 60 h 60"/>
                <a:gd name="T2" fmla="*/ 13 w 13"/>
                <a:gd name="T3" fmla="*/ 60 h 60"/>
                <a:gd name="T4" fmla="*/ 9 w 13"/>
                <a:gd name="T5" fmla="*/ 48 h 60"/>
                <a:gd name="T6" fmla="*/ 0 w 13"/>
                <a:gd name="T7" fmla="*/ 36 h 60"/>
                <a:gd name="T8" fmla="*/ 0 w 13"/>
                <a:gd name="T9" fmla="*/ 36 h 60"/>
                <a:gd name="T10" fmla="*/ 0 w 13"/>
                <a:gd name="T11" fmla="*/ 32 h 60"/>
                <a:gd name="T12" fmla="*/ 0 w 13"/>
                <a:gd name="T13" fmla="*/ 28 h 60"/>
                <a:gd name="T14" fmla="*/ 4 w 13"/>
                <a:gd name="T15" fmla="*/ 20 h 60"/>
                <a:gd name="T16" fmla="*/ 4 w 13"/>
                <a:gd name="T17" fmla="*/ 20 h 60"/>
                <a:gd name="T18" fmla="*/ 7 w 13"/>
                <a:gd name="T19" fmla="*/ 14 h 60"/>
                <a:gd name="T20" fmla="*/ 7 w 13"/>
                <a:gd name="T21" fmla="*/ 8 h 60"/>
                <a:gd name="T22" fmla="*/ 7 w 13"/>
                <a:gd name="T23" fmla="*/ 8 h 60"/>
                <a:gd name="T24" fmla="*/ 4 w 13"/>
                <a:gd name="T25" fmla="*/ 0 h 60"/>
                <a:gd name="T26" fmla="*/ 13 w 13"/>
                <a:gd name="T27" fmla="*/ 6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60"/>
                <a:gd name="T44" fmla="*/ 13 w 13"/>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60">
                  <a:moveTo>
                    <a:pt x="13" y="60"/>
                  </a:moveTo>
                  <a:lnTo>
                    <a:pt x="13" y="60"/>
                  </a:lnTo>
                  <a:lnTo>
                    <a:pt x="9" y="48"/>
                  </a:lnTo>
                  <a:lnTo>
                    <a:pt x="0" y="36"/>
                  </a:lnTo>
                  <a:lnTo>
                    <a:pt x="0" y="32"/>
                  </a:lnTo>
                  <a:lnTo>
                    <a:pt x="0" y="28"/>
                  </a:lnTo>
                  <a:lnTo>
                    <a:pt x="4" y="20"/>
                  </a:lnTo>
                  <a:lnTo>
                    <a:pt x="7" y="14"/>
                  </a:lnTo>
                  <a:lnTo>
                    <a:pt x="7" y="8"/>
                  </a:lnTo>
                  <a:lnTo>
                    <a:pt x="4" y="0"/>
                  </a:lnTo>
                  <a:lnTo>
                    <a:pt x="13" y="60"/>
                  </a:lnTo>
                  <a:close/>
                </a:path>
              </a:pathLst>
            </a:custGeom>
            <a:solidFill>
              <a:schemeClr val="accent3">
                <a:lumMod val="50000"/>
              </a:schemeClr>
            </a:solidFill>
            <a:ln w="9525">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1" name="Freeform 21"/>
            <p:cNvSpPr>
              <a:spLocks/>
            </p:cNvSpPr>
            <p:nvPr/>
          </p:nvSpPr>
          <p:spPr bwMode="gray">
            <a:xfrm>
              <a:off x="7679630" y="4264974"/>
              <a:ext cx="30260" cy="110303"/>
            </a:xfrm>
            <a:custGeom>
              <a:avLst/>
              <a:gdLst>
                <a:gd name="T0" fmla="*/ 13 w 13"/>
                <a:gd name="T1" fmla="*/ 60 h 60"/>
                <a:gd name="T2" fmla="*/ 13 w 13"/>
                <a:gd name="T3" fmla="*/ 60 h 60"/>
                <a:gd name="T4" fmla="*/ 9 w 13"/>
                <a:gd name="T5" fmla="*/ 48 h 60"/>
                <a:gd name="T6" fmla="*/ 0 w 13"/>
                <a:gd name="T7" fmla="*/ 36 h 60"/>
                <a:gd name="T8" fmla="*/ 0 w 13"/>
                <a:gd name="T9" fmla="*/ 36 h 60"/>
                <a:gd name="T10" fmla="*/ 0 w 13"/>
                <a:gd name="T11" fmla="*/ 32 h 60"/>
                <a:gd name="T12" fmla="*/ 0 w 13"/>
                <a:gd name="T13" fmla="*/ 28 h 60"/>
                <a:gd name="T14" fmla="*/ 4 w 13"/>
                <a:gd name="T15" fmla="*/ 20 h 60"/>
                <a:gd name="T16" fmla="*/ 4 w 13"/>
                <a:gd name="T17" fmla="*/ 20 h 60"/>
                <a:gd name="T18" fmla="*/ 7 w 13"/>
                <a:gd name="T19" fmla="*/ 14 h 60"/>
                <a:gd name="T20" fmla="*/ 7 w 13"/>
                <a:gd name="T21" fmla="*/ 8 h 60"/>
                <a:gd name="T22" fmla="*/ 7 w 13"/>
                <a:gd name="T23" fmla="*/ 8 h 60"/>
                <a:gd name="T24" fmla="*/ 4 w 13"/>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60"/>
                <a:gd name="T41" fmla="*/ 13 w 13"/>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60">
                  <a:moveTo>
                    <a:pt x="13" y="60"/>
                  </a:moveTo>
                  <a:lnTo>
                    <a:pt x="13" y="60"/>
                  </a:lnTo>
                  <a:lnTo>
                    <a:pt x="9" y="48"/>
                  </a:lnTo>
                  <a:lnTo>
                    <a:pt x="0" y="36"/>
                  </a:lnTo>
                  <a:lnTo>
                    <a:pt x="0" y="32"/>
                  </a:lnTo>
                  <a:lnTo>
                    <a:pt x="0" y="28"/>
                  </a:lnTo>
                  <a:lnTo>
                    <a:pt x="4" y="20"/>
                  </a:lnTo>
                  <a:lnTo>
                    <a:pt x="7" y="14"/>
                  </a:lnTo>
                  <a:lnTo>
                    <a:pt x="7" y="8"/>
                  </a:lnTo>
                  <a:lnTo>
                    <a:pt x="4" y="0"/>
                  </a:lnTo>
                </a:path>
              </a:pathLst>
            </a:custGeom>
            <a:solidFill>
              <a:schemeClr val="accent3">
                <a:lumMod val="50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2" name="Freeform 22"/>
            <p:cNvSpPr>
              <a:spLocks/>
            </p:cNvSpPr>
            <p:nvPr/>
          </p:nvSpPr>
          <p:spPr bwMode="gray">
            <a:xfrm>
              <a:off x="7325964" y="3784624"/>
              <a:ext cx="151301" cy="314897"/>
            </a:xfrm>
            <a:custGeom>
              <a:avLst/>
              <a:gdLst>
                <a:gd name="T0" fmla="*/ 22 w 70"/>
                <a:gd name="T1" fmla="*/ 86 h 172"/>
                <a:gd name="T2" fmla="*/ 22 w 70"/>
                <a:gd name="T3" fmla="*/ 86 h 172"/>
                <a:gd name="T4" fmla="*/ 28 w 70"/>
                <a:gd name="T5" fmla="*/ 92 h 172"/>
                <a:gd name="T6" fmla="*/ 35 w 70"/>
                <a:gd name="T7" fmla="*/ 100 h 172"/>
                <a:gd name="T8" fmla="*/ 39 w 70"/>
                <a:gd name="T9" fmla="*/ 106 h 172"/>
                <a:gd name="T10" fmla="*/ 44 w 70"/>
                <a:gd name="T11" fmla="*/ 114 h 172"/>
                <a:gd name="T12" fmla="*/ 44 w 70"/>
                <a:gd name="T13" fmla="*/ 114 h 172"/>
                <a:gd name="T14" fmla="*/ 48 w 70"/>
                <a:gd name="T15" fmla="*/ 126 h 172"/>
                <a:gd name="T16" fmla="*/ 54 w 70"/>
                <a:gd name="T17" fmla="*/ 138 h 172"/>
                <a:gd name="T18" fmla="*/ 63 w 70"/>
                <a:gd name="T19" fmla="*/ 150 h 172"/>
                <a:gd name="T20" fmla="*/ 70 w 70"/>
                <a:gd name="T21" fmla="*/ 162 h 172"/>
                <a:gd name="T22" fmla="*/ 70 w 70"/>
                <a:gd name="T23" fmla="*/ 162 h 172"/>
                <a:gd name="T24" fmla="*/ 70 w 70"/>
                <a:gd name="T25" fmla="*/ 168 h 172"/>
                <a:gd name="T26" fmla="*/ 70 w 70"/>
                <a:gd name="T27" fmla="*/ 170 h 172"/>
                <a:gd name="T28" fmla="*/ 67 w 70"/>
                <a:gd name="T29" fmla="*/ 172 h 172"/>
                <a:gd name="T30" fmla="*/ 67 w 70"/>
                <a:gd name="T31" fmla="*/ 172 h 172"/>
                <a:gd name="T32" fmla="*/ 61 w 70"/>
                <a:gd name="T33" fmla="*/ 172 h 172"/>
                <a:gd name="T34" fmla="*/ 54 w 70"/>
                <a:gd name="T35" fmla="*/ 170 h 172"/>
                <a:gd name="T36" fmla="*/ 48 w 70"/>
                <a:gd name="T37" fmla="*/ 168 h 172"/>
                <a:gd name="T38" fmla="*/ 44 w 70"/>
                <a:gd name="T39" fmla="*/ 164 h 172"/>
                <a:gd name="T40" fmla="*/ 41 w 70"/>
                <a:gd name="T41" fmla="*/ 160 h 172"/>
                <a:gd name="T42" fmla="*/ 39 w 70"/>
                <a:gd name="T43" fmla="*/ 154 h 172"/>
                <a:gd name="T44" fmla="*/ 37 w 70"/>
                <a:gd name="T45" fmla="*/ 140 h 172"/>
                <a:gd name="T46" fmla="*/ 37 w 70"/>
                <a:gd name="T47" fmla="*/ 140 h 172"/>
                <a:gd name="T48" fmla="*/ 35 w 70"/>
                <a:gd name="T49" fmla="*/ 138 h 172"/>
                <a:gd name="T50" fmla="*/ 33 w 70"/>
                <a:gd name="T51" fmla="*/ 134 h 172"/>
                <a:gd name="T52" fmla="*/ 33 w 70"/>
                <a:gd name="T53" fmla="*/ 134 h 172"/>
                <a:gd name="T54" fmla="*/ 31 w 70"/>
                <a:gd name="T55" fmla="*/ 124 h 172"/>
                <a:gd name="T56" fmla="*/ 24 w 70"/>
                <a:gd name="T57" fmla="*/ 116 h 172"/>
                <a:gd name="T58" fmla="*/ 13 w 70"/>
                <a:gd name="T59" fmla="*/ 98 h 172"/>
                <a:gd name="T60" fmla="*/ 13 w 70"/>
                <a:gd name="T61" fmla="*/ 98 h 172"/>
                <a:gd name="T62" fmla="*/ 11 w 70"/>
                <a:gd name="T63" fmla="*/ 92 h 172"/>
                <a:gd name="T64" fmla="*/ 11 w 70"/>
                <a:gd name="T65" fmla="*/ 86 h 172"/>
                <a:gd name="T66" fmla="*/ 11 w 70"/>
                <a:gd name="T67" fmla="*/ 86 h 172"/>
                <a:gd name="T68" fmla="*/ 4 w 70"/>
                <a:gd name="T69" fmla="*/ 76 h 172"/>
                <a:gd name="T70" fmla="*/ 2 w 70"/>
                <a:gd name="T71" fmla="*/ 66 h 172"/>
                <a:gd name="T72" fmla="*/ 0 w 70"/>
                <a:gd name="T73" fmla="*/ 56 h 172"/>
                <a:gd name="T74" fmla="*/ 0 w 70"/>
                <a:gd name="T75" fmla="*/ 44 h 172"/>
                <a:gd name="T76" fmla="*/ 2 w 70"/>
                <a:gd name="T77" fmla="*/ 22 h 172"/>
                <a:gd name="T78" fmla="*/ 7 w 70"/>
                <a:gd name="T79" fmla="*/ 2 h 172"/>
                <a:gd name="T80" fmla="*/ 7 w 70"/>
                <a:gd name="T81" fmla="*/ 2 h 172"/>
                <a:gd name="T82" fmla="*/ 11 w 70"/>
                <a:gd name="T83" fmla="*/ 0 h 172"/>
                <a:gd name="T84" fmla="*/ 13 w 70"/>
                <a:gd name="T85" fmla="*/ 0 h 172"/>
                <a:gd name="T86" fmla="*/ 13 w 70"/>
                <a:gd name="T87" fmla="*/ 0 h 172"/>
                <a:gd name="T88" fmla="*/ 15 w 70"/>
                <a:gd name="T89" fmla="*/ 8 h 172"/>
                <a:gd name="T90" fmla="*/ 17 w 70"/>
                <a:gd name="T91" fmla="*/ 16 h 172"/>
                <a:gd name="T92" fmla="*/ 20 w 70"/>
                <a:gd name="T93" fmla="*/ 30 h 172"/>
                <a:gd name="T94" fmla="*/ 20 w 70"/>
                <a:gd name="T95" fmla="*/ 46 h 172"/>
                <a:gd name="T96" fmla="*/ 20 w 70"/>
                <a:gd name="T97" fmla="*/ 52 h 172"/>
                <a:gd name="T98" fmla="*/ 22 w 70"/>
                <a:gd name="T99" fmla="*/ 60 h 172"/>
                <a:gd name="T100" fmla="*/ 22 w 70"/>
                <a:gd name="T101" fmla="*/ 60 h 172"/>
                <a:gd name="T102" fmla="*/ 22 w 70"/>
                <a:gd name="T103" fmla="*/ 66 h 172"/>
                <a:gd name="T104" fmla="*/ 22 w 70"/>
                <a:gd name="T105" fmla="*/ 72 h 172"/>
                <a:gd name="T106" fmla="*/ 22 w 70"/>
                <a:gd name="T107" fmla="*/ 78 h 172"/>
                <a:gd name="T108" fmla="*/ 22 w 70"/>
                <a:gd name="T109" fmla="*/ 86 h 172"/>
                <a:gd name="T110" fmla="*/ 22 w 70"/>
                <a:gd name="T111" fmla="*/ 86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
                <a:gd name="T169" fmla="*/ 0 h 172"/>
                <a:gd name="T170" fmla="*/ 70 w 70"/>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 h="172">
                  <a:moveTo>
                    <a:pt x="22" y="86"/>
                  </a:moveTo>
                  <a:lnTo>
                    <a:pt x="22" y="86"/>
                  </a:lnTo>
                  <a:lnTo>
                    <a:pt x="28" y="92"/>
                  </a:lnTo>
                  <a:lnTo>
                    <a:pt x="35" y="100"/>
                  </a:lnTo>
                  <a:lnTo>
                    <a:pt x="39" y="106"/>
                  </a:lnTo>
                  <a:lnTo>
                    <a:pt x="44" y="114"/>
                  </a:lnTo>
                  <a:lnTo>
                    <a:pt x="48" y="126"/>
                  </a:lnTo>
                  <a:lnTo>
                    <a:pt x="54" y="138"/>
                  </a:lnTo>
                  <a:lnTo>
                    <a:pt x="63" y="150"/>
                  </a:lnTo>
                  <a:lnTo>
                    <a:pt x="70" y="162"/>
                  </a:lnTo>
                  <a:lnTo>
                    <a:pt x="70" y="168"/>
                  </a:lnTo>
                  <a:lnTo>
                    <a:pt x="70" y="170"/>
                  </a:lnTo>
                  <a:lnTo>
                    <a:pt x="67" y="172"/>
                  </a:lnTo>
                  <a:lnTo>
                    <a:pt x="61" y="172"/>
                  </a:lnTo>
                  <a:lnTo>
                    <a:pt x="54" y="170"/>
                  </a:lnTo>
                  <a:lnTo>
                    <a:pt x="48" y="168"/>
                  </a:lnTo>
                  <a:lnTo>
                    <a:pt x="44" y="164"/>
                  </a:lnTo>
                  <a:lnTo>
                    <a:pt x="41" y="160"/>
                  </a:lnTo>
                  <a:lnTo>
                    <a:pt x="39" y="154"/>
                  </a:lnTo>
                  <a:lnTo>
                    <a:pt x="37" y="140"/>
                  </a:lnTo>
                  <a:lnTo>
                    <a:pt x="35" y="138"/>
                  </a:lnTo>
                  <a:lnTo>
                    <a:pt x="33" y="134"/>
                  </a:lnTo>
                  <a:lnTo>
                    <a:pt x="31" y="124"/>
                  </a:lnTo>
                  <a:lnTo>
                    <a:pt x="24" y="116"/>
                  </a:lnTo>
                  <a:lnTo>
                    <a:pt x="13" y="98"/>
                  </a:lnTo>
                  <a:lnTo>
                    <a:pt x="11" y="92"/>
                  </a:lnTo>
                  <a:lnTo>
                    <a:pt x="11" y="86"/>
                  </a:lnTo>
                  <a:lnTo>
                    <a:pt x="4" y="76"/>
                  </a:lnTo>
                  <a:lnTo>
                    <a:pt x="2" y="66"/>
                  </a:lnTo>
                  <a:lnTo>
                    <a:pt x="0" y="56"/>
                  </a:lnTo>
                  <a:lnTo>
                    <a:pt x="0" y="44"/>
                  </a:lnTo>
                  <a:lnTo>
                    <a:pt x="2" y="22"/>
                  </a:lnTo>
                  <a:lnTo>
                    <a:pt x="7" y="2"/>
                  </a:lnTo>
                  <a:lnTo>
                    <a:pt x="11" y="0"/>
                  </a:lnTo>
                  <a:lnTo>
                    <a:pt x="13" y="0"/>
                  </a:lnTo>
                  <a:lnTo>
                    <a:pt x="15" y="8"/>
                  </a:lnTo>
                  <a:lnTo>
                    <a:pt x="17" y="16"/>
                  </a:lnTo>
                  <a:lnTo>
                    <a:pt x="20" y="30"/>
                  </a:lnTo>
                  <a:lnTo>
                    <a:pt x="20" y="46"/>
                  </a:lnTo>
                  <a:lnTo>
                    <a:pt x="20" y="52"/>
                  </a:lnTo>
                  <a:lnTo>
                    <a:pt x="22" y="60"/>
                  </a:lnTo>
                  <a:lnTo>
                    <a:pt x="22" y="66"/>
                  </a:lnTo>
                  <a:lnTo>
                    <a:pt x="22" y="72"/>
                  </a:lnTo>
                  <a:lnTo>
                    <a:pt x="22" y="78"/>
                  </a:lnTo>
                  <a:lnTo>
                    <a:pt x="22" y="86"/>
                  </a:lnTo>
                  <a:close/>
                </a:path>
              </a:pathLst>
            </a:custGeom>
            <a:solidFill>
              <a:schemeClr val="accent3">
                <a:lumMod val="50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3" name="Freeform 34"/>
            <p:cNvSpPr>
              <a:spLocks/>
            </p:cNvSpPr>
            <p:nvPr/>
          </p:nvSpPr>
          <p:spPr bwMode="gray">
            <a:xfrm>
              <a:off x="7036602" y="1575015"/>
              <a:ext cx="709221" cy="654699"/>
            </a:xfrm>
            <a:custGeom>
              <a:avLst/>
              <a:gdLst>
                <a:gd name="T0" fmla="*/ 13 w 325"/>
                <a:gd name="T1" fmla="*/ 96 h 356"/>
                <a:gd name="T2" fmla="*/ 2 w 325"/>
                <a:gd name="T3" fmla="*/ 76 h 356"/>
                <a:gd name="T4" fmla="*/ 10 w 325"/>
                <a:gd name="T5" fmla="*/ 38 h 356"/>
                <a:gd name="T6" fmla="*/ 8 w 325"/>
                <a:gd name="T7" fmla="*/ 32 h 356"/>
                <a:gd name="T8" fmla="*/ 0 w 325"/>
                <a:gd name="T9" fmla="*/ 18 h 356"/>
                <a:gd name="T10" fmla="*/ 6 w 325"/>
                <a:gd name="T11" fmla="*/ 0 h 356"/>
                <a:gd name="T12" fmla="*/ 21 w 325"/>
                <a:gd name="T13" fmla="*/ 10 h 356"/>
                <a:gd name="T14" fmla="*/ 39 w 325"/>
                <a:gd name="T15" fmla="*/ 10 h 356"/>
                <a:gd name="T16" fmla="*/ 65 w 325"/>
                <a:gd name="T17" fmla="*/ 24 h 356"/>
                <a:gd name="T18" fmla="*/ 89 w 325"/>
                <a:gd name="T19" fmla="*/ 30 h 356"/>
                <a:gd name="T20" fmla="*/ 128 w 325"/>
                <a:gd name="T21" fmla="*/ 36 h 356"/>
                <a:gd name="T22" fmla="*/ 145 w 325"/>
                <a:gd name="T23" fmla="*/ 40 h 356"/>
                <a:gd name="T24" fmla="*/ 154 w 325"/>
                <a:gd name="T25" fmla="*/ 28 h 356"/>
                <a:gd name="T26" fmla="*/ 171 w 325"/>
                <a:gd name="T27" fmla="*/ 20 h 356"/>
                <a:gd name="T28" fmla="*/ 180 w 325"/>
                <a:gd name="T29" fmla="*/ 12 h 356"/>
                <a:gd name="T30" fmla="*/ 197 w 325"/>
                <a:gd name="T31" fmla="*/ 14 h 356"/>
                <a:gd name="T32" fmla="*/ 206 w 325"/>
                <a:gd name="T33" fmla="*/ 20 h 356"/>
                <a:gd name="T34" fmla="*/ 210 w 325"/>
                <a:gd name="T35" fmla="*/ 22 h 356"/>
                <a:gd name="T36" fmla="*/ 223 w 325"/>
                <a:gd name="T37" fmla="*/ 20 h 356"/>
                <a:gd name="T38" fmla="*/ 236 w 325"/>
                <a:gd name="T39" fmla="*/ 22 h 356"/>
                <a:gd name="T40" fmla="*/ 254 w 325"/>
                <a:gd name="T41" fmla="*/ 16 h 356"/>
                <a:gd name="T42" fmla="*/ 269 w 325"/>
                <a:gd name="T43" fmla="*/ 20 h 356"/>
                <a:gd name="T44" fmla="*/ 273 w 325"/>
                <a:gd name="T45" fmla="*/ 34 h 356"/>
                <a:gd name="T46" fmla="*/ 291 w 325"/>
                <a:gd name="T47" fmla="*/ 66 h 356"/>
                <a:gd name="T48" fmla="*/ 299 w 325"/>
                <a:gd name="T49" fmla="*/ 88 h 356"/>
                <a:gd name="T50" fmla="*/ 291 w 325"/>
                <a:gd name="T51" fmla="*/ 98 h 356"/>
                <a:gd name="T52" fmla="*/ 284 w 325"/>
                <a:gd name="T53" fmla="*/ 136 h 356"/>
                <a:gd name="T54" fmla="*/ 280 w 325"/>
                <a:gd name="T55" fmla="*/ 144 h 356"/>
                <a:gd name="T56" fmla="*/ 271 w 325"/>
                <a:gd name="T57" fmla="*/ 132 h 356"/>
                <a:gd name="T58" fmla="*/ 249 w 325"/>
                <a:gd name="T59" fmla="*/ 110 h 356"/>
                <a:gd name="T60" fmla="*/ 241 w 325"/>
                <a:gd name="T61" fmla="*/ 92 h 356"/>
                <a:gd name="T62" fmla="*/ 234 w 325"/>
                <a:gd name="T63" fmla="*/ 98 h 356"/>
                <a:gd name="T64" fmla="*/ 232 w 325"/>
                <a:gd name="T65" fmla="*/ 110 h 356"/>
                <a:gd name="T66" fmla="*/ 241 w 325"/>
                <a:gd name="T67" fmla="*/ 124 h 356"/>
                <a:gd name="T68" fmla="*/ 258 w 325"/>
                <a:gd name="T69" fmla="*/ 152 h 356"/>
                <a:gd name="T70" fmla="*/ 278 w 325"/>
                <a:gd name="T71" fmla="*/ 196 h 356"/>
                <a:gd name="T72" fmla="*/ 291 w 325"/>
                <a:gd name="T73" fmla="*/ 216 h 356"/>
                <a:gd name="T74" fmla="*/ 295 w 325"/>
                <a:gd name="T75" fmla="*/ 224 h 356"/>
                <a:gd name="T76" fmla="*/ 304 w 325"/>
                <a:gd name="T77" fmla="*/ 252 h 356"/>
                <a:gd name="T78" fmla="*/ 315 w 325"/>
                <a:gd name="T79" fmla="*/ 268 h 356"/>
                <a:gd name="T80" fmla="*/ 323 w 325"/>
                <a:gd name="T81" fmla="*/ 276 h 356"/>
                <a:gd name="T82" fmla="*/ 321 w 325"/>
                <a:gd name="T83" fmla="*/ 290 h 356"/>
                <a:gd name="T84" fmla="*/ 325 w 325"/>
                <a:gd name="T85" fmla="*/ 300 h 356"/>
                <a:gd name="T86" fmla="*/ 302 w 325"/>
                <a:gd name="T87" fmla="*/ 312 h 356"/>
                <a:gd name="T88" fmla="*/ 286 w 325"/>
                <a:gd name="T89" fmla="*/ 316 h 356"/>
                <a:gd name="T90" fmla="*/ 278 w 325"/>
                <a:gd name="T91" fmla="*/ 338 h 356"/>
                <a:gd name="T92" fmla="*/ 269 w 325"/>
                <a:gd name="T93" fmla="*/ 344 h 356"/>
                <a:gd name="T94" fmla="*/ 267 w 325"/>
                <a:gd name="T95" fmla="*/ 354 h 356"/>
                <a:gd name="T96" fmla="*/ 262 w 325"/>
                <a:gd name="T97" fmla="*/ 356 h 356"/>
                <a:gd name="T98" fmla="*/ 245 w 325"/>
                <a:gd name="T99" fmla="*/ 352 h 3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5"/>
                <a:gd name="T151" fmla="*/ 0 h 356"/>
                <a:gd name="T152" fmla="*/ 325 w 325"/>
                <a:gd name="T153" fmla="*/ 356 h 3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5" h="356">
                  <a:moveTo>
                    <a:pt x="10" y="350"/>
                  </a:moveTo>
                  <a:lnTo>
                    <a:pt x="13" y="96"/>
                  </a:lnTo>
                  <a:lnTo>
                    <a:pt x="8" y="90"/>
                  </a:lnTo>
                  <a:lnTo>
                    <a:pt x="4" y="82"/>
                  </a:lnTo>
                  <a:lnTo>
                    <a:pt x="2" y="76"/>
                  </a:lnTo>
                  <a:lnTo>
                    <a:pt x="4" y="68"/>
                  </a:lnTo>
                  <a:lnTo>
                    <a:pt x="6" y="54"/>
                  </a:lnTo>
                  <a:lnTo>
                    <a:pt x="10" y="38"/>
                  </a:lnTo>
                  <a:lnTo>
                    <a:pt x="10" y="36"/>
                  </a:lnTo>
                  <a:lnTo>
                    <a:pt x="8" y="32"/>
                  </a:lnTo>
                  <a:lnTo>
                    <a:pt x="2" y="26"/>
                  </a:lnTo>
                  <a:lnTo>
                    <a:pt x="0" y="18"/>
                  </a:lnTo>
                  <a:lnTo>
                    <a:pt x="2" y="8"/>
                  </a:lnTo>
                  <a:lnTo>
                    <a:pt x="6" y="0"/>
                  </a:lnTo>
                  <a:lnTo>
                    <a:pt x="17" y="10"/>
                  </a:lnTo>
                  <a:lnTo>
                    <a:pt x="21" y="10"/>
                  </a:lnTo>
                  <a:lnTo>
                    <a:pt x="30" y="12"/>
                  </a:lnTo>
                  <a:lnTo>
                    <a:pt x="39" y="10"/>
                  </a:lnTo>
                  <a:lnTo>
                    <a:pt x="45" y="12"/>
                  </a:lnTo>
                  <a:lnTo>
                    <a:pt x="52" y="16"/>
                  </a:lnTo>
                  <a:lnTo>
                    <a:pt x="65" y="24"/>
                  </a:lnTo>
                  <a:lnTo>
                    <a:pt x="76" y="28"/>
                  </a:lnTo>
                  <a:lnTo>
                    <a:pt x="89" y="30"/>
                  </a:lnTo>
                  <a:lnTo>
                    <a:pt x="113" y="32"/>
                  </a:lnTo>
                  <a:lnTo>
                    <a:pt x="128" y="36"/>
                  </a:lnTo>
                  <a:lnTo>
                    <a:pt x="141" y="42"/>
                  </a:lnTo>
                  <a:lnTo>
                    <a:pt x="145" y="40"/>
                  </a:lnTo>
                  <a:lnTo>
                    <a:pt x="149" y="36"/>
                  </a:lnTo>
                  <a:lnTo>
                    <a:pt x="154" y="28"/>
                  </a:lnTo>
                  <a:lnTo>
                    <a:pt x="163" y="24"/>
                  </a:lnTo>
                  <a:lnTo>
                    <a:pt x="171" y="20"/>
                  </a:lnTo>
                  <a:lnTo>
                    <a:pt x="178" y="16"/>
                  </a:lnTo>
                  <a:lnTo>
                    <a:pt x="178" y="14"/>
                  </a:lnTo>
                  <a:lnTo>
                    <a:pt x="180" y="12"/>
                  </a:lnTo>
                  <a:lnTo>
                    <a:pt x="191" y="12"/>
                  </a:lnTo>
                  <a:lnTo>
                    <a:pt x="197" y="14"/>
                  </a:lnTo>
                  <a:lnTo>
                    <a:pt x="202" y="16"/>
                  </a:lnTo>
                  <a:lnTo>
                    <a:pt x="206" y="20"/>
                  </a:lnTo>
                  <a:lnTo>
                    <a:pt x="208" y="22"/>
                  </a:lnTo>
                  <a:lnTo>
                    <a:pt x="210" y="22"/>
                  </a:lnTo>
                  <a:lnTo>
                    <a:pt x="215" y="20"/>
                  </a:lnTo>
                  <a:lnTo>
                    <a:pt x="223" y="20"/>
                  </a:lnTo>
                  <a:lnTo>
                    <a:pt x="230" y="22"/>
                  </a:lnTo>
                  <a:lnTo>
                    <a:pt x="236" y="22"/>
                  </a:lnTo>
                  <a:lnTo>
                    <a:pt x="245" y="20"/>
                  </a:lnTo>
                  <a:lnTo>
                    <a:pt x="254" y="16"/>
                  </a:lnTo>
                  <a:lnTo>
                    <a:pt x="258" y="16"/>
                  </a:lnTo>
                  <a:lnTo>
                    <a:pt x="262" y="18"/>
                  </a:lnTo>
                  <a:lnTo>
                    <a:pt x="269" y="20"/>
                  </a:lnTo>
                  <a:lnTo>
                    <a:pt x="271" y="26"/>
                  </a:lnTo>
                  <a:lnTo>
                    <a:pt x="273" y="34"/>
                  </a:lnTo>
                  <a:lnTo>
                    <a:pt x="280" y="46"/>
                  </a:lnTo>
                  <a:lnTo>
                    <a:pt x="291" y="66"/>
                  </a:lnTo>
                  <a:lnTo>
                    <a:pt x="299" y="88"/>
                  </a:lnTo>
                  <a:lnTo>
                    <a:pt x="295" y="92"/>
                  </a:lnTo>
                  <a:lnTo>
                    <a:pt x="291" y="98"/>
                  </a:lnTo>
                  <a:lnTo>
                    <a:pt x="289" y="114"/>
                  </a:lnTo>
                  <a:lnTo>
                    <a:pt x="286" y="128"/>
                  </a:lnTo>
                  <a:lnTo>
                    <a:pt x="284" y="136"/>
                  </a:lnTo>
                  <a:lnTo>
                    <a:pt x="282" y="142"/>
                  </a:lnTo>
                  <a:lnTo>
                    <a:pt x="280" y="144"/>
                  </a:lnTo>
                  <a:lnTo>
                    <a:pt x="278" y="142"/>
                  </a:lnTo>
                  <a:lnTo>
                    <a:pt x="273" y="138"/>
                  </a:lnTo>
                  <a:lnTo>
                    <a:pt x="271" y="132"/>
                  </a:lnTo>
                  <a:lnTo>
                    <a:pt x="267" y="126"/>
                  </a:lnTo>
                  <a:lnTo>
                    <a:pt x="249" y="110"/>
                  </a:lnTo>
                  <a:lnTo>
                    <a:pt x="245" y="102"/>
                  </a:lnTo>
                  <a:lnTo>
                    <a:pt x="241" y="92"/>
                  </a:lnTo>
                  <a:lnTo>
                    <a:pt x="239" y="92"/>
                  </a:lnTo>
                  <a:lnTo>
                    <a:pt x="234" y="98"/>
                  </a:lnTo>
                  <a:lnTo>
                    <a:pt x="232" y="106"/>
                  </a:lnTo>
                  <a:lnTo>
                    <a:pt x="232" y="110"/>
                  </a:lnTo>
                  <a:lnTo>
                    <a:pt x="234" y="114"/>
                  </a:lnTo>
                  <a:lnTo>
                    <a:pt x="241" y="124"/>
                  </a:lnTo>
                  <a:lnTo>
                    <a:pt x="247" y="134"/>
                  </a:lnTo>
                  <a:lnTo>
                    <a:pt x="254" y="142"/>
                  </a:lnTo>
                  <a:lnTo>
                    <a:pt x="258" y="152"/>
                  </a:lnTo>
                  <a:lnTo>
                    <a:pt x="269" y="182"/>
                  </a:lnTo>
                  <a:lnTo>
                    <a:pt x="278" y="196"/>
                  </a:lnTo>
                  <a:lnTo>
                    <a:pt x="286" y="210"/>
                  </a:lnTo>
                  <a:lnTo>
                    <a:pt x="291" y="216"/>
                  </a:lnTo>
                  <a:lnTo>
                    <a:pt x="293" y="224"/>
                  </a:lnTo>
                  <a:lnTo>
                    <a:pt x="295" y="224"/>
                  </a:lnTo>
                  <a:lnTo>
                    <a:pt x="299" y="238"/>
                  </a:lnTo>
                  <a:lnTo>
                    <a:pt x="304" y="252"/>
                  </a:lnTo>
                  <a:lnTo>
                    <a:pt x="306" y="258"/>
                  </a:lnTo>
                  <a:lnTo>
                    <a:pt x="310" y="264"/>
                  </a:lnTo>
                  <a:lnTo>
                    <a:pt x="315" y="268"/>
                  </a:lnTo>
                  <a:lnTo>
                    <a:pt x="321" y="274"/>
                  </a:lnTo>
                  <a:lnTo>
                    <a:pt x="323" y="276"/>
                  </a:lnTo>
                  <a:lnTo>
                    <a:pt x="323" y="280"/>
                  </a:lnTo>
                  <a:lnTo>
                    <a:pt x="321" y="286"/>
                  </a:lnTo>
                  <a:lnTo>
                    <a:pt x="321" y="290"/>
                  </a:lnTo>
                  <a:lnTo>
                    <a:pt x="325" y="300"/>
                  </a:lnTo>
                  <a:lnTo>
                    <a:pt x="321" y="312"/>
                  </a:lnTo>
                  <a:lnTo>
                    <a:pt x="302" y="312"/>
                  </a:lnTo>
                  <a:lnTo>
                    <a:pt x="293" y="312"/>
                  </a:lnTo>
                  <a:lnTo>
                    <a:pt x="289" y="314"/>
                  </a:lnTo>
                  <a:lnTo>
                    <a:pt x="286" y="316"/>
                  </a:lnTo>
                  <a:lnTo>
                    <a:pt x="282" y="332"/>
                  </a:lnTo>
                  <a:lnTo>
                    <a:pt x="278" y="338"/>
                  </a:lnTo>
                  <a:lnTo>
                    <a:pt x="273" y="342"/>
                  </a:lnTo>
                  <a:lnTo>
                    <a:pt x="269" y="344"/>
                  </a:lnTo>
                  <a:lnTo>
                    <a:pt x="267" y="348"/>
                  </a:lnTo>
                  <a:lnTo>
                    <a:pt x="267" y="354"/>
                  </a:lnTo>
                  <a:lnTo>
                    <a:pt x="262" y="356"/>
                  </a:lnTo>
                  <a:lnTo>
                    <a:pt x="256" y="356"/>
                  </a:lnTo>
                  <a:lnTo>
                    <a:pt x="252" y="356"/>
                  </a:lnTo>
                  <a:lnTo>
                    <a:pt x="245" y="352"/>
                  </a:lnTo>
                  <a:lnTo>
                    <a:pt x="243" y="346"/>
                  </a:lnTo>
                  <a:lnTo>
                    <a:pt x="10" y="350"/>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4" name="Freeform 35"/>
            <p:cNvSpPr>
              <a:spLocks/>
            </p:cNvSpPr>
            <p:nvPr/>
          </p:nvSpPr>
          <p:spPr bwMode="gray">
            <a:xfrm>
              <a:off x="5979387" y="1491399"/>
              <a:ext cx="1085583" cy="891315"/>
            </a:xfrm>
            <a:custGeom>
              <a:avLst/>
              <a:gdLst>
                <a:gd name="T0" fmla="*/ 487 w 498"/>
                <a:gd name="T1" fmla="*/ 54 h 486"/>
                <a:gd name="T2" fmla="*/ 493 w 498"/>
                <a:gd name="T3" fmla="*/ 78 h 486"/>
                <a:gd name="T4" fmla="*/ 495 w 498"/>
                <a:gd name="T5" fmla="*/ 84 h 486"/>
                <a:gd name="T6" fmla="*/ 489 w 498"/>
                <a:gd name="T7" fmla="*/ 114 h 486"/>
                <a:gd name="T8" fmla="*/ 493 w 498"/>
                <a:gd name="T9" fmla="*/ 136 h 486"/>
                <a:gd name="T10" fmla="*/ 495 w 498"/>
                <a:gd name="T11" fmla="*/ 458 h 486"/>
                <a:gd name="T12" fmla="*/ 213 w 498"/>
                <a:gd name="T13" fmla="*/ 346 h 486"/>
                <a:gd name="T14" fmla="*/ 187 w 498"/>
                <a:gd name="T15" fmla="*/ 366 h 486"/>
                <a:gd name="T16" fmla="*/ 156 w 498"/>
                <a:gd name="T17" fmla="*/ 386 h 486"/>
                <a:gd name="T18" fmla="*/ 146 w 498"/>
                <a:gd name="T19" fmla="*/ 382 h 486"/>
                <a:gd name="T20" fmla="*/ 141 w 498"/>
                <a:gd name="T21" fmla="*/ 368 h 486"/>
                <a:gd name="T22" fmla="*/ 124 w 498"/>
                <a:gd name="T23" fmla="*/ 358 h 486"/>
                <a:gd name="T24" fmla="*/ 104 w 498"/>
                <a:gd name="T25" fmla="*/ 358 h 486"/>
                <a:gd name="T26" fmla="*/ 91 w 498"/>
                <a:gd name="T27" fmla="*/ 346 h 486"/>
                <a:gd name="T28" fmla="*/ 83 w 498"/>
                <a:gd name="T29" fmla="*/ 334 h 486"/>
                <a:gd name="T30" fmla="*/ 67 w 498"/>
                <a:gd name="T31" fmla="*/ 330 h 486"/>
                <a:gd name="T32" fmla="*/ 35 w 498"/>
                <a:gd name="T33" fmla="*/ 324 h 486"/>
                <a:gd name="T34" fmla="*/ 28 w 498"/>
                <a:gd name="T35" fmla="*/ 308 h 486"/>
                <a:gd name="T36" fmla="*/ 17 w 498"/>
                <a:gd name="T37" fmla="*/ 284 h 486"/>
                <a:gd name="T38" fmla="*/ 6 w 498"/>
                <a:gd name="T39" fmla="*/ 274 h 486"/>
                <a:gd name="T40" fmla="*/ 0 w 498"/>
                <a:gd name="T41" fmla="*/ 262 h 486"/>
                <a:gd name="T42" fmla="*/ 6 w 498"/>
                <a:gd name="T43" fmla="*/ 244 h 486"/>
                <a:gd name="T44" fmla="*/ 20 w 498"/>
                <a:gd name="T45" fmla="*/ 226 h 486"/>
                <a:gd name="T46" fmla="*/ 17 w 498"/>
                <a:gd name="T47" fmla="*/ 198 h 486"/>
                <a:gd name="T48" fmla="*/ 20 w 498"/>
                <a:gd name="T49" fmla="*/ 178 h 486"/>
                <a:gd name="T50" fmla="*/ 11 w 498"/>
                <a:gd name="T51" fmla="*/ 166 h 486"/>
                <a:gd name="T52" fmla="*/ 9 w 498"/>
                <a:gd name="T53" fmla="*/ 118 h 486"/>
                <a:gd name="T54" fmla="*/ 17 w 498"/>
                <a:gd name="T55" fmla="*/ 100 h 486"/>
                <a:gd name="T56" fmla="*/ 24 w 498"/>
                <a:gd name="T57" fmla="*/ 94 h 486"/>
                <a:gd name="T58" fmla="*/ 41 w 498"/>
                <a:gd name="T59" fmla="*/ 68 h 486"/>
                <a:gd name="T60" fmla="*/ 41 w 498"/>
                <a:gd name="T61" fmla="*/ 50 h 486"/>
                <a:gd name="T62" fmla="*/ 52 w 498"/>
                <a:gd name="T63" fmla="*/ 44 h 486"/>
                <a:gd name="T64" fmla="*/ 74 w 498"/>
                <a:gd name="T65" fmla="*/ 34 h 486"/>
                <a:gd name="T66" fmla="*/ 78 w 498"/>
                <a:gd name="T67" fmla="*/ 18 h 486"/>
                <a:gd name="T68" fmla="*/ 83 w 498"/>
                <a:gd name="T69" fmla="*/ 2 h 486"/>
                <a:gd name="T70" fmla="*/ 96 w 498"/>
                <a:gd name="T71" fmla="*/ 2 h 486"/>
                <a:gd name="T72" fmla="*/ 139 w 498"/>
                <a:gd name="T73" fmla="*/ 6 h 486"/>
                <a:gd name="T74" fmla="*/ 165 w 498"/>
                <a:gd name="T75" fmla="*/ 8 h 486"/>
                <a:gd name="T76" fmla="*/ 191 w 498"/>
                <a:gd name="T77" fmla="*/ 24 h 486"/>
                <a:gd name="T78" fmla="*/ 226 w 498"/>
                <a:gd name="T79" fmla="*/ 68 h 486"/>
                <a:gd name="T80" fmla="*/ 239 w 498"/>
                <a:gd name="T81" fmla="*/ 74 h 486"/>
                <a:gd name="T82" fmla="*/ 269 w 498"/>
                <a:gd name="T83" fmla="*/ 78 h 486"/>
                <a:gd name="T84" fmla="*/ 300 w 498"/>
                <a:gd name="T85" fmla="*/ 104 h 486"/>
                <a:gd name="T86" fmla="*/ 309 w 498"/>
                <a:gd name="T87" fmla="*/ 112 h 486"/>
                <a:gd name="T88" fmla="*/ 317 w 498"/>
                <a:gd name="T89" fmla="*/ 108 h 486"/>
                <a:gd name="T90" fmla="*/ 335 w 498"/>
                <a:gd name="T91" fmla="*/ 94 h 486"/>
                <a:gd name="T92" fmla="*/ 341 w 498"/>
                <a:gd name="T93" fmla="*/ 74 h 486"/>
                <a:gd name="T94" fmla="*/ 341 w 498"/>
                <a:gd name="T95" fmla="*/ 32 h 486"/>
                <a:gd name="T96" fmla="*/ 367 w 498"/>
                <a:gd name="T97" fmla="*/ 12 h 486"/>
                <a:gd name="T98" fmla="*/ 395 w 498"/>
                <a:gd name="T99" fmla="*/ 16 h 486"/>
                <a:gd name="T100" fmla="*/ 411 w 498"/>
                <a:gd name="T101" fmla="*/ 16 h 486"/>
                <a:gd name="T102" fmla="*/ 426 w 498"/>
                <a:gd name="T103" fmla="*/ 14 h 486"/>
                <a:gd name="T104" fmla="*/ 430 w 498"/>
                <a:gd name="T105" fmla="*/ 26 h 486"/>
                <a:gd name="T106" fmla="*/ 441 w 498"/>
                <a:gd name="T107" fmla="*/ 30 h 486"/>
                <a:gd name="T108" fmla="*/ 461 w 498"/>
                <a:gd name="T109" fmla="*/ 38 h 486"/>
                <a:gd name="T110" fmla="*/ 478 w 498"/>
                <a:gd name="T111" fmla="*/ 44 h 486"/>
                <a:gd name="T112" fmla="*/ 491 w 498"/>
                <a:gd name="T113" fmla="*/ 46 h 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8"/>
                <a:gd name="T172" fmla="*/ 0 h 486"/>
                <a:gd name="T173" fmla="*/ 498 w 498"/>
                <a:gd name="T174" fmla="*/ 486 h 4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8" h="486">
                  <a:moveTo>
                    <a:pt x="491" y="46"/>
                  </a:moveTo>
                  <a:lnTo>
                    <a:pt x="491" y="46"/>
                  </a:lnTo>
                  <a:lnTo>
                    <a:pt x="487" y="54"/>
                  </a:lnTo>
                  <a:lnTo>
                    <a:pt x="485" y="64"/>
                  </a:lnTo>
                  <a:lnTo>
                    <a:pt x="487" y="72"/>
                  </a:lnTo>
                  <a:lnTo>
                    <a:pt x="493" y="78"/>
                  </a:lnTo>
                  <a:lnTo>
                    <a:pt x="495" y="82"/>
                  </a:lnTo>
                  <a:lnTo>
                    <a:pt x="495" y="84"/>
                  </a:lnTo>
                  <a:lnTo>
                    <a:pt x="491" y="100"/>
                  </a:lnTo>
                  <a:lnTo>
                    <a:pt x="489" y="114"/>
                  </a:lnTo>
                  <a:lnTo>
                    <a:pt x="487" y="122"/>
                  </a:lnTo>
                  <a:lnTo>
                    <a:pt x="489" y="128"/>
                  </a:lnTo>
                  <a:lnTo>
                    <a:pt x="493" y="136"/>
                  </a:lnTo>
                  <a:lnTo>
                    <a:pt x="498" y="142"/>
                  </a:lnTo>
                  <a:lnTo>
                    <a:pt x="495" y="396"/>
                  </a:lnTo>
                  <a:lnTo>
                    <a:pt x="495" y="458"/>
                  </a:lnTo>
                  <a:lnTo>
                    <a:pt x="478" y="460"/>
                  </a:lnTo>
                  <a:lnTo>
                    <a:pt x="478" y="486"/>
                  </a:lnTo>
                  <a:lnTo>
                    <a:pt x="213" y="346"/>
                  </a:lnTo>
                  <a:lnTo>
                    <a:pt x="200" y="356"/>
                  </a:lnTo>
                  <a:lnTo>
                    <a:pt x="187" y="366"/>
                  </a:lnTo>
                  <a:lnTo>
                    <a:pt x="156" y="386"/>
                  </a:lnTo>
                  <a:lnTo>
                    <a:pt x="150" y="386"/>
                  </a:lnTo>
                  <a:lnTo>
                    <a:pt x="146" y="384"/>
                  </a:lnTo>
                  <a:lnTo>
                    <a:pt x="146" y="382"/>
                  </a:lnTo>
                  <a:lnTo>
                    <a:pt x="143" y="374"/>
                  </a:lnTo>
                  <a:lnTo>
                    <a:pt x="141" y="368"/>
                  </a:lnTo>
                  <a:lnTo>
                    <a:pt x="137" y="364"/>
                  </a:lnTo>
                  <a:lnTo>
                    <a:pt x="133" y="362"/>
                  </a:lnTo>
                  <a:lnTo>
                    <a:pt x="124" y="358"/>
                  </a:lnTo>
                  <a:lnTo>
                    <a:pt x="111" y="358"/>
                  </a:lnTo>
                  <a:lnTo>
                    <a:pt x="104" y="358"/>
                  </a:lnTo>
                  <a:lnTo>
                    <a:pt x="100" y="354"/>
                  </a:lnTo>
                  <a:lnTo>
                    <a:pt x="96" y="350"/>
                  </a:lnTo>
                  <a:lnTo>
                    <a:pt x="91" y="346"/>
                  </a:lnTo>
                  <a:lnTo>
                    <a:pt x="87" y="340"/>
                  </a:lnTo>
                  <a:lnTo>
                    <a:pt x="83" y="334"/>
                  </a:lnTo>
                  <a:lnTo>
                    <a:pt x="76" y="330"/>
                  </a:lnTo>
                  <a:lnTo>
                    <a:pt x="67" y="330"/>
                  </a:lnTo>
                  <a:lnTo>
                    <a:pt x="50" y="328"/>
                  </a:lnTo>
                  <a:lnTo>
                    <a:pt x="41" y="326"/>
                  </a:lnTo>
                  <a:lnTo>
                    <a:pt x="35" y="324"/>
                  </a:lnTo>
                  <a:lnTo>
                    <a:pt x="30" y="318"/>
                  </a:lnTo>
                  <a:lnTo>
                    <a:pt x="28" y="308"/>
                  </a:lnTo>
                  <a:lnTo>
                    <a:pt x="26" y="294"/>
                  </a:lnTo>
                  <a:lnTo>
                    <a:pt x="24" y="288"/>
                  </a:lnTo>
                  <a:lnTo>
                    <a:pt x="17" y="284"/>
                  </a:lnTo>
                  <a:lnTo>
                    <a:pt x="11" y="278"/>
                  </a:lnTo>
                  <a:lnTo>
                    <a:pt x="6" y="274"/>
                  </a:lnTo>
                  <a:lnTo>
                    <a:pt x="2" y="268"/>
                  </a:lnTo>
                  <a:lnTo>
                    <a:pt x="0" y="262"/>
                  </a:lnTo>
                  <a:lnTo>
                    <a:pt x="0" y="258"/>
                  </a:lnTo>
                  <a:lnTo>
                    <a:pt x="2" y="252"/>
                  </a:lnTo>
                  <a:lnTo>
                    <a:pt x="6" y="244"/>
                  </a:lnTo>
                  <a:lnTo>
                    <a:pt x="15" y="236"/>
                  </a:lnTo>
                  <a:lnTo>
                    <a:pt x="20" y="226"/>
                  </a:lnTo>
                  <a:lnTo>
                    <a:pt x="17" y="214"/>
                  </a:lnTo>
                  <a:lnTo>
                    <a:pt x="17" y="198"/>
                  </a:lnTo>
                  <a:lnTo>
                    <a:pt x="17" y="188"/>
                  </a:lnTo>
                  <a:lnTo>
                    <a:pt x="20" y="178"/>
                  </a:lnTo>
                  <a:lnTo>
                    <a:pt x="15" y="172"/>
                  </a:lnTo>
                  <a:lnTo>
                    <a:pt x="11" y="166"/>
                  </a:lnTo>
                  <a:lnTo>
                    <a:pt x="9" y="154"/>
                  </a:lnTo>
                  <a:lnTo>
                    <a:pt x="6" y="136"/>
                  </a:lnTo>
                  <a:lnTo>
                    <a:pt x="9" y="118"/>
                  </a:lnTo>
                  <a:lnTo>
                    <a:pt x="13" y="106"/>
                  </a:lnTo>
                  <a:lnTo>
                    <a:pt x="17" y="100"/>
                  </a:lnTo>
                  <a:lnTo>
                    <a:pt x="20" y="96"/>
                  </a:lnTo>
                  <a:lnTo>
                    <a:pt x="24" y="94"/>
                  </a:lnTo>
                  <a:lnTo>
                    <a:pt x="35" y="84"/>
                  </a:lnTo>
                  <a:lnTo>
                    <a:pt x="41" y="78"/>
                  </a:lnTo>
                  <a:lnTo>
                    <a:pt x="41" y="68"/>
                  </a:lnTo>
                  <a:lnTo>
                    <a:pt x="39" y="54"/>
                  </a:lnTo>
                  <a:lnTo>
                    <a:pt x="41" y="50"/>
                  </a:lnTo>
                  <a:lnTo>
                    <a:pt x="43" y="48"/>
                  </a:lnTo>
                  <a:lnTo>
                    <a:pt x="52" y="44"/>
                  </a:lnTo>
                  <a:lnTo>
                    <a:pt x="61" y="42"/>
                  </a:lnTo>
                  <a:lnTo>
                    <a:pt x="70" y="40"/>
                  </a:lnTo>
                  <a:lnTo>
                    <a:pt x="74" y="34"/>
                  </a:lnTo>
                  <a:lnTo>
                    <a:pt x="78" y="28"/>
                  </a:lnTo>
                  <a:lnTo>
                    <a:pt x="78" y="18"/>
                  </a:lnTo>
                  <a:lnTo>
                    <a:pt x="80" y="10"/>
                  </a:lnTo>
                  <a:lnTo>
                    <a:pt x="83" y="2"/>
                  </a:lnTo>
                  <a:lnTo>
                    <a:pt x="87" y="0"/>
                  </a:lnTo>
                  <a:lnTo>
                    <a:pt x="96" y="2"/>
                  </a:lnTo>
                  <a:lnTo>
                    <a:pt x="115" y="8"/>
                  </a:lnTo>
                  <a:lnTo>
                    <a:pt x="128" y="8"/>
                  </a:lnTo>
                  <a:lnTo>
                    <a:pt x="139" y="6"/>
                  </a:lnTo>
                  <a:lnTo>
                    <a:pt x="154" y="6"/>
                  </a:lnTo>
                  <a:lnTo>
                    <a:pt x="165" y="8"/>
                  </a:lnTo>
                  <a:lnTo>
                    <a:pt x="176" y="10"/>
                  </a:lnTo>
                  <a:lnTo>
                    <a:pt x="185" y="16"/>
                  </a:lnTo>
                  <a:lnTo>
                    <a:pt x="191" y="24"/>
                  </a:lnTo>
                  <a:lnTo>
                    <a:pt x="209" y="46"/>
                  </a:lnTo>
                  <a:lnTo>
                    <a:pt x="226" y="68"/>
                  </a:lnTo>
                  <a:lnTo>
                    <a:pt x="232" y="72"/>
                  </a:lnTo>
                  <a:lnTo>
                    <a:pt x="239" y="74"/>
                  </a:lnTo>
                  <a:lnTo>
                    <a:pt x="254" y="76"/>
                  </a:lnTo>
                  <a:lnTo>
                    <a:pt x="269" y="78"/>
                  </a:lnTo>
                  <a:lnTo>
                    <a:pt x="280" y="84"/>
                  </a:lnTo>
                  <a:lnTo>
                    <a:pt x="291" y="94"/>
                  </a:lnTo>
                  <a:lnTo>
                    <a:pt x="300" y="104"/>
                  </a:lnTo>
                  <a:lnTo>
                    <a:pt x="304" y="110"/>
                  </a:lnTo>
                  <a:lnTo>
                    <a:pt x="309" y="112"/>
                  </a:lnTo>
                  <a:lnTo>
                    <a:pt x="313" y="112"/>
                  </a:lnTo>
                  <a:lnTo>
                    <a:pt x="317" y="108"/>
                  </a:lnTo>
                  <a:lnTo>
                    <a:pt x="328" y="102"/>
                  </a:lnTo>
                  <a:lnTo>
                    <a:pt x="335" y="94"/>
                  </a:lnTo>
                  <a:lnTo>
                    <a:pt x="339" y="84"/>
                  </a:lnTo>
                  <a:lnTo>
                    <a:pt x="341" y="74"/>
                  </a:lnTo>
                  <a:lnTo>
                    <a:pt x="337" y="42"/>
                  </a:lnTo>
                  <a:lnTo>
                    <a:pt x="341" y="32"/>
                  </a:lnTo>
                  <a:lnTo>
                    <a:pt x="345" y="26"/>
                  </a:lnTo>
                  <a:lnTo>
                    <a:pt x="367" y="12"/>
                  </a:lnTo>
                  <a:lnTo>
                    <a:pt x="372" y="10"/>
                  </a:lnTo>
                  <a:lnTo>
                    <a:pt x="380" y="12"/>
                  </a:lnTo>
                  <a:lnTo>
                    <a:pt x="395" y="16"/>
                  </a:lnTo>
                  <a:lnTo>
                    <a:pt x="402" y="16"/>
                  </a:lnTo>
                  <a:lnTo>
                    <a:pt x="411" y="16"/>
                  </a:lnTo>
                  <a:lnTo>
                    <a:pt x="424" y="14"/>
                  </a:lnTo>
                  <a:lnTo>
                    <a:pt x="426" y="14"/>
                  </a:lnTo>
                  <a:lnTo>
                    <a:pt x="428" y="16"/>
                  </a:lnTo>
                  <a:lnTo>
                    <a:pt x="428" y="20"/>
                  </a:lnTo>
                  <a:lnTo>
                    <a:pt x="430" y="26"/>
                  </a:lnTo>
                  <a:lnTo>
                    <a:pt x="435" y="30"/>
                  </a:lnTo>
                  <a:lnTo>
                    <a:pt x="441" y="30"/>
                  </a:lnTo>
                  <a:lnTo>
                    <a:pt x="450" y="32"/>
                  </a:lnTo>
                  <a:lnTo>
                    <a:pt x="461" y="38"/>
                  </a:lnTo>
                  <a:lnTo>
                    <a:pt x="469" y="44"/>
                  </a:lnTo>
                  <a:lnTo>
                    <a:pt x="478" y="44"/>
                  </a:lnTo>
                  <a:lnTo>
                    <a:pt x="487" y="44"/>
                  </a:lnTo>
                  <a:lnTo>
                    <a:pt x="491" y="46"/>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5" name="Freeform 36"/>
            <p:cNvSpPr>
              <a:spLocks/>
            </p:cNvSpPr>
            <p:nvPr/>
          </p:nvSpPr>
          <p:spPr bwMode="gray">
            <a:xfrm>
              <a:off x="5828087" y="1219200"/>
              <a:ext cx="266668" cy="444768"/>
            </a:xfrm>
            <a:custGeom>
              <a:avLst/>
              <a:gdLst>
                <a:gd name="T0" fmla="*/ 122 w 122"/>
                <a:gd name="T1" fmla="*/ 150 h 242"/>
                <a:gd name="T2" fmla="*/ 117 w 122"/>
                <a:gd name="T3" fmla="*/ 166 h 242"/>
                <a:gd name="T4" fmla="*/ 113 w 122"/>
                <a:gd name="T5" fmla="*/ 182 h 242"/>
                <a:gd name="T6" fmla="*/ 109 w 122"/>
                <a:gd name="T7" fmla="*/ 188 h 242"/>
                <a:gd name="T8" fmla="*/ 91 w 122"/>
                <a:gd name="T9" fmla="*/ 192 h 242"/>
                <a:gd name="T10" fmla="*/ 82 w 122"/>
                <a:gd name="T11" fmla="*/ 196 h 242"/>
                <a:gd name="T12" fmla="*/ 78 w 122"/>
                <a:gd name="T13" fmla="*/ 202 h 242"/>
                <a:gd name="T14" fmla="*/ 80 w 122"/>
                <a:gd name="T15" fmla="*/ 216 h 242"/>
                <a:gd name="T16" fmla="*/ 74 w 122"/>
                <a:gd name="T17" fmla="*/ 232 h 242"/>
                <a:gd name="T18" fmla="*/ 63 w 122"/>
                <a:gd name="T19" fmla="*/ 242 h 242"/>
                <a:gd name="T20" fmla="*/ 43 w 122"/>
                <a:gd name="T21" fmla="*/ 202 h 242"/>
                <a:gd name="T22" fmla="*/ 32 w 122"/>
                <a:gd name="T23" fmla="*/ 192 h 242"/>
                <a:gd name="T24" fmla="*/ 28 w 122"/>
                <a:gd name="T25" fmla="*/ 188 h 242"/>
                <a:gd name="T26" fmla="*/ 26 w 122"/>
                <a:gd name="T27" fmla="*/ 184 h 242"/>
                <a:gd name="T28" fmla="*/ 19 w 122"/>
                <a:gd name="T29" fmla="*/ 162 h 242"/>
                <a:gd name="T30" fmla="*/ 11 w 122"/>
                <a:gd name="T31" fmla="*/ 148 h 242"/>
                <a:gd name="T32" fmla="*/ 6 w 122"/>
                <a:gd name="T33" fmla="*/ 144 h 242"/>
                <a:gd name="T34" fmla="*/ 0 w 122"/>
                <a:gd name="T35" fmla="*/ 136 h 242"/>
                <a:gd name="T36" fmla="*/ 2 w 122"/>
                <a:gd name="T37" fmla="*/ 128 h 242"/>
                <a:gd name="T38" fmla="*/ 15 w 122"/>
                <a:gd name="T39" fmla="*/ 112 h 242"/>
                <a:gd name="T40" fmla="*/ 24 w 122"/>
                <a:gd name="T41" fmla="*/ 102 h 242"/>
                <a:gd name="T42" fmla="*/ 35 w 122"/>
                <a:gd name="T43" fmla="*/ 82 h 242"/>
                <a:gd name="T44" fmla="*/ 35 w 122"/>
                <a:gd name="T45" fmla="*/ 68 h 242"/>
                <a:gd name="T46" fmla="*/ 30 w 122"/>
                <a:gd name="T47" fmla="*/ 62 h 242"/>
                <a:gd name="T48" fmla="*/ 30 w 122"/>
                <a:gd name="T49" fmla="*/ 50 h 242"/>
                <a:gd name="T50" fmla="*/ 30 w 122"/>
                <a:gd name="T51" fmla="*/ 48 h 242"/>
                <a:gd name="T52" fmla="*/ 24 w 122"/>
                <a:gd name="T53" fmla="*/ 42 h 242"/>
                <a:gd name="T54" fmla="*/ 26 w 122"/>
                <a:gd name="T55" fmla="*/ 36 h 242"/>
                <a:gd name="T56" fmla="*/ 30 w 122"/>
                <a:gd name="T57" fmla="*/ 28 h 242"/>
                <a:gd name="T58" fmla="*/ 32 w 122"/>
                <a:gd name="T59" fmla="*/ 22 h 242"/>
                <a:gd name="T60" fmla="*/ 56 w 122"/>
                <a:gd name="T61" fmla="*/ 12 h 242"/>
                <a:gd name="T62" fmla="*/ 82 w 122"/>
                <a:gd name="T63" fmla="*/ 0 h 242"/>
                <a:gd name="T64" fmla="*/ 87 w 122"/>
                <a:gd name="T65" fmla="*/ 2 h 242"/>
                <a:gd name="T66" fmla="*/ 98 w 122"/>
                <a:gd name="T67" fmla="*/ 14 h 242"/>
                <a:gd name="T68" fmla="*/ 102 w 122"/>
                <a:gd name="T69" fmla="*/ 18 h 242"/>
                <a:gd name="T70" fmla="*/ 115 w 122"/>
                <a:gd name="T71" fmla="*/ 14 h 242"/>
                <a:gd name="T72" fmla="*/ 117 w 122"/>
                <a:gd name="T73" fmla="*/ 12 h 242"/>
                <a:gd name="T74" fmla="*/ 119 w 122"/>
                <a:gd name="T75" fmla="*/ 20 h 242"/>
                <a:gd name="T76" fmla="*/ 117 w 122"/>
                <a:gd name="T77" fmla="*/ 24 h 242"/>
                <a:gd name="T78" fmla="*/ 106 w 122"/>
                <a:gd name="T79" fmla="*/ 36 h 242"/>
                <a:gd name="T80" fmla="*/ 100 w 122"/>
                <a:gd name="T81" fmla="*/ 48 h 242"/>
                <a:gd name="T82" fmla="*/ 102 w 122"/>
                <a:gd name="T83" fmla="*/ 52 h 242"/>
                <a:gd name="T84" fmla="*/ 106 w 122"/>
                <a:gd name="T85" fmla="*/ 66 h 242"/>
                <a:gd name="T86" fmla="*/ 115 w 122"/>
                <a:gd name="T87" fmla="*/ 74 h 242"/>
                <a:gd name="T88" fmla="*/ 115 w 122"/>
                <a:gd name="T89" fmla="*/ 88 h 242"/>
                <a:gd name="T90" fmla="*/ 111 w 122"/>
                <a:gd name="T91" fmla="*/ 94 h 242"/>
                <a:gd name="T92" fmla="*/ 89 w 122"/>
                <a:gd name="T93" fmla="*/ 114 h 242"/>
                <a:gd name="T94" fmla="*/ 85 w 122"/>
                <a:gd name="T95" fmla="*/ 128 h 242"/>
                <a:gd name="T96" fmla="*/ 89 w 122"/>
                <a:gd name="T97" fmla="*/ 138 h 242"/>
                <a:gd name="T98" fmla="*/ 93 w 122"/>
                <a:gd name="T99" fmla="*/ 142 h 242"/>
                <a:gd name="T100" fmla="*/ 102 w 122"/>
                <a:gd name="T101" fmla="*/ 142 h 242"/>
                <a:gd name="T102" fmla="*/ 109 w 122"/>
                <a:gd name="T103" fmla="*/ 142 h 242"/>
                <a:gd name="T104" fmla="*/ 117 w 122"/>
                <a:gd name="T105" fmla="*/ 150 h 242"/>
                <a:gd name="T106" fmla="*/ 122 w 122"/>
                <a:gd name="T107" fmla="*/ 150 h 2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2"/>
                <a:gd name="T163" fmla="*/ 0 h 242"/>
                <a:gd name="T164" fmla="*/ 122 w 122"/>
                <a:gd name="T165" fmla="*/ 242 h 2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2" h="242">
                  <a:moveTo>
                    <a:pt x="122" y="150"/>
                  </a:moveTo>
                  <a:lnTo>
                    <a:pt x="122" y="150"/>
                  </a:lnTo>
                  <a:lnTo>
                    <a:pt x="119" y="158"/>
                  </a:lnTo>
                  <a:lnTo>
                    <a:pt x="117" y="166"/>
                  </a:lnTo>
                  <a:lnTo>
                    <a:pt x="117" y="176"/>
                  </a:lnTo>
                  <a:lnTo>
                    <a:pt x="113" y="182"/>
                  </a:lnTo>
                  <a:lnTo>
                    <a:pt x="109" y="188"/>
                  </a:lnTo>
                  <a:lnTo>
                    <a:pt x="100" y="190"/>
                  </a:lnTo>
                  <a:lnTo>
                    <a:pt x="91" y="192"/>
                  </a:lnTo>
                  <a:lnTo>
                    <a:pt x="82" y="196"/>
                  </a:lnTo>
                  <a:lnTo>
                    <a:pt x="80" y="198"/>
                  </a:lnTo>
                  <a:lnTo>
                    <a:pt x="78" y="202"/>
                  </a:lnTo>
                  <a:lnTo>
                    <a:pt x="80" y="216"/>
                  </a:lnTo>
                  <a:lnTo>
                    <a:pt x="80" y="226"/>
                  </a:lnTo>
                  <a:lnTo>
                    <a:pt x="74" y="232"/>
                  </a:lnTo>
                  <a:lnTo>
                    <a:pt x="63" y="242"/>
                  </a:lnTo>
                  <a:lnTo>
                    <a:pt x="52" y="214"/>
                  </a:lnTo>
                  <a:lnTo>
                    <a:pt x="43" y="202"/>
                  </a:lnTo>
                  <a:lnTo>
                    <a:pt x="39" y="196"/>
                  </a:lnTo>
                  <a:lnTo>
                    <a:pt x="32" y="192"/>
                  </a:lnTo>
                  <a:lnTo>
                    <a:pt x="28" y="188"/>
                  </a:lnTo>
                  <a:lnTo>
                    <a:pt x="26" y="184"/>
                  </a:lnTo>
                  <a:lnTo>
                    <a:pt x="22" y="174"/>
                  </a:lnTo>
                  <a:lnTo>
                    <a:pt x="19" y="162"/>
                  </a:lnTo>
                  <a:lnTo>
                    <a:pt x="15" y="152"/>
                  </a:lnTo>
                  <a:lnTo>
                    <a:pt x="11" y="148"/>
                  </a:lnTo>
                  <a:lnTo>
                    <a:pt x="6" y="144"/>
                  </a:lnTo>
                  <a:lnTo>
                    <a:pt x="0" y="140"/>
                  </a:lnTo>
                  <a:lnTo>
                    <a:pt x="0" y="136"/>
                  </a:lnTo>
                  <a:lnTo>
                    <a:pt x="0" y="132"/>
                  </a:lnTo>
                  <a:lnTo>
                    <a:pt x="2" y="128"/>
                  </a:lnTo>
                  <a:lnTo>
                    <a:pt x="9" y="120"/>
                  </a:lnTo>
                  <a:lnTo>
                    <a:pt x="15" y="112"/>
                  </a:lnTo>
                  <a:lnTo>
                    <a:pt x="24" y="102"/>
                  </a:lnTo>
                  <a:lnTo>
                    <a:pt x="32" y="88"/>
                  </a:lnTo>
                  <a:lnTo>
                    <a:pt x="35" y="82"/>
                  </a:lnTo>
                  <a:lnTo>
                    <a:pt x="35" y="76"/>
                  </a:lnTo>
                  <a:lnTo>
                    <a:pt x="35" y="68"/>
                  </a:lnTo>
                  <a:lnTo>
                    <a:pt x="30" y="62"/>
                  </a:lnTo>
                  <a:lnTo>
                    <a:pt x="30" y="56"/>
                  </a:lnTo>
                  <a:lnTo>
                    <a:pt x="30" y="50"/>
                  </a:lnTo>
                  <a:lnTo>
                    <a:pt x="30" y="48"/>
                  </a:lnTo>
                  <a:lnTo>
                    <a:pt x="28" y="46"/>
                  </a:lnTo>
                  <a:lnTo>
                    <a:pt x="24" y="42"/>
                  </a:lnTo>
                  <a:lnTo>
                    <a:pt x="26" y="36"/>
                  </a:lnTo>
                  <a:lnTo>
                    <a:pt x="28" y="32"/>
                  </a:lnTo>
                  <a:lnTo>
                    <a:pt x="30" y="28"/>
                  </a:lnTo>
                  <a:lnTo>
                    <a:pt x="32" y="22"/>
                  </a:lnTo>
                  <a:lnTo>
                    <a:pt x="45" y="18"/>
                  </a:lnTo>
                  <a:lnTo>
                    <a:pt x="56" y="12"/>
                  </a:lnTo>
                  <a:lnTo>
                    <a:pt x="69" y="6"/>
                  </a:lnTo>
                  <a:lnTo>
                    <a:pt x="82" y="0"/>
                  </a:lnTo>
                  <a:lnTo>
                    <a:pt x="87" y="2"/>
                  </a:lnTo>
                  <a:lnTo>
                    <a:pt x="91" y="4"/>
                  </a:lnTo>
                  <a:lnTo>
                    <a:pt x="98" y="14"/>
                  </a:lnTo>
                  <a:lnTo>
                    <a:pt x="102" y="18"/>
                  </a:lnTo>
                  <a:lnTo>
                    <a:pt x="106" y="18"/>
                  </a:lnTo>
                  <a:lnTo>
                    <a:pt x="115" y="14"/>
                  </a:lnTo>
                  <a:lnTo>
                    <a:pt x="117" y="12"/>
                  </a:lnTo>
                  <a:lnTo>
                    <a:pt x="119" y="14"/>
                  </a:lnTo>
                  <a:lnTo>
                    <a:pt x="119" y="20"/>
                  </a:lnTo>
                  <a:lnTo>
                    <a:pt x="117" y="24"/>
                  </a:lnTo>
                  <a:lnTo>
                    <a:pt x="113" y="28"/>
                  </a:lnTo>
                  <a:lnTo>
                    <a:pt x="106" y="36"/>
                  </a:lnTo>
                  <a:lnTo>
                    <a:pt x="100" y="42"/>
                  </a:lnTo>
                  <a:lnTo>
                    <a:pt x="100" y="48"/>
                  </a:lnTo>
                  <a:lnTo>
                    <a:pt x="102" y="52"/>
                  </a:lnTo>
                  <a:lnTo>
                    <a:pt x="104" y="60"/>
                  </a:lnTo>
                  <a:lnTo>
                    <a:pt x="106" y="66"/>
                  </a:lnTo>
                  <a:lnTo>
                    <a:pt x="115" y="74"/>
                  </a:lnTo>
                  <a:lnTo>
                    <a:pt x="117" y="80"/>
                  </a:lnTo>
                  <a:lnTo>
                    <a:pt x="115" y="88"/>
                  </a:lnTo>
                  <a:lnTo>
                    <a:pt x="111" y="94"/>
                  </a:lnTo>
                  <a:lnTo>
                    <a:pt x="98" y="104"/>
                  </a:lnTo>
                  <a:lnTo>
                    <a:pt x="89" y="114"/>
                  </a:lnTo>
                  <a:lnTo>
                    <a:pt x="85" y="122"/>
                  </a:lnTo>
                  <a:lnTo>
                    <a:pt x="85" y="128"/>
                  </a:lnTo>
                  <a:lnTo>
                    <a:pt x="87" y="134"/>
                  </a:lnTo>
                  <a:lnTo>
                    <a:pt x="89" y="138"/>
                  </a:lnTo>
                  <a:lnTo>
                    <a:pt x="93" y="142"/>
                  </a:lnTo>
                  <a:lnTo>
                    <a:pt x="98" y="142"/>
                  </a:lnTo>
                  <a:lnTo>
                    <a:pt x="102" y="142"/>
                  </a:lnTo>
                  <a:lnTo>
                    <a:pt x="106" y="142"/>
                  </a:lnTo>
                  <a:lnTo>
                    <a:pt x="109" y="142"/>
                  </a:lnTo>
                  <a:lnTo>
                    <a:pt x="117" y="150"/>
                  </a:lnTo>
                  <a:lnTo>
                    <a:pt x="122" y="150"/>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6" name="Freeform 37"/>
            <p:cNvSpPr>
              <a:spLocks/>
            </p:cNvSpPr>
            <p:nvPr/>
          </p:nvSpPr>
          <p:spPr bwMode="gray">
            <a:xfrm>
              <a:off x="4903262" y="1238770"/>
              <a:ext cx="1274708" cy="1163514"/>
            </a:xfrm>
            <a:custGeom>
              <a:avLst/>
              <a:gdLst>
                <a:gd name="T0" fmla="*/ 576 w 584"/>
                <a:gd name="T1" fmla="*/ 472 h 634"/>
                <a:gd name="T2" fmla="*/ 543 w 584"/>
                <a:gd name="T3" fmla="*/ 466 h 634"/>
                <a:gd name="T4" fmla="*/ 521 w 584"/>
                <a:gd name="T5" fmla="*/ 446 h 634"/>
                <a:gd name="T6" fmla="*/ 510 w 584"/>
                <a:gd name="T7" fmla="*/ 422 h 634"/>
                <a:gd name="T8" fmla="*/ 495 w 584"/>
                <a:gd name="T9" fmla="*/ 406 h 634"/>
                <a:gd name="T10" fmla="*/ 495 w 584"/>
                <a:gd name="T11" fmla="*/ 390 h 634"/>
                <a:gd name="T12" fmla="*/ 513 w 584"/>
                <a:gd name="T13" fmla="*/ 364 h 634"/>
                <a:gd name="T14" fmla="*/ 510 w 584"/>
                <a:gd name="T15" fmla="*/ 326 h 634"/>
                <a:gd name="T16" fmla="*/ 504 w 584"/>
                <a:gd name="T17" fmla="*/ 304 h 634"/>
                <a:gd name="T18" fmla="*/ 502 w 584"/>
                <a:gd name="T19" fmla="*/ 256 h 634"/>
                <a:gd name="T20" fmla="*/ 513 w 584"/>
                <a:gd name="T21" fmla="*/ 234 h 634"/>
                <a:gd name="T22" fmla="*/ 497 w 584"/>
                <a:gd name="T23" fmla="*/ 192 h 634"/>
                <a:gd name="T24" fmla="*/ 482 w 584"/>
                <a:gd name="T25" fmla="*/ 178 h 634"/>
                <a:gd name="T26" fmla="*/ 473 w 584"/>
                <a:gd name="T27" fmla="*/ 152 h 634"/>
                <a:gd name="T28" fmla="*/ 460 w 584"/>
                <a:gd name="T29" fmla="*/ 134 h 634"/>
                <a:gd name="T30" fmla="*/ 456 w 584"/>
                <a:gd name="T31" fmla="*/ 118 h 634"/>
                <a:gd name="T32" fmla="*/ 478 w 584"/>
                <a:gd name="T33" fmla="*/ 92 h 634"/>
                <a:gd name="T34" fmla="*/ 489 w 584"/>
                <a:gd name="T35" fmla="*/ 58 h 634"/>
                <a:gd name="T36" fmla="*/ 484 w 584"/>
                <a:gd name="T37" fmla="*/ 40 h 634"/>
                <a:gd name="T38" fmla="*/ 478 w 584"/>
                <a:gd name="T39" fmla="*/ 32 h 634"/>
                <a:gd name="T40" fmla="*/ 484 w 584"/>
                <a:gd name="T41" fmla="*/ 18 h 634"/>
                <a:gd name="T42" fmla="*/ 471 w 584"/>
                <a:gd name="T43" fmla="*/ 10 h 634"/>
                <a:gd name="T44" fmla="*/ 452 w 584"/>
                <a:gd name="T45" fmla="*/ 0 h 634"/>
                <a:gd name="T46" fmla="*/ 441 w 584"/>
                <a:gd name="T47" fmla="*/ 2 h 634"/>
                <a:gd name="T48" fmla="*/ 430 w 584"/>
                <a:gd name="T49" fmla="*/ 2 h 634"/>
                <a:gd name="T50" fmla="*/ 421 w 584"/>
                <a:gd name="T51" fmla="*/ 10 h 634"/>
                <a:gd name="T52" fmla="*/ 404 w 584"/>
                <a:gd name="T53" fmla="*/ 18 h 634"/>
                <a:gd name="T54" fmla="*/ 391 w 584"/>
                <a:gd name="T55" fmla="*/ 8 h 634"/>
                <a:gd name="T56" fmla="*/ 367 w 584"/>
                <a:gd name="T57" fmla="*/ 8 h 634"/>
                <a:gd name="T58" fmla="*/ 354 w 584"/>
                <a:gd name="T59" fmla="*/ 14 h 634"/>
                <a:gd name="T60" fmla="*/ 332 w 584"/>
                <a:gd name="T61" fmla="*/ 8 h 634"/>
                <a:gd name="T62" fmla="*/ 297 w 584"/>
                <a:gd name="T63" fmla="*/ 12 h 634"/>
                <a:gd name="T64" fmla="*/ 280 w 584"/>
                <a:gd name="T65" fmla="*/ 20 h 634"/>
                <a:gd name="T66" fmla="*/ 243 w 584"/>
                <a:gd name="T67" fmla="*/ 34 h 634"/>
                <a:gd name="T68" fmla="*/ 224 w 584"/>
                <a:gd name="T69" fmla="*/ 52 h 634"/>
                <a:gd name="T70" fmla="*/ 178 w 584"/>
                <a:gd name="T71" fmla="*/ 70 h 634"/>
                <a:gd name="T72" fmla="*/ 184 w 584"/>
                <a:gd name="T73" fmla="*/ 90 h 634"/>
                <a:gd name="T74" fmla="*/ 187 w 584"/>
                <a:gd name="T75" fmla="*/ 124 h 634"/>
                <a:gd name="T76" fmla="*/ 206 w 584"/>
                <a:gd name="T77" fmla="*/ 162 h 634"/>
                <a:gd name="T78" fmla="*/ 204 w 584"/>
                <a:gd name="T79" fmla="*/ 168 h 634"/>
                <a:gd name="T80" fmla="*/ 180 w 584"/>
                <a:gd name="T81" fmla="*/ 184 h 634"/>
                <a:gd name="T82" fmla="*/ 141 w 584"/>
                <a:gd name="T83" fmla="*/ 228 h 634"/>
                <a:gd name="T84" fmla="*/ 58 w 584"/>
                <a:gd name="T85" fmla="*/ 278 h 634"/>
                <a:gd name="T86" fmla="*/ 13 w 584"/>
                <a:gd name="T87" fmla="*/ 298 h 634"/>
                <a:gd name="T88" fmla="*/ 0 w 584"/>
                <a:gd name="T89" fmla="*/ 328 h 634"/>
                <a:gd name="T90" fmla="*/ 102 w 584"/>
                <a:gd name="T91" fmla="*/ 436 h 634"/>
                <a:gd name="T92" fmla="*/ 280 w 584"/>
                <a:gd name="T93" fmla="*/ 572 h 634"/>
                <a:gd name="T94" fmla="*/ 284 w 584"/>
                <a:gd name="T95" fmla="*/ 576 h 634"/>
                <a:gd name="T96" fmla="*/ 310 w 584"/>
                <a:gd name="T97" fmla="*/ 582 h 634"/>
                <a:gd name="T98" fmla="*/ 319 w 584"/>
                <a:gd name="T99" fmla="*/ 592 h 634"/>
                <a:gd name="T100" fmla="*/ 334 w 584"/>
                <a:gd name="T101" fmla="*/ 600 h 634"/>
                <a:gd name="T102" fmla="*/ 334 w 584"/>
                <a:gd name="T103" fmla="*/ 614 h 634"/>
                <a:gd name="T104" fmla="*/ 337 w 584"/>
                <a:gd name="T105" fmla="*/ 630 h 634"/>
                <a:gd name="T106" fmla="*/ 358 w 584"/>
                <a:gd name="T107" fmla="*/ 634 h 634"/>
                <a:gd name="T108" fmla="*/ 382 w 584"/>
                <a:gd name="T109" fmla="*/ 630 h 634"/>
                <a:gd name="T110" fmla="*/ 400 w 584"/>
                <a:gd name="T111" fmla="*/ 626 h 634"/>
                <a:gd name="T112" fmla="*/ 456 w 584"/>
                <a:gd name="T113" fmla="*/ 580 h 634"/>
                <a:gd name="T114" fmla="*/ 541 w 584"/>
                <a:gd name="T115" fmla="*/ 518 h 634"/>
                <a:gd name="T116" fmla="*/ 584 w 584"/>
                <a:gd name="T117" fmla="*/ 484 h 6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4"/>
                <a:gd name="T178" fmla="*/ 0 h 634"/>
                <a:gd name="T179" fmla="*/ 584 w 584"/>
                <a:gd name="T180" fmla="*/ 634 h 6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4" h="634">
                  <a:moveTo>
                    <a:pt x="584" y="484"/>
                  </a:moveTo>
                  <a:lnTo>
                    <a:pt x="584" y="484"/>
                  </a:lnTo>
                  <a:lnTo>
                    <a:pt x="580" y="478"/>
                  </a:lnTo>
                  <a:lnTo>
                    <a:pt x="576" y="472"/>
                  </a:lnTo>
                  <a:lnTo>
                    <a:pt x="569" y="468"/>
                  </a:lnTo>
                  <a:lnTo>
                    <a:pt x="560" y="468"/>
                  </a:lnTo>
                  <a:lnTo>
                    <a:pt x="543" y="466"/>
                  </a:lnTo>
                  <a:lnTo>
                    <a:pt x="534" y="464"/>
                  </a:lnTo>
                  <a:lnTo>
                    <a:pt x="528" y="462"/>
                  </a:lnTo>
                  <a:lnTo>
                    <a:pt x="523" y="456"/>
                  </a:lnTo>
                  <a:lnTo>
                    <a:pt x="521" y="446"/>
                  </a:lnTo>
                  <a:lnTo>
                    <a:pt x="519" y="432"/>
                  </a:lnTo>
                  <a:lnTo>
                    <a:pt x="517" y="426"/>
                  </a:lnTo>
                  <a:lnTo>
                    <a:pt x="510" y="422"/>
                  </a:lnTo>
                  <a:lnTo>
                    <a:pt x="504" y="416"/>
                  </a:lnTo>
                  <a:lnTo>
                    <a:pt x="499" y="412"/>
                  </a:lnTo>
                  <a:lnTo>
                    <a:pt x="495" y="406"/>
                  </a:lnTo>
                  <a:lnTo>
                    <a:pt x="493" y="400"/>
                  </a:lnTo>
                  <a:lnTo>
                    <a:pt x="493" y="396"/>
                  </a:lnTo>
                  <a:lnTo>
                    <a:pt x="495" y="390"/>
                  </a:lnTo>
                  <a:lnTo>
                    <a:pt x="499" y="382"/>
                  </a:lnTo>
                  <a:lnTo>
                    <a:pt x="508" y="374"/>
                  </a:lnTo>
                  <a:lnTo>
                    <a:pt x="513" y="364"/>
                  </a:lnTo>
                  <a:lnTo>
                    <a:pt x="510" y="352"/>
                  </a:lnTo>
                  <a:lnTo>
                    <a:pt x="510" y="336"/>
                  </a:lnTo>
                  <a:lnTo>
                    <a:pt x="510" y="326"/>
                  </a:lnTo>
                  <a:lnTo>
                    <a:pt x="513" y="316"/>
                  </a:lnTo>
                  <a:lnTo>
                    <a:pt x="508" y="310"/>
                  </a:lnTo>
                  <a:lnTo>
                    <a:pt x="504" y="304"/>
                  </a:lnTo>
                  <a:lnTo>
                    <a:pt x="502" y="292"/>
                  </a:lnTo>
                  <a:lnTo>
                    <a:pt x="499" y="274"/>
                  </a:lnTo>
                  <a:lnTo>
                    <a:pt x="502" y="256"/>
                  </a:lnTo>
                  <a:lnTo>
                    <a:pt x="506" y="244"/>
                  </a:lnTo>
                  <a:lnTo>
                    <a:pt x="510" y="238"/>
                  </a:lnTo>
                  <a:lnTo>
                    <a:pt x="513" y="234"/>
                  </a:lnTo>
                  <a:lnTo>
                    <a:pt x="517" y="232"/>
                  </a:lnTo>
                  <a:lnTo>
                    <a:pt x="506" y="204"/>
                  </a:lnTo>
                  <a:lnTo>
                    <a:pt x="497" y="192"/>
                  </a:lnTo>
                  <a:lnTo>
                    <a:pt x="493" y="186"/>
                  </a:lnTo>
                  <a:lnTo>
                    <a:pt x="486" y="182"/>
                  </a:lnTo>
                  <a:lnTo>
                    <a:pt x="482" y="178"/>
                  </a:lnTo>
                  <a:lnTo>
                    <a:pt x="480" y="174"/>
                  </a:lnTo>
                  <a:lnTo>
                    <a:pt x="476" y="164"/>
                  </a:lnTo>
                  <a:lnTo>
                    <a:pt x="473" y="152"/>
                  </a:lnTo>
                  <a:lnTo>
                    <a:pt x="469" y="142"/>
                  </a:lnTo>
                  <a:lnTo>
                    <a:pt x="465" y="138"/>
                  </a:lnTo>
                  <a:lnTo>
                    <a:pt x="460" y="134"/>
                  </a:lnTo>
                  <a:lnTo>
                    <a:pt x="454" y="130"/>
                  </a:lnTo>
                  <a:lnTo>
                    <a:pt x="454" y="126"/>
                  </a:lnTo>
                  <a:lnTo>
                    <a:pt x="454" y="122"/>
                  </a:lnTo>
                  <a:lnTo>
                    <a:pt x="456" y="118"/>
                  </a:lnTo>
                  <a:lnTo>
                    <a:pt x="463" y="110"/>
                  </a:lnTo>
                  <a:lnTo>
                    <a:pt x="469" y="102"/>
                  </a:lnTo>
                  <a:lnTo>
                    <a:pt x="478" y="92"/>
                  </a:lnTo>
                  <a:lnTo>
                    <a:pt x="486" y="78"/>
                  </a:lnTo>
                  <a:lnTo>
                    <a:pt x="489" y="72"/>
                  </a:lnTo>
                  <a:lnTo>
                    <a:pt x="489" y="66"/>
                  </a:lnTo>
                  <a:lnTo>
                    <a:pt x="489" y="58"/>
                  </a:lnTo>
                  <a:lnTo>
                    <a:pt x="484" y="52"/>
                  </a:lnTo>
                  <a:lnTo>
                    <a:pt x="484" y="46"/>
                  </a:lnTo>
                  <a:lnTo>
                    <a:pt x="484" y="40"/>
                  </a:lnTo>
                  <a:lnTo>
                    <a:pt x="484" y="38"/>
                  </a:lnTo>
                  <a:lnTo>
                    <a:pt x="482" y="36"/>
                  </a:lnTo>
                  <a:lnTo>
                    <a:pt x="478" y="32"/>
                  </a:lnTo>
                  <a:lnTo>
                    <a:pt x="480" y="26"/>
                  </a:lnTo>
                  <a:lnTo>
                    <a:pt x="482" y="22"/>
                  </a:lnTo>
                  <a:lnTo>
                    <a:pt x="484" y="18"/>
                  </a:lnTo>
                  <a:lnTo>
                    <a:pt x="486" y="12"/>
                  </a:lnTo>
                  <a:lnTo>
                    <a:pt x="480" y="12"/>
                  </a:lnTo>
                  <a:lnTo>
                    <a:pt x="471" y="10"/>
                  </a:lnTo>
                  <a:lnTo>
                    <a:pt x="465" y="6"/>
                  </a:lnTo>
                  <a:lnTo>
                    <a:pt x="456" y="2"/>
                  </a:lnTo>
                  <a:lnTo>
                    <a:pt x="452" y="0"/>
                  </a:lnTo>
                  <a:lnTo>
                    <a:pt x="450" y="2"/>
                  </a:lnTo>
                  <a:lnTo>
                    <a:pt x="445" y="2"/>
                  </a:lnTo>
                  <a:lnTo>
                    <a:pt x="441" y="2"/>
                  </a:lnTo>
                  <a:lnTo>
                    <a:pt x="439" y="0"/>
                  </a:lnTo>
                  <a:lnTo>
                    <a:pt x="434" y="0"/>
                  </a:lnTo>
                  <a:lnTo>
                    <a:pt x="430" y="2"/>
                  </a:lnTo>
                  <a:lnTo>
                    <a:pt x="428" y="6"/>
                  </a:lnTo>
                  <a:lnTo>
                    <a:pt x="426" y="8"/>
                  </a:lnTo>
                  <a:lnTo>
                    <a:pt x="421" y="10"/>
                  </a:lnTo>
                  <a:lnTo>
                    <a:pt x="410" y="12"/>
                  </a:lnTo>
                  <a:lnTo>
                    <a:pt x="406" y="14"/>
                  </a:lnTo>
                  <a:lnTo>
                    <a:pt x="404" y="18"/>
                  </a:lnTo>
                  <a:lnTo>
                    <a:pt x="397" y="18"/>
                  </a:lnTo>
                  <a:lnTo>
                    <a:pt x="395" y="12"/>
                  </a:lnTo>
                  <a:lnTo>
                    <a:pt x="391" y="8"/>
                  </a:lnTo>
                  <a:lnTo>
                    <a:pt x="386" y="6"/>
                  </a:lnTo>
                  <a:lnTo>
                    <a:pt x="382" y="4"/>
                  </a:lnTo>
                  <a:lnTo>
                    <a:pt x="373" y="6"/>
                  </a:lnTo>
                  <a:lnTo>
                    <a:pt x="367" y="8"/>
                  </a:lnTo>
                  <a:lnTo>
                    <a:pt x="360" y="12"/>
                  </a:lnTo>
                  <a:lnTo>
                    <a:pt x="354" y="14"/>
                  </a:lnTo>
                  <a:lnTo>
                    <a:pt x="347" y="12"/>
                  </a:lnTo>
                  <a:lnTo>
                    <a:pt x="343" y="10"/>
                  </a:lnTo>
                  <a:lnTo>
                    <a:pt x="339" y="10"/>
                  </a:lnTo>
                  <a:lnTo>
                    <a:pt x="332" y="8"/>
                  </a:lnTo>
                  <a:lnTo>
                    <a:pt x="315" y="12"/>
                  </a:lnTo>
                  <a:lnTo>
                    <a:pt x="297" y="12"/>
                  </a:lnTo>
                  <a:lnTo>
                    <a:pt x="291" y="14"/>
                  </a:lnTo>
                  <a:lnTo>
                    <a:pt x="289" y="16"/>
                  </a:lnTo>
                  <a:lnTo>
                    <a:pt x="280" y="20"/>
                  </a:lnTo>
                  <a:lnTo>
                    <a:pt x="269" y="24"/>
                  </a:lnTo>
                  <a:lnTo>
                    <a:pt x="258" y="28"/>
                  </a:lnTo>
                  <a:lnTo>
                    <a:pt x="247" y="32"/>
                  </a:lnTo>
                  <a:lnTo>
                    <a:pt x="243" y="34"/>
                  </a:lnTo>
                  <a:lnTo>
                    <a:pt x="239" y="38"/>
                  </a:lnTo>
                  <a:lnTo>
                    <a:pt x="232" y="46"/>
                  </a:lnTo>
                  <a:lnTo>
                    <a:pt x="224" y="52"/>
                  </a:lnTo>
                  <a:lnTo>
                    <a:pt x="200" y="60"/>
                  </a:lnTo>
                  <a:lnTo>
                    <a:pt x="178" y="70"/>
                  </a:lnTo>
                  <a:lnTo>
                    <a:pt x="182" y="80"/>
                  </a:lnTo>
                  <a:lnTo>
                    <a:pt x="184" y="86"/>
                  </a:lnTo>
                  <a:lnTo>
                    <a:pt x="184" y="90"/>
                  </a:lnTo>
                  <a:lnTo>
                    <a:pt x="184" y="108"/>
                  </a:lnTo>
                  <a:lnTo>
                    <a:pt x="184" y="116"/>
                  </a:lnTo>
                  <a:lnTo>
                    <a:pt x="187" y="124"/>
                  </a:lnTo>
                  <a:lnTo>
                    <a:pt x="191" y="134"/>
                  </a:lnTo>
                  <a:lnTo>
                    <a:pt x="195" y="144"/>
                  </a:lnTo>
                  <a:lnTo>
                    <a:pt x="200" y="154"/>
                  </a:lnTo>
                  <a:lnTo>
                    <a:pt x="206" y="162"/>
                  </a:lnTo>
                  <a:lnTo>
                    <a:pt x="206" y="164"/>
                  </a:lnTo>
                  <a:lnTo>
                    <a:pt x="204" y="168"/>
                  </a:lnTo>
                  <a:lnTo>
                    <a:pt x="200" y="174"/>
                  </a:lnTo>
                  <a:lnTo>
                    <a:pt x="193" y="176"/>
                  </a:lnTo>
                  <a:lnTo>
                    <a:pt x="187" y="180"/>
                  </a:lnTo>
                  <a:lnTo>
                    <a:pt x="180" y="184"/>
                  </a:lnTo>
                  <a:lnTo>
                    <a:pt x="169" y="200"/>
                  </a:lnTo>
                  <a:lnTo>
                    <a:pt x="156" y="214"/>
                  </a:lnTo>
                  <a:lnTo>
                    <a:pt x="141" y="228"/>
                  </a:lnTo>
                  <a:lnTo>
                    <a:pt x="128" y="240"/>
                  </a:lnTo>
                  <a:lnTo>
                    <a:pt x="111" y="252"/>
                  </a:lnTo>
                  <a:lnTo>
                    <a:pt x="95" y="262"/>
                  </a:lnTo>
                  <a:lnTo>
                    <a:pt x="58" y="278"/>
                  </a:lnTo>
                  <a:lnTo>
                    <a:pt x="39" y="282"/>
                  </a:lnTo>
                  <a:lnTo>
                    <a:pt x="21" y="290"/>
                  </a:lnTo>
                  <a:lnTo>
                    <a:pt x="13" y="298"/>
                  </a:lnTo>
                  <a:lnTo>
                    <a:pt x="4" y="306"/>
                  </a:lnTo>
                  <a:lnTo>
                    <a:pt x="2" y="314"/>
                  </a:lnTo>
                  <a:lnTo>
                    <a:pt x="0" y="322"/>
                  </a:lnTo>
                  <a:lnTo>
                    <a:pt x="0" y="328"/>
                  </a:lnTo>
                  <a:lnTo>
                    <a:pt x="0" y="344"/>
                  </a:lnTo>
                  <a:lnTo>
                    <a:pt x="2" y="366"/>
                  </a:lnTo>
                  <a:lnTo>
                    <a:pt x="56" y="404"/>
                  </a:lnTo>
                  <a:lnTo>
                    <a:pt x="102" y="436"/>
                  </a:lnTo>
                  <a:lnTo>
                    <a:pt x="269" y="552"/>
                  </a:lnTo>
                  <a:lnTo>
                    <a:pt x="276" y="560"/>
                  </a:lnTo>
                  <a:lnTo>
                    <a:pt x="280" y="572"/>
                  </a:lnTo>
                  <a:lnTo>
                    <a:pt x="282" y="574"/>
                  </a:lnTo>
                  <a:lnTo>
                    <a:pt x="284" y="576"/>
                  </a:lnTo>
                  <a:lnTo>
                    <a:pt x="291" y="576"/>
                  </a:lnTo>
                  <a:lnTo>
                    <a:pt x="304" y="580"/>
                  </a:lnTo>
                  <a:lnTo>
                    <a:pt x="310" y="582"/>
                  </a:lnTo>
                  <a:lnTo>
                    <a:pt x="317" y="584"/>
                  </a:lnTo>
                  <a:lnTo>
                    <a:pt x="319" y="590"/>
                  </a:lnTo>
                  <a:lnTo>
                    <a:pt x="319" y="592"/>
                  </a:lnTo>
                  <a:lnTo>
                    <a:pt x="321" y="594"/>
                  </a:lnTo>
                  <a:lnTo>
                    <a:pt x="332" y="598"/>
                  </a:lnTo>
                  <a:lnTo>
                    <a:pt x="334" y="600"/>
                  </a:lnTo>
                  <a:lnTo>
                    <a:pt x="337" y="604"/>
                  </a:lnTo>
                  <a:lnTo>
                    <a:pt x="337" y="608"/>
                  </a:lnTo>
                  <a:lnTo>
                    <a:pt x="334" y="614"/>
                  </a:lnTo>
                  <a:lnTo>
                    <a:pt x="332" y="618"/>
                  </a:lnTo>
                  <a:lnTo>
                    <a:pt x="332" y="624"/>
                  </a:lnTo>
                  <a:lnTo>
                    <a:pt x="337" y="630"/>
                  </a:lnTo>
                  <a:lnTo>
                    <a:pt x="343" y="632"/>
                  </a:lnTo>
                  <a:lnTo>
                    <a:pt x="350" y="634"/>
                  </a:lnTo>
                  <a:lnTo>
                    <a:pt x="358" y="634"/>
                  </a:lnTo>
                  <a:lnTo>
                    <a:pt x="365" y="632"/>
                  </a:lnTo>
                  <a:lnTo>
                    <a:pt x="376" y="630"/>
                  </a:lnTo>
                  <a:lnTo>
                    <a:pt x="382" y="630"/>
                  </a:lnTo>
                  <a:lnTo>
                    <a:pt x="384" y="628"/>
                  </a:lnTo>
                  <a:lnTo>
                    <a:pt x="393" y="628"/>
                  </a:lnTo>
                  <a:lnTo>
                    <a:pt x="400" y="626"/>
                  </a:lnTo>
                  <a:lnTo>
                    <a:pt x="410" y="620"/>
                  </a:lnTo>
                  <a:lnTo>
                    <a:pt x="428" y="602"/>
                  </a:lnTo>
                  <a:lnTo>
                    <a:pt x="456" y="580"/>
                  </a:lnTo>
                  <a:lnTo>
                    <a:pt x="484" y="560"/>
                  </a:lnTo>
                  <a:lnTo>
                    <a:pt x="513" y="540"/>
                  </a:lnTo>
                  <a:lnTo>
                    <a:pt x="541" y="518"/>
                  </a:lnTo>
                  <a:lnTo>
                    <a:pt x="563" y="500"/>
                  </a:lnTo>
                  <a:lnTo>
                    <a:pt x="573" y="492"/>
                  </a:lnTo>
                  <a:lnTo>
                    <a:pt x="584" y="484"/>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5232" name="Freeform 38"/>
            <p:cNvSpPr>
              <a:spLocks/>
            </p:cNvSpPr>
            <p:nvPr/>
          </p:nvSpPr>
          <p:spPr bwMode="gray">
            <a:xfrm>
              <a:off x="4560943" y="1325944"/>
              <a:ext cx="792438" cy="551513"/>
            </a:xfrm>
            <a:custGeom>
              <a:avLst/>
              <a:gdLst>
                <a:gd name="T0" fmla="*/ 731313 w 363"/>
                <a:gd name="T1" fmla="*/ 40444 h 300"/>
                <a:gd name="T2" fmla="*/ 744411 w 363"/>
                <a:gd name="T3" fmla="*/ 69858 h 300"/>
                <a:gd name="T4" fmla="*/ 744411 w 363"/>
                <a:gd name="T5" fmla="*/ 77212 h 300"/>
                <a:gd name="T6" fmla="*/ 744411 w 363"/>
                <a:gd name="T7" fmla="*/ 125010 h 300"/>
                <a:gd name="T8" fmla="*/ 750961 w 363"/>
                <a:gd name="T9" fmla="*/ 139717 h 300"/>
                <a:gd name="T10" fmla="*/ 768425 w 363"/>
                <a:gd name="T11" fmla="*/ 176484 h 300"/>
                <a:gd name="T12" fmla="*/ 792438 w 363"/>
                <a:gd name="T13" fmla="*/ 209575 h 300"/>
                <a:gd name="T14" fmla="*/ 792438 w 363"/>
                <a:gd name="T15" fmla="*/ 213252 h 300"/>
                <a:gd name="T16" fmla="*/ 788072 w 363"/>
                <a:gd name="T17" fmla="*/ 220605 h 300"/>
                <a:gd name="T18" fmla="*/ 764059 w 363"/>
                <a:gd name="T19" fmla="*/ 235312 h 300"/>
                <a:gd name="T20" fmla="*/ 735679 w 363"/>
                <a:gd name="T21" fmla="*/ 250019 h 300"/>
                <a:gd name="T22" fmla="*/ 711666 w 363"/>
                <a:gd name="T23" fmla="*/ 279433 h 300"/>
                <a:gd name="T24" fmla="*/ 650541 w 363"/>
                <a:gd name="T25" fmla="*/ 330908 h 300"/>
                <a:gd name="T26" fmla="*/ 585051 w 363"/>
                <a:gd name="T27" fmla="*/ 375029 h 300"/>
                <a:gd name="T28" fmla="*/ 469350 w 363"/>
                <a:gd name="T29" fmla="*/ 422827 h 300"/>
                <a:gd name="T30" fmla="*/ 427873 w 363"/>
                <a:gd name="T31" fmla="*/ 430180 h 300"/>
                <a:gd name="T32" fmla="*/ 371114 w 363"/>
                <a:gd name="T33" fmla="*/ 459594 h 300"/>
                <a:gd name="T34" fmla="*/ 347101 w 363"/>
                <a:gd name="T35" fmla="*/ 489008 h 300"/>
                <a:gd name="T36" fmla="*/ 342735 w 363"/>
                <a:gd name="T37" fmla="*/ 514745 h 300"/>
                <a:gd name="T38" fmla="*/ 0 w 363"/>
                <a:gd name="T39" fmla="*/ 551513 h 300"/>
                <a:gd name="T40" fmla="*/ 19647 w 363"/>
                <a:gd name="T41" fmla="*/ 525776 h 300"/>
                <a:gd name="T42" fmla="*/ 48027 w 363"/>
                <a:gd name="T43" fmla="*/ 503715 h 300"/>
                <a:gd name="T44" fmla="*/ 104785 w 363"/>
                <a:gd name="T45" fmla="*/ 496362 h 300"/>
                <a:gd name="T46" fmla="*/ 124432 w 363"/>
                <a:gd name="T47" fmla="*/ 492685 h 300"/>
                <a:gd name="T48" fmla="*/ 157178 w 363"/>
                <a:gd name="T49" fmla="*/ 474301 h 300"/>
                <a:gd name="T50" fmla="*/ 189923 w 363"/>
                <a:gd name="T51" fmla="*/ 430180 h 300"/>
                <a:gd name="T52" fmla="*/ 209570 w 363"/>
                <a:gd name="T53" fmla="*/ 400766 h 300"/>
                <a:gd name="T54" fmla="*/ 237950 w 363"/>
                <a:gd name="T55" fmla="*/ 378706 h 300"/>
                <a:gd name="T56" fmla="*/ 246682 w 363"/>
                <a:gd name="T57" fmla="*/ 367675 h 300"/>
                <a:gd name="T58" fmla="*/ 246682 w 363"/>
                <a:gd name="T59" fmla="*/ 352968 h 300"/>
                <a:gd name="T60" fmla="*/ 233584 w 363"/>
                <a:gd name="T61" fmla="*/ 338261 h 300"/>
                <a:gd name="T62" fmla="*/ 218302 w 363"/>
                <a:gd name="T63" fmla="*/ 327231 h 300"/>
                <a:gd name="T64" fmla="*/ 209570 w 363"/>
                <a:gd name="T65" fmla="*/ 301494 h 300"/>
                <a:gd name="T66" fmla="*/ 218302 w 363"/>
                <a:gd name="T67" fmla="*/ 272080 h 300"/>
                <a:gd name="T68" fmla="*/ 237950 w 363"/>
                <a:gd name="T69" fmla="*/ 242666 h 300"/>
                <a:gd name="T70" fmla="*/ 270695 w 363"/>
                <a:gd name="T71" fmla="*/ 213252 h 300"/>
                <a:gd name="T72" fmla="*/ 279427 w 363"/>
                <a:gd name="T73" fmla="*/ 202221 h 300"/>
                <a:gd name="T74" fmla="*/ 299074 w 363"/>
                <a:gd name="T75" fmla="*/ 180161 h 300"/>
                <a:gd name="T76" fmla="*/ 303440 w 363"/>
                <a:gd name="T77" fmla="*/ 169131 h 300"/>
                <a:gd name="T78" fmla="*/ 366748 w 363"/>
                <a:gd name="T79" fmla="*/ 139717 h 300"/>
                <a:gd name="T80" fmla="*/ 395127 w 363"/>
                <a:gd name="T81" fmla="*/ 121333 h 300"/>
                <a:gd name="T82" fmla="*/ 423507 w 363"/>
                <a:gd name="T83" fmla="*/ 99272 h 300"/>
                <a:gd name="T84" fmla="*/ 447520 w 363"/>
                <a:gd name="T85" fmla="*/ 84565 h 300"/>
                <a:gd name="T86" fmla="*/ 469350 w 363"/>
                <a:gd name="T87" fmla="*/ 66182 h 300"/>
                <a:gd name="T88" fmla="*/ 480265 w 363"/>
                <a:gd name="T89" fmla="*/ 55151 h 300"/>
                <a:gd name="T90" fmla="*/ 480265 w 363"/>
                <a:gd name="T91" fmla="*/ 11030 h 300"/>
                <a:gd name="T92" fmla="*/ 484631 w 363"/>
                <a:gd name="T93" fmla="*/ 3677 h 300"/>
                <a:gd name="T94" fmla="*/ 493364 w 363"/>
                <a:gd name="T95" fmla="*/ 0 h 300"/>
                <a:gd name="T96" fmla="*/ 497730 w 363"/>
                <a:gd name="T97" fmla="*/ 3677 h 300"/>
                <a:gd name="T98" fmla="*/ 537024 w 363"/>
                <a:gd name="T99" fmla="*/ 29414 h 300"/>
                <a:gd name="T100" fmla="*/ 578502 w 363"/>
                <a:gd name="T101" fmla="*/ 40444 h 300"/>
                <a:gd name="T102" fmla="*/ 622162 w 363"/>
                <a:gd name="T103" fmla="*/ 44121 h 300"/>
                <a:gd name="T104" fmla="*/ 663640 w 363"/>
                <a:gd name="T105" fmla="*/ 29414 h 300"/>
                <a:gd name="T106" fmla="*/ 663640 w 363"/>
                <a:gd name="T107" fmla="*/ 25737 h 300"/>
                <a:gd name="T108" fmla="*/ 674555 w 363"/>
                <a:gd name="T109" fmla="*/ 25737 h 300"/>
                <a:gd name="T110" fmla="*/ 674555 w 363"/>
                <a:gd name="T111" fmla="*/ 33091 h 300"/>
                <a:gd name="T112" fmla="*/ 683287 w 363"/>
                <a:gd name="T113" fmla="*/ 44121 h 300"/>
                <a:gd name="T114" fmla="*/ 711666 w 363"/>
                <a:gd name="T115" fmla="*/ 44121 h 300"/>
                <a:gd name="T116" fmla="*/ 731313 w 363"/>
                <a:gd name="T117" fmla="*/ 40444 h 3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3"/>
                <a:gd name="T178" fmla="*/ 0 h 300"/>
                <a:gd name="T179" fmla="*/ 363 w 363"/>
                <a:gd name="T180" fmla="*/ 300 h 3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3" h="300">
                  <a:moveTo>
                    <a:pt x="335" y="22"/>
                  </a:moveTo>
                  <a:lnTo>
                    <a:pt x="335" y="22"/>
                  </a:lnTo>
                  <a:lnTo>
                    <a:pt x="339" y="32"/>
                  </a:lnTo>
                  <a:lnTo>
                    <a:pt x="341" y="38"/>
                  </a:lnTo>
                  <a:lnTo>
                    <a:pt x="341" y="42"/>
                  </a:lnTo>
                  <a:lnTo>
                    <a:pt x="341" y="60"/>
                  </a:lnTo>
                  <a:lnTo>
                    <a:pt x="341" y="68"/>
                  </a:lnTo>
                  <a:lnTo>
                    <a:pt x="344" y="76"/>
                  </a:lnTo>
                  <a:lnTo>
                    <a:pt x="348" y="86"/>
                  </a:lnTo>
                  <a:lnTo>
                    <a:pt x="352" y="96"/>
                  </a:lnTo>
                  <a:lnTo>
                    <a:pt x="357" y="106"/>
                  </a:lnTo>
                  <a:lnTo>
                    <a:pt x="363" y="114"/>
                  </a:lnTo>
                  <a:lnTo>
                    <a:pt x="363" y="116"/>
                  </a:lnTo>
                  <a:lnTo>
                    <a:pt x="361" y="120"/>
                  </a:lnTo>
                  <a:lnTo>
                    <a:pt x="357" y="126"/>
                  </a:lnTo>
                  <a:lnTo>
                    <a:pt x="350" y="128"/>
                  </a:lnTo>
                  <a:lnTo>
                    <a:pt x="344" y="132"/>
                  </a:lnTo>
                  <a:lnTo>
                    <a:pt x="337" y="136"/>
                  </a:lnTo>
                  <a:lnTo>
                    <a:pt x="326" y="152"/>
                  </a:lnTo>
                  <a:lnTo>
                    <a:pt x="313" y="166"/>
                  </a:lnTo>
                  <a:lnTo>
                    <a:pt x="298" y="180"/>
                  </a:lnTo>
                  <a:lnTo>
                    <a:pt x="285" y="192"/>
                  </a:lnTo>
                  <a:lnTo>
                    <a:pt x="268" y="204"/>
                  </a:lnTo>
                  <a:lnTo>
                    <a:pt x="252" y="214"/>
                  </a:lnTo>
                  <a:lnTo>
                    <a:pt x="215" y="230"/>
                  </a:lnTo>
                  <a:lnTo>
                    <a:pt x="196" y="234"/>
                  </a:lnTo>
                  <a:lnTo>
                    <a:pt x="178" y="242"/>
                  </a:lnTo>
                  <a:lnTo>
                    <a:pt x="170" y="250"/>
                  </a:lnTo>
                  <a:lnTo>
                    <a:pt x="161" y="258"/>
                  </a:lnTo>
                  <a:lnTo>
                    <a:pt x="159" y="266"/>
                  </a:lnTo>
                  <a:lnTo>
                    <a:pt x="157" y="274"/>
                  </a:lnTo>
                  <a:lnTo>
                    <a:pt x="157" y="280"/>
                  </a:lnTo>
                  <a:lnTo>
                    <a:pt x="157" y="296"/>
                  </a:lnTo>
                  <a:lnTo>
                    <a:pt x="0" y="300"/>
                  </a:lnTo>
                  <a:lnTo>
                    <a:pt x="9" y="286"/>
                  </a:lnTo>
                  <a:lnTo>
                    <a:pt x="15" y="276"/>
                  </a:lnTo>
                  <a:lnTo>
                    <a:pt x="22" y="274"/>
                  </a:lnTo>
                  <a:lnTo>
                    <a:pt x="28" y="272"/>
                  </a:lnTo>
                  <a:lnTo>
                    <a:pt x="48" y="270"/>
                  </a:lnTo>
                  <a:lnTo>
                    <a:pt x="57" y="268"/>
                  </a:lnTo>
                  <a:lnTo>
                    <a:pt x="65" y="264"/>
                  </a:lnTo>
                  <a:lnTo>
                    <a:pt x="72" y="258"/>
                  </a:lnTo>
                  <a:lnTo>
                    <a:pt x="76" y="250"/>
                  </a:lnTo>
                  <a:lnTo>
                    <a:pt x="87" y="234"/>
                  </a:lnTo>
                  <a:lnTo>
                    <a:pt x="96" y="218"/>
                  </a:lnTo>
                  <a:lnTo>
                    <a:pt x="102" y="212"/>
                  </a:lnTo>
                  <a:lnTo>
                    <a:pt x="109" y="206"/>
                  </a:lnTo>
                  <a:lnTo>
                    <a:pt x="113" y="200"/>
                  </a:lnTo>
                  <a:lnTo>
                    <a:pt x="113" y="196"/>
                  </a:lnTo>
                  <a:lnTo>
                    <a:pt x="113" y="192"/>
                  </a:lnTo>
                  <a:lnTo>
                    <a:pt x="113" y="188"/>
                  </a:lnTo>
                  <a:lnTo>
                    <a:pt x="107" y="184"/>
                  </a:lnTo>
                  <a:lnTo>
                    <a:pt x="100" y="178"/>
                  </a:lnTo>
                  <a:lnTo>
                    <a:pt x="98" y="172"/>
                  </a:lnTo>
                  <a:lnTo>
                    <a:pt x="96" y="164"/>
                  </a:lnTo>
                  <a:lnTo>
                    <a:pt x="98" y="156"/>
                  </a:lnTo>
                  <a:lnTo>
                    <a:pt x="100" y="148"/>
                  </a:lnTo>
                  <a:lnTo>
                    <a:pt x="105" y="140"/>
                  </a:lnTo>
                  <a:lnTo>
                    <a:pt x="109" y="132"/>
                  </a:lnTo>
                  <a:lnTo>
                    <a:pt x="115" y="124"/>
                  </a:lnTo>
                  <a:lnTo>
                    <a:pt x="124" y="116"/>
                  </a:lnTo>
                  <a:lnTo>
                    <a:pt x="128" y="110"/>
                  </a:lnTo>
                  <a:lnTo>
                    <a:pt x="133" y="104"/>
                  </a:lnTo>
                  <a:lnTo>
                    <a:pt x="137" y="98"/>
                  </a:lnTo>
                  <a:lnTo>
                    <a:pt x="139" y="92"/>
                  </a:lnTo>
                  <a:lnTo>
                    <a:pt x="155" y="84"/>
                  </a:lnTo>
                  <a:lnTo>
                    <a:pt x="168" y="76"/>
                  </a:lnTo>
                  <a:lnTo>
                    <a:pt x="181" y="66"/>
                  </a:lnTo>
                  <a:lnTo>
                    <a:pt x="194" y="54"/>
                  </a:lnTo>
                  <a:lnTo>
                    <a:pt x="205" y="46"/>
                  </a:lnTo>
                  <a:lnTo>
                    <a:pt x="211" y="42"/>
                  </a:lnTo>
                  <a:lnTo>
                    <a:pt x="215" y="36"/>
                  </a:lnTo>
                  <a:lnTo>
                    <a:pt x="220" y="30"/>
                  </a:lnTo>
                  <a:lnTo>
                    <a:pt x="222" y="22"/>
                  </a:lnTo>
                  <a:lnTo>
                    <a:pt x="220" y="6"/>
                  </a:lnTo>
                  <a:lnTo>
                    <a:pt x="222" y="2"/>
                  </a:lnTo>
                  <a:lnTo>
                    <a:pt x="224" y="2"/>
                  </a:lnTo>
                  <a:lnTo>
                    <a:pt x="226" y="0"/>
                  </a:lnTo>
                  <a:lnTo>
                    <a:pt x="228" y="2"/>
                  </a:lnTo>
                  <a:lnTo>
                    <a:pt x="237" y="10"/>
                  </a:lnTo>
                  <a:lnTo>
                    <a:pt x="246" y="16"/>
                  </a:lnTo>
                  <a:lnTo>
                    <a:pt x="254" y="20"/>
                  </a:lnTo>
                  <a:lnTo>
                    <a:pt x="265" y="22"/>
                  </a:lnTo>
                  <a:lnTo>
                    <a:pt x="274" y="24"/>
                  </a:lnTo>
                  <a:lnTo>
                    <a:pt x="285" y="24"/>
                  </a:lnTo>
                  <a:lnTo>
                    <a:pt x="296" y="20"/>
                  </a:lnTo>
                  <a:lnTo>
                    <a:pt x="304" y="16"/>
                  </a:lnTo>
                  <a:lnTo>
                    <a:pt x="304" y="14"/>
                  </a:lnTo>
                  <a:lnTo>
                    <a:pt x="307" y="12"/>
                  </a:lnTo>
                  <a:lnTo>
                    <a:pt x="309" y="14"/>
                  </a:lnTo>
                  <a:lnTo>
                    <a:pt x="309" y="18"/>
                  </a:lnTo>
                  <a:lnTo>
                    <a:pt x="311" y="22"/>
                  </a:lnTo>
                  <a:lnTo>
                    <a:pt x="313" y="24"/>
                  </a:lnTo>
                  <a:lnTo>
                    <a:pt x="317" y="24"/>
                  </a:lnTo>
                  <a:lnTo>
                    <a:pt x="326" y="24"/>
                  </a:lnTo>
                  <a:lnTo>
                    <a:pt x="335" y="22"/>
                  </a:lnTo>
                  <a:close/>
                </a:path>
              </a:pathLst>
            </a:custGeom>
            <a:solidFill>
              <a:srgbClr val="0070C0"/>
            </a:solidFill>
            <a:ln w="6350">
              <a:solidFill>
                <a:schemeClr val="bg1"/>
              </a:solidFill>
              <a:round/>
              <a:headEnd/>
              <a:tailEnd/>
            </a:ln>
          </p:spPr>
          <p:txBody>
            <a:bodyPr/>
            <a:lstStyle/>
            <a:p>
              <a:endParaRPr lang="en-US" sz="1400">
                <a:solidFill>
                  <a:srgbClr val="0070C0"/>
                </a:solidFill>
              </a:endParaRPr>
            </a:p>
          </p:txBody>
        </p:sp>
        <p:sp>
          <p:nvSpPr>
            <p:cNvPr id="5233" name="Freeform 39"/>
            <p:cNvSpPr>
              <a:spLocks/>
            </p:cNvSpPr>
            <p:nvPr/>
          </p:nvSpPr>
          <p:spPr bwMode="gray">
            <a:xfrm>
              <a:off x="4315080" y="1870341"/>
              <a:ext cx="601420" cy="402071"/>
            </a:xfrm>
            <a:custGeom>
              <a:avLst/>
              <a:gdLst>
                <a:gd name="T0" fmla="*/ 200473 w 276"/>
                <a:gd name="T1" fmla="*/ 69449 h 220"/>
                <a:gd name="T2" fmla="*/ 200473 w 276"/>
                <a:gd name="T3" fmla="*/ 69449 h 220"/>
                <a:gd name="T4" fmla="*/ 193936 w 276"/>
                <a:gd name="T5" fmla="*/ 80414 h 220"/>
                <a:gd name="T6" fmla="*/ 185220 w 276"/>
                <a:gd name="T7" fmla="*/ 87725 h 220"/>
                <a:gd name="T8" fmla="*/ 176504 w 276"/>
                <a:gd name="T9" fmla="*/ 95035 h 220"/>
                <a:gd name="T10" fmla="*/ 169967 w 276"/>
                <a:gd name="T11" fmla="*/ 106001 h 220"/>
                <a:gd name="T12" fmla="*/ 169967 w 276"/>
                <a:gd name="T13" fmla="*/ 106001 h 220"/>
                <a:gd name="T14" fmla="*/ 152534 w 276"/>
                <a:gd name="T15" fmla="*/ 135242 h 220"/>
                <a:gd name="T16" fmla="*/ 132923 w 276"/>
                <a:gd name="T17" fmla="*/ 168139 h 220"/>
                <a:gd name="T18" fmla="*/ 132923 w 276"/>
                <a:gd name="T19" fmla="*/ 168139 h 220"/>
                <a:gd name="T20" fmla="*/ 124206 w 276"/>
                <a:gd name="T21" fmla="*/ 182760 h 220"/>
                <a:gd name="T22" fmla="*/ 119848 w 276"/>
                <a:gd name="T23" fmla="*/ 197380 h 220"/>
                <a:gd name="T24" fmla="*/ 119848 w 276"/>
                <a:gd name="T25" fmla="*/ 197380 h 220"/>
                <a:gd name="T26" fmla="*/ 113311 w 276"/>
                <a:gd name="T27" fmla="*/ 215656 h 220"/>
                <a:gd name="T28" fmla="*/ 100237 w 276"/>
                <a:gd name="T29" fmla="*/ 230277 h 220"/>
                <a:gd name="T30" fmla="*/ 76267 w 276"/>
                <a:gd name="T31" fmla="*/ 259519 h 220"/>
                <a:gd name="T32" fmla="*/ 76267 w 276"/>
                <a:gd name="T33" fmla="*/ 259519 h 220"/>
                <a:gd name="T34" fmla="*/ 61014 w 276"/>
                <a:gd name="T35" fmla="*/ 277795 h 220"/>
                <a:gd name="T36" fmla="*/ 61014 w 276"/>
                <a:gd name="T37" fmla="*/ 277795 h 220"/>
                <a:gd name="T38" fmla="*/ 28328 w 276"/>
                <a:gd name="T39" fmla="*/ 332622 h 220"/>
                <a:gd name="T40" fmla="*/ 4358 w 276"/>
                <a:gd name="T41" fmla="*/ 387450 h 220"/>
                <a:gd name="T42" fmla="*/ 4358 w 276"/>
                <a:gd name="T43" fmla="*/ 387450 h 220"/>
                <a:gd name="T44" fmla="*/ 0 w 276"/>
                <a:gd name="T45" fmla="*/ 402071 h 220"/>
                <a:gd name="T46" fmla="*/ 250592 w 276"/>
                <a:gd name="T47" fmla="*/ 394761 h 220"/>
                <a:gd name="T48" fmla="*/ 250592 w 276"/>
                <a:gd name="T49" fmla="*/ 394761 h 220"/>
                <a:gd name="T50" fmla="*/ 261487 w 276"/>
                <a:gd name="T51" fmla="*/ 394761 h 220"/>
                <a:gd name="T52" fmla="*/ 265845 w 276"/>
                <a:gd name="T53" fmla="*/ 387450 h 220"/>
                <a:gd name="T54" fmla="*/ 270203 w 276"/>
                <a:gd name="T55" fmla="*/ 380140 h 220"/>
                <a:gd name="T56" fmla="*/ 270203 w 276"/>
                <a:gd name="T57" fmla="*/ 380140 h 220"/>
                <a:gd name="T58" fmla="*/ 265845 w 276"/>
                <a:gd name="T59" fmla="*/ 365519 h 220"/>
                <a:gd name="T60" fmla="*/ 270203 w 276"/>
                <a:gd name="T61" fmla="*/ 336278 h 220"/>
                <a:gd name="T62" fmla="*/ 278919 w 276"/>
                <a:gd name="T63" fmla="*/ 318002 h 220"/>
                <a:gd name="T64" fmla="*/ 289815 w 276"/>
                <a:gd name="T65" fmla="*/ 296070 h 220"/>
                <a:gd name="T66" fmla="*/ 307247 w 276"/>
                <a:gd name="T67" fmla="*/ 270484 h 220"/>
                <a:gd name="T68" fmla="*/ 331217 w 276"/>
                <a:gd name="T69" fmla="*/ 241243 h 220"/>
                <a:gd name="T70" fmla="*/ 331217 w 276"/>
                <a:gd name="T71" fmla="*/ 241243 h 220"/>
                <a:gd name="T72" fmla="*/ 326859 w 276"/>
                <a:gd name="T73" fmla="*/ 190070 h 220"/>
                <a:gd name="T74" fmla="*/ 326859 w 276"/>
                <a:gd name="T75" fmla="*/ 160828 h 220"/>
                <a:gd name="T76" fmla="*/ 326859 w 276"/>
                <a:gd name="T77" fmla="*/ 146208 h 220"/>
                <a:gd name="T78" fmla="*/ 331217 w 276"/>
                <a:gd name="T79" fmla="*/ 138897 h 220"/>
                <a:gd name="T80" fmla="*/ 331217 w 276"/>
                <a:gd name="T81" fmla="*/ 138897 h 220"/>
                <a:gd name="T82" fmla="*/ 601420 w 276"/>
                <a:gd name="T83" fmla="*/ 127932 h 220"/>
                <a:gd name="T84" fmla="*/ 592704 w 276"/>
                <a:gd name="T85" fmla="*/ 40207 h 220"/>
                <a:gd name="T86" fmla="*/ 588346 w 276"/>
                <a:gd name="T87" fmla="*/ 0 h 220"/>
                <a:gd name="T88" fmla="*/ 246234 w 276"/>
                <a:gd name="T89" fmla="*/ 7310 h 220"/>
                <a:gd name="T90" fmla="*/ 246234 w 276"/>
                <a:gd name="T91" fmla="*/ 7310 h 220"/>
                <a:gd name="T92" fmla="*/ 228801 w 276"/>
                <a:gd name="T93" fmla="*/ 29242 h 220"/>
                <a:gd name="T94" fmla="*/ 228801 w 276"/>
                <a:gd name="T95" fmla="*/ 29242 h 220"/>
                <a:gd name="T96" fmla="*/ 213548 w 276"/>
                <a:gd name="T97" fmla="*/ 47517 h 220"/>
                <a:gd name="T98" fmla="*/ 200473 w 276"/>
                <a:gd name="T99" fmla="*/ 69449 h 220"/>
                <a:gd name="T100" fmla="*/ 200473 w 276"/>
                <a:gd name="T101" fmla="*/ 69449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
                <a:gd name="T154" fmla="*/ 0 h 220"/>
                <a:gd name="T155" fmla="*/ 276 w 276"/>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 h="220">
                  <a:moveTo>
                    <a:pt x="92" y="38"/>
                  </a:moveTo>
                  <a:lnTo>
                    <a:pt x="92" y="38"/>
                  </a:lnTo>
                  <a:lnTo>
                    <a:pt x="89" y="44"/>
                  </a:lnTo>
                  <a:lnTo>
                    <a:pt x="85" y="48"/>
                  </a:lnTo>
                  <a:lnTo>
                    <a:pt x="81" y="52"/>
                  </a:lnTo>
                  <a:lnTo>
                    <a:pt x="78" y="58"/>
                  </a:lnTo>
                  <a:lnTo>
                    <a:pt x="70" y="74"/>
                  </a:lnTo>
                  <a:lnTo>
                    <a:pt x="61" y="92"/>
                  </a:lnTo>
                  <a:lnTo>
                    <a:pt x="57" y="100"/>
                  </a:lnTo>
                  <a:lnTo>
                    <a:pt x="55" y="108"/>
                  </a:lnTo>
                  <a:lnTo>
                    <a:pt x="52" y="118"/>
                  </a:lnTo>
                  <a:lnTo>
                    <a:pt x="46" y="126"/>
                  </a:lnTo>
                  <a:lnTo>
                    <a:pt x="35" y="142"/>
                  </a:lnTo>
                  <a:lnTo>
                    <a:pt x="28" y="152"/>
                  </a:lnTo>
                  <a:lnTo>
                    <a:pt x="13" y="182"/>
                  </a:lnTo>
                  <a:lnTo>
                    <a:pt x="2" y="212"/>
                  </a:lnTo>
                  <a:lnTo>
                    <a:pt x="0" y="220"/>
                  </a:lnTo>
                  <a:lnTo>
                    <a:pt x="115" y="216"/>
                  </a:lnTo>
                  <a:lnTo>
                    <a:pt x="120" y="216"/>
                  </a:lnTo>
                  <a:lnTo>
                    <a:pt x="122" y="212"/>
                  </a:lnTo>
                  <a:lnTo>
                    <a:pt x="124" y="208"/>
                  </a:lnTo>
                  <a:lnTo>
                    <a:pt x="122" y="200"/>
                  </a:lnTo>
                  <a:lnTo>
                    <a:pt x="124" y="184"/>
                  </a:lnTo>
                  <a:lnTo>
                    <a:pt x="128" y="174"/>
                  </a:lnTo>
                  <a:lnTo>
                    <a:pt x="133" y="162"/>
                  </a:lnTo>
                  <a:lnTo>
                    <a:pt x="141" y="148"/>
                  </a:lnTo>
                  <a:lnTo>
                    <a:pt x="152" y="132"/>
                  </a:lnTo>
                  <a:lnTo>
                    <a:pt x="150" y="104"/>
                  </a:lnTo>
                  <a:lnTo>
                    <a:pt x="150" y="88"/>
                  </a:lnTo>
                  <a:lnTo>
                    <a:pt x="150" y="80"/>
                  </a:lnTo>
                  <a:lnTo>
                    <a:pt x="152" y="76"/>
                  </a:lnTo>
                  <a:lnTo>
                    <a:pt x="276" y="70"/>
                  </a:lnTo>
                  <a:lnTo>
                    <a:pt x="272" y="22"/>
                  </a:lnTo>
                  <a:lnTo>
                    <a:pt x="270" y="0"/>
                  </a:lnTo>
                  <a:lnTo>
                    <a:pt x="113" y="4"/>
                  </a:lnTo>
                  <a:lnTo>
                    <a:pt x="105" y="16"/>
                  </a:lnTo>
                  <a:lnTo>
                    <a:pt x="98" y="26"/>
                  </a:lnTo>
                  <a:lnTo>
                    <a:pt x="92" y="38"/>
                  </a:lnTo>
                  <a:close/>
                </a:path>
              </a:pathLst>
            </a:custGeom>
            <a:solidFill>
              <a:srgbClr val="0070C0"/>
            </a:solidFill>
            <a:ln w="6350">
              <a:solidFill>
                <a:schemeClr val="bg1"/>
              </a:solidFill>
              <a:round/>
              <a:headEnd/>
              <a:tailEnd/>
            </a:ln>
          </p:spPr>
          <p:txBody>
            <a:bodyPr/>
            <a:lstStyle/>
            <a:p>
              <a:endParaRPr lang="en-US" sz="1400">
                <a:solidFill>
                  <a:srgbClr val="000000"/>
                </a:solidFill>
              </a:endParaRPr>
            </a:p>
          </p:txBody>
        </p:sp>
        <p:sp>
          <p:nvSpPr>
            <p:cNvPr id="19" name="Freeform 40"/>
            <p:cNvSpPr>
              <a:spLocks/>
            </p:cNvSpPr>
            <p:nvPr/>
          </p:nvSpPr>
          <p:spPr bwMode="gray">
            <a:xfrm>
              <a:off x="4301842" y="1909481"/>
              <a:ext cx="824589" cy="775676"/>
            </a:xfrm>
            <a:custGeom>
              <a:avLst/>
              <a:gdLst>
                <a:gd name="T0" fmla="*/ 121 w 378"/>
                <a:gd name="T1" fmla="*/ 194 h 422"/>
                <a:gd name="T2" fmla="*/ 126 w 378"/>
                <a:gd name="T3" fmla="*/ 194 h 422"/>
                <a:gd name="T4" fmla="*/ 130 w 378"/>
                <a:gd name="T5" fmla="*/ 186 h 422"/>
                <a:gd name="T6" fmla="*/ 128 w 378"/>
                <a:gd name="T7" fmla="*/ 178 h 422"/>
                <a:gd name="T8" fmla="*/ 134 w 378"/>
                <a:gd name="T9" fmla="*/ 152 h 422"/>
                <a:gd name="T10" fmla="*/ 147 w 378"/>
                <a:gd name="T11" fmla="*/ 126 h 422"/>
                <a:gd name="T12" fmla="*/ 158 w 378"/>
                <a:gd name="T13" fmla="*/ 110 h 422"/>
                <a:gd name="T14" fmla="*/ 156 w 378"/>
                <a:gd name="T15" fmla="*/ 66 h 422"/>
                <a:gd name="T16" fmla="*/ 158 w 378"/>
                <a:gd name="T17" fmla="*/ 54 h 422"/>
                <a:gd name="T18" fmla="*/ 282 w 378"/>
                <a:gd name="T19" fmla="*/ 48 h 422"/>
                <a:gd name="T20" fmla="*/ 332 w 378"/>
                <a:gd name="T21" fmla="*/ 38 h 422"/>
                <a:gd name="T22" fmla="*/ 341 w 378"/>
                <a:gd name="T23" fmla="*/ 70 h 422"/>
                <a:gd name="T24" fmla="*/ 334 w 378"/>
                <a:gd name="T25" fmla="*/ 374 h 422"/>
                <a:gd name="T26" fmla="*/ 278 w 378"/>
                <a:gd name="T27" fmla="*/ 372 h 422"/>
                <a:gd name="T28" fmla="*/ 221 w 378"/>
                <a:gd name="T29" fmla="*/ 374 h 422"/>
                <a:gd name="T30" fmla="*/ 215 w 378"/>
                <a:gd name="T31" fmla="*/ 376 h 422"/>
                <a:gd name="T32" fmla="*/ 202 w 378"/>
                <a:gd name="T33" fmla="*/ 384 h 422"/>
                <a:gd name="T34" fmla="*/ 197 w 378"/>
                <a:gd name="T35" fmla="*/ 390 h 422"/>
                <a:gd name="T36" fmla="*/ 191 w 378"/>
                <a:gd name="T37" fmla="*/ 396 h 422"/>
                <a:gd name="T38" fmla="*/ 184 w 378"/>
                <a:gd name="T39" fmla="*/ 396 h 422"/>
                <a:gd name="T40" fmla="*/ 180 w 378"/>
                <a:gd name="T41" fmla="*/ 392 h 422"/>
                <a:gd name="T42" fmla="*/ 180 w 378"/>
                <a:gd name="T43" fmla="*/ 384 h 422"/>
                <a:gd name="T44" fmla="*/ 182 w 378"/>
                <a:gd name="T45" fmla="*/ 378 h 422"/>
                <a:gd name="T46" fmla="*/ 169 w 378"/>
                <a:gd name="T47" fmla="*/ 384 h 422"/>
                <a:gd name="T48" fmla="*/ 163 w 378"/>
                <a:gd name="T49" fmla="*/ 398 h 422"/>
                <a:gd name="T50" fmla="*/ 163 w 378"/>
                <a:gd name="T51" fmla="*/ 410 h 422"/>
                <a:gd name="T52" fmla="*/ 163 w 378"/>
                <a:gd name="T53" fmla="*/ 422 h 422"/>
                <a:gd name="T54" fmla="*/ 156 w 378"/>
                <a:gd name="T55" fmla="*/ 422 h 422"/>
                <a:gd name="T56" fmla="*/ 150 w 378"/>
                <a:gd name="T57" fmla="*/ 418 h 422"/>
                <a:gd name="T58" fmla="*/ 130 w 378"/>
                <a:gd name="T59" fmla="*/ 402 h 422"/>
                <a:gd name="T60" fmla="*/ 117 w 378"/>
                <a:gd name="T61" fmla="*/ 380 h 422"/>
                <a:gd name="T62" fmla="*/ 117 w 378"/>
                <a:gd name="T63" fmla="*/ 378 h 422"/>
                <a:gd name="T64" fmla="*/ 115 w 378"/>
                <a:gd name="T65" fmla="*/ 376 h 422"/>
                <a:gd name="T66" fmla="*/ 111 w 378"/>
                <a:gd name="T67" fmla="*/ 368 h 422"/>
                <a:gd name="T68" fmla="*/ 98 w 378"/>
                <a:gd name="T69" fmla="*/ 362 h 422"/>
                <a:gd name="T70" fmla="*/ 84 w 378"/>
                <a:gd name="T71" fmla="*/ 358 h 422"/>
                <a:gd name="T72" fmla="*/ 67 w 378"/>
                <a:gd name="T73" fmla="*/ 352 h 422"/>
                <a:gd name="T74" fmla="*/ 63 w 378"/>
                <a:gd name="T75" fmla="*/ 352 h 422"/>
                <a:gd name="T76" fmla="*/ 58 w 378"/>
                <a:gd name="T77" fmla="*/ 352 h 422"/>
                <a:gd name="T78" fmla="*/ 32 w 378"/>
                <a:gd name="T79" fmla="*/ 362 h 422"/>
                <a:gd name="T80" fmla="*/ 24 w 378"/>
                <a:gd name="T81" fmla="*/ 362 h 422"/>
                <a:gd name="T82" fmla="*/ 26 w 378"/>
                <a:gd name="T83" fmla="*/ 348 h 422"/>
                <a:gd name="T84" fmla="*/ 32 w 378"/>
                <a:gd name="T85" fmla="*/ 296 h 422"/>
                <a:gd name="T86" fmla="*/ 28 w 378"/>
                <a:gd name="T87" fmla="*/ 282 h 422"/>
                <a:gd name="T88" fmla="*/ 24 w 378"/>
                <a:gd name="T89" fmla="*/ 278 h 422"/>
                <a:gd name="T90" fmla="*/ 21 w 378"/>
                <a:gd name="T91" fmla="*/ 274 h 422"/>
                <a:gd name="T92" fmla="*/ 21 w 378"/>
                <a:gd name="T93" fmla="*/ 244 h 422"/>
                <a:gd name="T94" fmla="*/ 21 w 378"/>
                <a:gd name="T95" fmla="*/ 214 h 422"/>
                <a:gd name="T96" fmla="*/ 17 w 378"/>
                <a:gd name="T97" fmla="*/ 206 h 422"/>
                <a:gd name="T98" fmla="*/ 15 w 378"/>
                <a:gd name="T99" fmla="*/ 208 h 422"/>
                <a:gd name="T100" fmla="*/ 0 w 378"/>
                <a:gd name="T101" fmla="*/ 216 h 422"/>
                <a:gd name="T102" fmla="*/ 0 w 378"/>
                <a:gd name="T103" fmla="*/ 212 h 422"/>
                <a:gd name="T104" fmla="*/ 6 w 378"/>
                <a:gd name="T105" fmla="*/ 198 h 4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8"/>
                <a:gd name="T160" fmla="*/ 0 h 422"/>
                <a:gd name="T161" fmla="*/ 378 w 378"/>
                <a:gd name="T162" fmla="*/ 422 h 4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8" h="422">
                  <a:moveTo>
                    <a:pt x="6" y="198"/>
                  </a:moveTo>
                  <a:lnTo>
                    <a:pt x="121" y="194"/>
                  </a:lnTo>
                  <a:lnTo>
                    <a:pt x="126" y="194"/>
                  </a:lnTo>
                  <a:lnTo>
                    <a:pt x="128" y="190"/>
                  </a:lnTo>
                  <a:lnTo>
                    <a:pt x="130" y="186"/>
                  </a:lnTo>
                  <a:lnTo>
                    <a:pt x="128" y="178"/>
                  </a:lnTo>
                  <a:lnTo>
                    <a:pt x="130" y="162"/>
                  </a:lnTo>
                  <a:lnTo>
                    <a:pt x="134" y="152"/>
                  </a:lnTo>
                  <a:lnTo>
                    <a:pt x="139" y="140"/>
                  </a:lnTo>
                  <a:lnTo>
                    <a:pt x="147" y="126"/>
                  </a:lnTo>
                  <a:lnTo>
                    <a:pt x="158" y="110"/>
                  </a:lnTo>
                  <a:lnTo>
                    <a:pt x="156" y="82"/>
                  </a:lnTo>
                  <a:lnTo>
                    <a:pt x="156" y="66"/>
                  </a:lnTo>
                  <a:lnTo>
                    <a:pt x="156" y="58"/>
                  </a:lnTo>
                  <a:lnTo>
                    <a:pt x="158" y="54"/>
                  </a:lnTo>
                  <a:lnTo>
                    <a:pt x="282" y="48"/>
                  </a:lnTo>
                  <a:lnTo>
                    <a:pt x="278" y="0"/>
                  </a:lnTo>
                  <a:lnTo>
                    <a:pt x="332" y="38"/>
                  </a:lnTo>
                  <a:lnTo>
                    <a:pt x="378" y="70"/>
                  </a:lnTo>
                  <a:lnTo>
                    <a:pt x="341" y="70"/>
                  </a:lnTo>
                  <a:lnTo>
                    <a:pt x="341" y="374"/>
                  </a:lnTo>
                  <a:lnTo>
                    <a:pt x="334" y="374"/>
                  </a:lnTo>
                  <a:lnTo>
                    <a:pt x="278" y="372"/>
                  </a:lnTo>
                  <a:lnTo>
                    <a:pt x="250" y="372"/>
                  </a:lnTo>
                  <a:lnTo>
                    <a:pt x="221" y="374"/>
                  </a:lnTo>
                  <a:lnTo>
                    <a:pt x="215" y="376"/>
                  </a:lnTo>
                  <a:lnTo>
                    <a:pt x="208" y="378"/>
                  </a:lnTo>
                  <a:lnTo>
                    <a:pt x="202" y="384"/>
                  </a:lnTo>
                  <a:lnTo>
                    <a:pt x="197" y="390"/>
                  </a:lnTo>
                  <a:lnTo>
                    <a:pt x="195" y="394"/>
                  </a:lnTo>
                  <a:lnTo>
                    <a:pt x="191" y="396"/>
                  </a:lnTo>
                  <a:lnTo>
                    <a:pt x="189" y="396"/>
                  </a:lnTo>
                  <a:lnTo>
                    <a:pt x="184" y="396"/>
                  </a:lnTo>
                  <a:lnTo>
                    <a:pt x="180" y="392"/>
                  </a:lnTo>
                  <a:lnTo>
                    <a:pt x="178" y="388"/>
                  </a:lnTo>
                  <a:lnTo>
                    <a:pt x="180" y="384"/>
                  </a:lnTo>
                  <a:lnTo>
                    <a:pt x="182" y="378"/>
                  </a:lnTo>
                  <a:lnTo>
                    <a:pt x="174" y="380"/>
                  </a:lnTo>
                  <a:lnTo>
                    <a:pt x="169" y="384"/>
                  </a:lnTo>
                  <a:lnTo>
                    <a:pt x="165" y="390"/>
                  </a:lnTo>
                  <a:lnTo>
                    <a:pt x="163" y="398"/>
                  </a:lnTo>
                  <a:lnTo>
                    <a:pt x="163" y="410"/>
                  </a:lnTo>
                  <a:lnTo>
                    <a:pt x="163" y="416"/>
                  </a:lnTo>
                  <a:lnTo>
                    <a:pt x="163" y="422"/>
                  </a:lnTo>
                  <a:lnTo>
                    <a:pt x="156" y="422"/>
                  </a:lnTo>
                  <a:lnTo>
                    <a:pt x="150" y="418"/>
                  </a:lnTo>
                  <a:lnTo>
                    <a:pt x="139" y="412"/>
                  </a:lnTo>
                  <a:lnTo>
                    <a:pt x="130" y="402"/>
                  </a:lnTo>
                  <a:lnTo>
                    <a:pt x="124" y="392"/>
                  </a:lnTo>
                  <a:lnTo>
                    <a:pt x="117" y="380"/>
                  </a:lnTo>
                  <a:lnTo>
                    <a:pt x="117" y="378"/>
                  </a:lnTo>
                  <a:lnTo>
                    <a:pt x="115" y="376"/>
                  </a:lnTo>
                  <a:lnTo>
                    <a:pt x="113" y="372"/>
                  </a:lnTo>
                  <a:lnTo>
                    <a:pt x="111" y="368"/>
                  </a:lnTo>
                  <a:lnTo>
                    <a:pt x="98" y="362"/>
                  </a:lnTo>
                  <a:lnTo>
                    <a:pt x="84" y="358"/>
                  </a:lnTo>
                  <a:lnTo>
                    <a:pt x="76" y="356"/>
                  </a:lnTo>
                  <a:lnTo>
                    <a:pt x="67" y="352"/>
                  </a:lnTo>
                  <a:lnTo>
                    <a:pt x="63" y="352"/>
                  </a:lnTo>
                  <a:lnTo>
                    <a:pt x="58" y="352"/>
                  </a:lnTo>
                  <a:lnTo>
                    <a:pt x="41" y="360"/>
                  </a:lnTo>
                  <a:lnTo>
                    <a:pt x="32" y="362"/>
                  </a:lnTo>
                  <a:lnTo>
                    <a:pt x="24" y="362"/>
                  </a:lnTo>
                  <a:lnTo>
                    <a:pt x="26" y="348"/>
                  </a:lnTo>
                  <a:lnTo>
                    <a:pt x="30" y="318"/>
                  </a:lnTo>
                  <a:lnTo>
                    <a:pt x="32" y="296"/>
                  </a:lnTo>
                  <a:lnTo>
                    <a:pt x="30" y="288"/>
                  </a:lnTo>
                  <a:lnTo>
                    <a:pt x="28" y="282"/>
                  </a:lnTo>
                  <a:lnTo>
                    <a:pt x="24" y="278"/>
                  </a:lnTo>
                  <a:lnTo>
                    <a:pt x="21" y="276"/>
                  </a:lnTo>
                  <a:lnTo>
                    <a:pt x="21" y="274"/>
                  </a:lnTo>
                  <a:lnTo>
                    <a:pt x="21" y="244"/>
                  </a:lnTo>
                  <a:lnTo>
                    <a:pt x="21" y="214"/>
                  </a:lnTo>
                  <a:lnTo>
                    <a:pt x="19" y="208"/>
                  </a:lnTo>
                  <a:lnTo>
                    <a:pt x="17" y="206"/>
                  </a:lnTo>
                  <a:lnTo>
                    <a:pt x="15" y="208"/>
                  </a:lnTo>
                  <a:lnTo>
                    <a:pt x="6" y="212"/>
                  </a:lnTo>
                  <a:lnTo>
                    <a:pt x="0" y="216"/>
                  </a:lnTo>
                  <a:lnTo>
                    <a:pt x="0" y="212"/>
                  </a:lnTo>
                  <a:lnTo>
                    <a:pt x="2" y="206"/>
                  </a:lnTo>
                  <a:lnTo>
                    <a:pt x="6" y="198"/>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5235" name="Freeform 41"/>
            <p:cNvSpPr>
              <a:spLocks/>
            </p:cNvSpPr>
            <p:nvPr/>
          </p:nvSpPr>
          <p:spPr bwMode="gray">
            <a:xfrm>
              <a:off x="4267799" y="2555285"/>
              <a:ext cx="397164" cy="284652"/>
            </a:xfrm>
            <a:custGeom>
              <a:avLst/>
              <a:gdLst>
                <a:gd name="T0" fmla="*/ 2147483647 w 182"/>
                <a:gd name="T1" fmla="*/ 2147483647 h 154"/>
                <a:gd name="T2" fmla="*/ 2147483647 w 182"/>
                <a:gd name="T3" fmla="*/ 2147483647 h 154"/>
                <a:gd name="T4" fmla="*/ 2147483647 w 182"/>
                <a:gd name="T5" fmla="*/ 2147483647 h 154"/>
                <a:gd name="T6" fmla="*/ 2147483647 w 182"/>
                <a:gd name="T7" fmla="*/ 2147483647 h 154"/>
                <a:gd name="T8" fmla="*/ 2147483647 w 182"/>
                <a:gd name="T9" fmla="*/ 2147483647 h 154"/>
                <a:gd name="T10" fmla="*/ 2147483647 w 182"/>
                <a:gd name="T11" fmla="*/ 2147483647 h 154"/>
                <a:gd name="T12" fmla="*/ 2147483647 w 182"/>
                <a:gd name="T13" fmla="*/ 2147483647 h 154"/>
                <a:gd name="T14" fmla="*/ 2147483647 w 182"/>
                <a:gd name="T15" fmla="*/ 2147483647 h 154"/>
                <a:gd name="T16" fmla="*/ 2147483647 w 182"/>
                <a:gd name="T17" fmla="*/ 0 h 154"/>
                <a:gd name="T18" fmla="*/ 2147483647 w 182"/>
                <a:gd name="T19" fmla="*/ 0 h 154"/>
                <a:gd name="T20" fmla="*/ 2147483647 w 182"/>
                <a:gd name="T21" fmla="*/ 0 h 154"/>
                <a:gd name="T22" fmla="*/ 2147483647 w 182"/>
                <a:gd name="T23" fmla="*/ 2147483647 h 154"/>
                <a:gd name="T24" fmla="*/ 2147483647 w 182"/>
                <a:gd name="T25" fmla="*/ 2147483647 h 154"/>
                <a:gd name="T26" fmla="*/ 2147483647 w 182"/>
                <a:gd name="T27" fmla="*/ 2147483647 h 154"/>
                <a:gd name="T28" fmla="*/ 2147483647 w 182"/>
                <a:gd name="T29" fmla="*/ 2147483647 h 154"/>
                <a:gd name="T30" fmla="*/ 0 w 182"/>
                <a:gd name="T31" fmla="*/ 2147483647 h 154"/>
                <a:gd name="T32" fmla="*/ 0 w 182"/>
                <a:gd name="T33" fmla="*/ 2147483647 h 154"/>
                <a:gd name="T34" fmla="*/ 2147483647 w 182"/>
                <a:gd name="T35" fmla="*/ 2147483647 h 154"/>
                <a:gd name="T36" fmla="*/ 2147483647 w 182"/>
                <a:gd name="T37" fmla="*/ 2147483647 h 154"/>
                <a:gd name="T38" fmla="*/ 2147483647 w 182"/>
                <a:gd name="T39" fmla="*/ 2147483647 h 154"/>
                <a:gd name="T40" fmla="*/ 2147483647 w 182"/>
                <a:gd name="T41" fmla="*/ 2147483647 h 154"/>
                <a:gd name="T42" fmla="*/ 2147483647 w 182"/>
                <a:gd name="T43" fmla="*/ 2147483647 h 154"/>
                <a:gd name="T44" fmla="*/ 2147483647 w 182"/>
                <a:gd name="T45" fmla="*/ 2147483647 h 154"/>
                <a:gd name="T46" fmla="*/ 2147483647 w 182"/>
                <a:gd name="T47" fmla="*/ 2147483647 h 154"/>
                <a:gd name="T48" fmla="*/ 2147483647 w 182"/>
                <a:gd name="T49" fmla="*/ 2147483647 h 154"/>
                <a:gd name="T50" fmla="*/ 2147483647 w 182"/>
                <a:gd name="T51" fmla="*/ 2147483647 h 154"/>
                <a:gd name="T52" fmla="*/ 2147483647 w 182"/>
                <a:gd name="T53" fmla="*/ 2147483647 h 154"/>
                <a:gd name="T54" fmla="*/ 2147483647 w 182"/>
                <a:gd name="T55" fmla="*/ 2147483647 h 154"/>
                <a:gd name="T56" fmla="*/ 2147483647 w 182"/>
                <a:gd name="T57" fmla="*/ 2147483647 h 154"/>
                <a:gd name="T58" fmla="*/ 2147483647 w 182"/>
                <a:gd name="T59" fmla="*/ 2147483647 h 154"/>
                <a:gd name="T60" fmla="*/ 2147483647 w 182"/>
                <a:gd name="T61" fmla="*/ 2147483647 h 154"/>
                <a:gd name="T62" fmla="*/ 2147483647 w 182"/>
                <a:gd name="T63" fmla="*/ 2147483647 h 154"/>
                <a:gd name="T64" fmla="*/ 2147483647 w 182"/>
                <a:gd name="T65" fmla="*/ 2147483647 h 154"/>
                <a:gd name="T66" fmla="*/ 2147483647 w 182"/>
                <a:gd name="T67" fmla="*/ 2147483647 h 154"/>
                <a:gd name="T68" fmla="*/ 2147483647 w 182"/>
                <a:gd name="T69" fmla="*/ 2147483647 h 154"/>
                <a:gd name="T70" fmla="*/ 2147483647 w 182"/>
                <a:gd name="T71" fmla="*/ 2147483647 h 154"/>
                <a:gd name="T72" fmla="*/ 2147483647 w 182"/>
                <a:gd name="T73" fmla="*/ 2147483647 h 154"/>
                <a:gd name="T74" fmla="*/ 2147483647 w 182"/>
                <a:gd name="T75" fmla="*/ 2147483647 h 154"/>
                <a:gd name="T76" fmla="*/ 2147483647 w 182"/>
                <a:gd name="T77" fmla="*/ 2147483647 h 154"/>
                <a:gd name="T78" fmla="*/ 2147483647 w 182"/>
                <a:gd name="T79" fmla="*/ 2147483647 h 154"/>
                <a:gd name="T80" fmla="*/ 2147483647 w 182"/>
                <a:gd name="T81" fmla="*/ 2147483647 h 154"/>
                <a:gd name="T82" fmla="*/ 2147483647 w 182"/>
                <a:gd name="T83" fmla="*/ 2147483647 h 154"/>
                <a:gd name="T84" fmla="*/ 2147483647 w 182"/>
                <a:gd name="T85" fmla="*/ 2147483647 h 154"/>
                <a:gd name="T86" fmla="*/ 2147483647 w 182"/>
                <a:gd name="T87" fmla="*/ 2147483647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
                <a:gd name="T133" fmla="*/ 0 h 154"/>
                <a:gd name="T134" fmla="*/ 182 w 182"/>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 h="154">
                  <a:moveTo>
                    <a:pt x="165" y="66"/>
                  </a:moveTo>
                  <a:lnTo>
                    <a:pt x="165" y="66"/>
                  </a:lnTo>
                  <a:lnTo>
                    <a:pt x="154" y="60"/>
                  </a:lnTo>
                  <a:lnTo>
                    <a:pt x="145" y="50"/>
                  </a:lnTo>
                  <a:lnTo>
                    <a:pt x="139" y="40"/>
                  </a:lnTo>
                  <a:lnTo>
                    <a:pt x="132" y="28"/>
                  </a:lnTo>
                  <a:lnTo>
                    <a:pt x="132" y="26"/>
                  </a:lnTo>
                  <a:lnTo>
                    <a:pt x="130" y="24"/>
                  </a:lnTo>
                  <a:lnTo>
                    <a:pt x="128" y="20"/>
                  </a:lnTo>
                  <a:lnTo>
                    <a:pt x="126" y="16"/>
                  </a:lnTo>
                  <a:lnTo>
                    <a:pt x="113" y="10"/>
                  </a:lnTo>
                  <a:lnTo>
                    <a:pt x="99" y="6"/>
                  </a:lnTo>
                  <a:lnTo>
                    <a:pt x="91" y="4"/>
                  </a:lnTo>
                  <a:lnTo>
                    <a:pt x="82" y="0"/>
                  </a:lnTo>
                  <a:lnTo>
                    <a:pt x="78" y="0"/>
                  </a:lnTo>
                  <a:lnTo>
                    <a:pt x="73" y="0"/>
                  </a:lnTo>
                  <a:lnTo>
                    <a:pt x="56" y="8"/>
                  </a:lnTo>
                  <a:lnTo>
                    <a:pt x="47" y="10"/>
                  </a:lnTo>
                  <a:lnTo>
                    <a:pt x="39" y="10"/>
                  </a:lnTo>
                  <a:lnTo>
                    <a:pt x="36" y="16"/>
                  </a:lnTo>
                  <a:lnTo>
                    <a:pt x="34" y="22"/>
                  </a:lnTo>
                  <a:lnTo>
                    <a:pt x="32" y="28"/>
                  </a:lnTo>
                  <a:lnTo>
                    <a:pt x="19" y="44"/>
                  </a:lnTo>
                  <a:lnTo>
                    <a:pt x="0" y="68"/>
                  </a:lnTo>
                  <a:lnTo>
                    <a:pt x="0" y="70"/>
                  </a:lnTo>
                  <a:lnTo>
                    <a:pt x="0" y="72"/>
                  </a:lnTo>
                  <a:lnTo>
                    <a:pt x="4" y="74"/>
                  </a:lnTo>
                  <a:lnTo>
                    <a:pt x="10" y="74"/>
                  </a:lnTo>
                  <a:lnTo>
                    <a:pt x="13" y="76"/>
                  </a:lnTo>
                  <a:lnTo>
                    <a:pt x="15" y="78"/>
                  </a:lnTo>
                  <a:lnTo>
                    <a:pt x="30" y="102"/>
                  </a:lnTo>
                  <a:lnTo>
                    <a:pt x="56" y="98"/>
                  </a:lnTo>
                  <a:lnTo>
                    <a:pt x="69" y="96"/>
                  </a:lnTo>
                  <a:lnTo>
                    <a:pt x="82" y="98"/>
                  </a:lnTo>
                  <a:lnTo>
                    <a:pt x="104" y="102"/>
                  </a:lnTo>
                  <a:lnTo>
                    <a:pt x="130" y="106"/>
                  </a:lnTo>
                  <a:lnTo>
                    <a:pt x="126" y="118"/>
                  </a:lnTo>
                  <a:lnTo>
                    <a:pt x="121" y="124"/>
                  </a:lnTo>
                  <a:lnTo>
                    <a:pt x="115" y="128"/>
                  </a:lnTo>
                  <a:lnTo>
                    <a:pt x="106" y="128"/>
                  </a:lnTo>
                  <a:lnTo>
                    <a:pt x="97" y="128"/>
                  </a:lnTo>
                  <a:lnTo>
                    <a:pt x="80" y="124"/>
                  </a:lnTo>
                  <a:lnTo>
                    <a:pt x="71" y="124"/>
                  </a:lnTo>
                  <a:lnTo>
                    <a:pt x="60" y="124"/>
                  </a:lnTo>
                  <a:lnTo>
                    <a:pt x="39" y="126"/>
                  </a:lnTo>
                  <a:lnTo>
                    <a:pt x="41" y="140"/>
                  </a:lnTo>
                  <a:lnTo>
                    <a:pt x="45" y="154"/>
                  </a:lnTo>
                  <a:lnTo>
                    <a:pt x="63" y="148"/>
                  </a:lnTo>
                  <a:lnTo>
                    <a:pt x="82" y="144"/>
                  </a:lnTo>
                  <a:lnTo>
                    <a:pt x="99" y="144"/>
                  </a:lnTo>
                  <a:lnTo>
                    <a:pt x="119" y="146"/>
                  </a:lnTo>
                  <a:lnTo>
                    <a:pt x="132" y="148"/>
                  </a:lnTo>
                  <a:lnTo>
                    <a:pt x="143" y="150"/>
                  </a:lnTo>
                  <a:lnTo>
                    <a:pt x="154" y="148"/>
                  </a:lnTo>
                  <a:lnTo>
                    <a:pt x="176" y="144"/>
                  </a:lnTo>
                  <a:lnTo>
                    <a:pt x="180" y="144"/>
                  </a:lnTo>
                  <a:lnTo>
                    <a:pt x="182" y="136"/>
                  </a:lnTo>
                  <a:lnTo>
                    <a:pt x="180" y="132"/>
                  </a:lnTo>
                  <a:lnTo>
                    <a:pt x="176" y="124"/>
                  </a:lnTo>
                  <a:lnTo>
                    <a:pt x="167" y="116"/>
                  </a:lnTo>
                  <a:lnTo>
                    <a:pt x="160" y="106"/>
                  </a:lnTo>
                  <a:lnTo>
                    <a:pt x="158" y="102"/>
                  </a:lnTo>
                  <a:lnTo>
                    <a:pt x="156" y="98"/>
                  </a:lnTo>
                  <a:lnTo>
                    <a:pt x="158" y="88"/>
                  </a:lnTo>
                  <a:lnTo>
                    <a:pt x="165" y="66"/>
                  </a:lnTo>
                  <a:close/>
                </a:path>
              </a:pathLst>
            </a:custGeom>
            <a:solidFill>
              <a:srgbClr val="FFC000"/>
            </a:solidFill>
            <a:ln w="6350">
              <a:solidFill>
                <a:schemeClr val="bg1"/>
              </a:solidFill>
              <a:round/>
              <a:headEnd/>
              <a:tailEnd/>
            </a:ln>
          </p:spPr>
          <p:txBody>
            <a:bodyPr/>
            <a:lstStyle/>
            <a:p>
              <a:endParaRPr lang="en-US"/>
            </a:p>
          </p:txBody>
        </p:sp>
        <p:sp>
          <p:nvSpPr>
            <p:cNvPr id="5236" name="Freeform 42"/>
            <p:cNvSpPr>
              <a:spLocks/>
            </p:cNvSpPr>
            <p:nvPr/>
          </p:nvSpPr>
          <p:spPr bwMode="gray">
            <a:xfrm>
              <a:off x="4114800" y="2514600"/>
              <a:ext cx="217732" cy="58062"/>
            </a:xfrm>
            <a:custGeom>
              <a:avLst/>
              <a:gdLst>
                <a:gd name="T0" fmla="*/ 2147483647 w 100"/>
                <a:gd name="T1" fmla="*/ 2147483647 h 32"/>
                <a:gd name="T2" fmla="*/ 2147483647 w 100"/>
                <a:gd name="T3" fmla="*/ 2147483647 h 32"/>
                <a:gd name="T4" fmla="*/ 2147483647 w 100"/>
                <a:gd name="T5" fmla="*/ 2147483647 h 32"/>
                <a:gd name="T6" fmla="*/ 2147483647 w 100"/>
                <a:gd name="T7" fmla="*/ 2147483647 h 32"/>
                <a:gd name="T8" fmla="*/ 2147483647 w 100"/>
                <a:gd name="T9" fmla="*/ 2147483647 h 32"/>
                <a:gd name="T10" fmla="*/ 2147483647 w 100"/>
                <a:gd name="T11" fmla="*/ 2147483647 h 32"/>
                <a:gd name="T12" fmla="*/ 2147483647 w 100"/>
                <a:gd name="T13" fmla="*/ 2147483647 h 32"/>
                <a:gd name="T14" fmla="*/ 2147483647 w 100"/>
                <a:gd name="T15" fmla="*/ 2147483647 h 32"/>
                <a:gd name="T16" fmla="*/ 2147483647 w 100"/>
                <a:gd name="T17" fmla="*/ 2147483647 h 32"/>
                <a:gd name="T18" fmla="*/ 2147483647 w 100"/>
                <a:gd name="T19" fmla="*/ 2147483647 h 32"/>
                <a:gd name="T20" fmla="*/ 2147483647 w 100"/>
                <a:gd name="T21" fmla="*/ 2147483647 h 32"/>
                <a:gd name="T22" fmla="*/ 2147483647 w 100"/>
                <a:gd name="T23" fmla="*/ 2147483647 h 32"/>
                <a:gd name="T24" fmla="*/ 2147483647 w 100"/>
                <a:gd name="T25" fmla="*/ 2147483647 h 32"/>
                <a:gd name="T26" fmla="*/ 2147483647 w 100"/>
                <a:gd name="T27" fmla="*/ 2147483647 h 32"/>
                <a:gd name="T28" fmla="*/ 2147483647 w 100"/>
                <a:gd name="T29" fmla="*/ 2147483647 h 32"/>
                <a:gd name="T30" fmla="*/ 2147483647 w 100"/>
                <a:gd name="T31" fmla="*/ 2147483647 h 32"/>
                <a:gd name="T32" fmla="*/ 2147483647 w 100"/>
                <a:gd name="T33" fmla="*/ 2147483647 h 32"/>
                <a:gd name="T34" fmla="*/ 2147483647 w 100"/>
                <a:gd name="T35" fmla="*/ 0 h 32"/>
                <a:gd name="T36" fmla="*/ 2147483647 w 100"/>
                <a:gd name="T37" fmla="*/ 2147483647 h 32"/>
                <a:gd name="T38" fmla="*/ 0 w 100"/>
                <a:gd name="T39" fmla="*/ 2147483647 h 32"/>
                <a:gd name="T40" fmla="*/ 0 w 100"/>
                <a:gd name="T41" fmla="*/ 2147483647 h 32"/>
                <a:gd name="T42" fmla="*/ 2147483647 w 100"/>
                <a:gd name="T43" fmla="*/ 2147483647 h 32"/>
                <a:gd name="T44" fmla="*/ 2147483647 w 100"/>
                <a:gd name="T45" fmla="*/ 2147483647 h 32"/>
                <a:gd name="T46" fmla="*/ 2147483647 w 100"/>
                <a:gd name="T47" fmla="*/ 2147483647 h 32"/>
                <a:gd name="T48" fmla="*/ 2147483647 w 100"/>
                <a:gd name="T49" fmla="*/ 2147483647 h 32"/>
                <a:gd name="T50" fmla="*/ 2147483647 w 100"/>
                <a:gd name="T51" fmla="*/ 2147483647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32"/>
                <a:gd name="T80" fmla="*/ 100 w 100"/>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32">
                  <a:moveTo>
                    <a:pt x="9" y="30"/>
                  </a:moveTo>
                  <a:lnTo>
                    <a:pt x="9" y="30"/>
                  </a:lnTo>
                  <a:lnTo>
                    <a:pt x="30" y="28"/>
                  </a:lnTo>
                  <a:lnTo>
                    <a:pt x="41" y="28"/>
                  </a:lnTo>
                  <a:lnTo>
                    <a:pt x="50" y="28"/>
                  </a:lnTo>
                  <a:lnTo>
                    <a:pt x="67" y="32"/>
                  </a:lnTo>
                  <a:lnTo>
                    <a:pt x="76" y="32"/>
                  </a:lnTo>
                  <a:lnTo>
                    <a:pt x="85" y="32"/>
                  </a:lnTo>
                  <a:lnTo>
                    <a:pt x="91" y="28"/>
                  </a:lnTo>
                  <a:lnTo>
                    <a:pt x="96" y="22"/>
                  </a:lnTo>
                  <a:lnTo>
                    <a:pt x="100" y="10"/>
                  </a:lnTo>
                  <a:lnTo>
                    <a:pt x="74" y="6"/>
                  </a:lnTo>
                  <a:lnTo>
                    <a:pt x="52" y="2"/>
                  </a:lnTo>
                  <a:lnTo>
                    <a:pt x="39" y="0"/>
                  </a:lnTo>
                  <a:lnTo>
                    <a:pt x="26" y="2"/>
                  </a:lnTo>
                  <a:lnTo>
                    <a:pt x="0" y="6"/>
                  </a:lnTo>
                  <a:lnTo>
                    <a:pt x="4" y="14"/>
                  </a:lnTo>
                  <a:lnTo>
                    <a:pt x="9" y="22"/>
                  </a:lnTo>
                  <a:lnTo>
                    <a:pt x="9" y="30"/>
                  </a:lnTo>
                  <a:close/>
                </a:path>
              </a:pathLst>
            </a:custGeom>
            <a:solidFill>
              <a:srgbClr val="0070C0"/>
            </a:solidFill>
            <a:ln w="6350">
              <a:solidFill>
                <a:schemeClr val="bg1"/>
              </a:solidFill>
              <a:round/>
              <a:headEnd/>
              <a:tailEnd/>
            </a:ln>
          </p:spPr>
          <p:txBody>
            <a:bodyPr/>
            <a:lstStyle/>
            <a:p>
              <a:endParaRPr lang="en-US"/>
            </a:p>
          </p:txBody>
        </p:sp>
        <p:sp>
          <p:nvSpPr>
            <p:cNvPr id="22" name="Freeform 43"/>
            <p:cNvSpPr>
              <a:spLocks/>
            </p:cNvSpPr>
            <p:nvPr/>
          </p:nvSpPr>
          <p:spPr bwMode="gray">
            <a:xfrm>
              <a:off x="4277255" y="2756320"/>
              <a:ext cx="175888" cy="97850"/>
            </a:xfrm>
            <a:custGeom>
              <a:avLst/>
              <a:gdLst>
                <a:gd name="T0" fmla="*/ 0 w 81"/>
                <a:gd name="T1" fmla="*/ 2147483647 h 54"/>
                <a:gd name="T2" fmla="*/ 0 w 81"/>
                <a:gd name="T3" fmla="*/ 2147483647 h 54"/>
                <a:gd name="T4" fmla="*/ 2147483647 w 81"/>
                <a:gd name="T5" fmla="*/ 2147483647 h 54"/>
                <a:gd name="T6" fmla="*/ 2147483647 w 81"/>
                <a:gd name="T7" fmla="*/ 0 h 54"/>
                <a:gd name="T8" fmla="*/ 2147483647 w 81"/>
                <a:gd name="T9" fmla="*/ 0 h 54"/>
                <a:gd name="T10" fmla="*/ 2147483647 w 81"/>
                <a:gd name="T11" fmla="*/ 2147483647 h 54"/>
                <a:gd name="T12" fmla="*/ 2147483647 w 81"/>
                <a:gd name="T13" fmla="*/ 2147483647 h 54"/>
                <a:gd name="T14" fmla="*/ 2147483647 w 81"/>
                <a:gd name="T15" fmla="*/ 2147483647 h 54"/>
                <a:gd name="T16" fmla="*/ 2147483647 w 81"/>
                <a:gd name="T17" fmla="*/ 2147483647 h 54"/>
                <a:gd name="T18" fmla="*/ 2147483647 w 81"/>
                <a:gd name="T19" fmla="*/ 2147483647 h 54"/>
                <a:gd name="T20" fmla="*/ 2147483647 w 81"/>
                <a:gd name="T21" fmla="*/ 2147483647 h 54"/>
                <a:gd name="T22" fmla="*/ 2147483647 w 81"/>
                <a:gd name="T23" fmla="*/ 2147483647 h 54"/>
                <a:gd name="T24" fmla="*/ 2147483647 w 81"/>
                <a:gd name="T25" fmla="*/ 2147483647 h 54"/>
                <a:gd name="T26" fmla="*/ 2147483647 w 81"/>
                <a:gd name="T27" fmla="*/ 2147483647 h 54"/>
                <a:gd name="T28" fmla="*/ 2147483647 w 81"/>
                <a:gd name="T29" fmla="*/ 2147483647 h 54"/>
                <a:gd name="T30" fmla="*/ 2147483647 w 81"/>
                <a:gd name="T31" fmla="*/ 2147483647 h 54"/>
                <a:gd name="T32" fmla="*/ 2147483647 w 81"/>
                <a:gd name="T33" fmla="*/ 2147483647 h 54"/>
                <a:gd name="T34" fmla="*/ 2147483647 w 81"/>
                <a:gd name="T35" fmla="*/ 2147483647 h 54"/>
                <a:gd name="T36" fmla="*/ 2147483647 w 81"/>
                <a:gd name="T37" fmla="*/ 2147483647 h 54"/>
                <a:gd name="T38" fmla="*/ 2147483647 w 81"/>
                <a:gd name="T39" fmla="*/ 2147483647 h 54"/>
                <a:gd name="T40" fmla="*/ 2147483647 w 81"/>
                <a:gd name="T41" fmla="*/ 2147483647 h 54"/>
                <a:gd name="T42" fmla="*/ 2147483647 w 81"/>
                <a:gd name="T43" fmla="*/ 2147483647 h 54"/>
                <a:gd name="T44" fmla="*/ 2147483647 w 81"/>
                <a:gd name="T45" fmla="*/ 2147483647 h 54"/>
                <a:gd name="T46" fmla="*/ 2147483647 w 81"/>
                <a:gd name="T47" fmla="*/ 2147483647 h 54"/>
                <a:gd name="T48" fmla="*/ 2147483647 w 81"/>
                <a:gd name="T49" fmla="*/ 2147483647 h 54"/>
                <a:gd name="T50" fmla="*/ 2147483647 w 81"/>
                <a:gd name="T51" fmla="*/ 2147483647 h 54"/>
                <a:gd name="T52" fmla="*/ 2147483647 w 81"/>
                <a:gd name="T53" fmla="*/ 2147483647 h 54"/>
                <a:gd name="T54" fmla="*/ 2147483647 w 81"/>
                <a:gd name="T55" fmla="*/ 2147483647 h 54"/>
                <a:gd name="T56" fmla="*/ 2147483647 w 81"/>
                <a:gd name="T57" fmla="*/ 2147483647 h 54"/>
                <a:gd name="T58" fmla="*/ 2147483647 w 81"/>
                <a:gd name="T59" fmla="*/ 2147483647 h 54"/>
                <a:gd name="T60" fmla="*/ 2147483647 w 81"/>
                <a:gd name="T61" fmla="*/ 2147483647 h 54"/>
                <a:gd name="T62" fmla="*/ 2147483647 w 81"/>
                <a:gd name="T63" fmla="*/ 2147483647 h 54"/>
                <a:gd name="T64" fmla="*/ 0 w 81"/>
                <a:gd name="T65" fmla="*/ 2147483647 h 54"/>
                <a:gd name="T66" fmla="*/ 0 w 81"/>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54"/>
                <a:gd name="T104" fmla="*/ 81 w 81"/>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54">
                  <a:moveTo>
                    <a:pt x="0" y="10"/>
                  </a:moveTo>
                  <a:lnTo>
                    <a:pt x="0" y="10"/>
                  </a:lnTo>
                  <a:lnTo>
                    <a:pt x="18" y="4"/>
                  </a:lnTo>
                  <a:lnTo>
                    <a:pt x="37" y="0"/>
                  </a:lnTo>
                  <a:lnTo>
                    <a:pt x="54" y="0"/>
                  </a:lnTo>
                  <a:lnTo>
                    <a:pt x="74" y="2"/>
                  </a:lnTo>
                  <a:lnTo>
                    <a:pt x="74" y="16"/>
                  </a:lnTo>
                  <a:lnTo>
                    <a:pt x="76" y="22"/>
                  </a:lnTo>
                  <a:lnTo>
                    <a:pt x="81" y="28"/>
                  </a:lnTo>
                  <a:lnTo>
                    <a:pt x="59" y="40"/>
                  </a:lnTo>
                  <a:lnTo>
                    <a:pt x="50" y="46"/>
                  </a:lnTo>
                  <a:lnTo>
                    <a:pt x="39" y="54"/>
                  </a:lnTo>
                  <a:lnTo>
                    <a:pt x="33" y="46"/>
                  </a:lnTo>
                  <a:lnTo>
                    <a:pt x="28" y="44"/>
                  </a:lnTo>
                  <a:lnTo>
                    <a:pt x="22" y="44"/>
                  </a:lnTo>
                  <a:lnTo>
                    <a:pt x="22" y="40"/>
                  </a:lnTo>
                  <a:lnTo>
                    <a:pt x="28" y="38"/>
                  </a:lnTo>
                  <a:lnTo>
                    <a:pt x="35" y="34"/>
                  </a:lnTo>
                  <a:lnTo>
                    <a:pt x="39" y="28"/>
                  </a:lnTo>
                  <a:lnTo>
                    <a:pt x="41" y="22"/>
                  </a:lnTo>
                  <a:lnTo>
                    <a:pt x="20" y="26"/>
                  </a:lnTo>
                  <a:lnTo>
                    <a:pt x="15" y="26"/>
                  </a:lnTo>
                  <a:lnTo>
                    <a:pt x="11" y="26"/>
                  </a:lnTo>
                  <a:lnTo>
                    <a:pt x="7" y="22"/>
                  </a:lnTo>
                  <a:lnTo>
                    <a:pt x="2" y="18"/>
                  </a:lnTo>
                  <a:lnTo>
                    <a:pt x="0" y="10"/>
                  </a:lnTo>
                  <a:close/>
                </a:path>
              </a:pathLst>
            </a:custGeom>
            <a:solidFill>
              <a:schemeClr val="accent1">
                <a:lumMod val="75000"/>
              </a:schemeClr>
            </a:solidFill>
            <a:ln w="6350">
              <a:solidFill>
                <a:schemeClr val="bg1"/>
              </a:solidFill>
              <a:round/>
              <a:headEnd/>
              <a:tailEnd/>
            </a:ln>
          </p:spPr>
          <p:txBody>
            <a:bodyPr/>
            <a:lstStyle/>
            <a:p>
              <a:pPr>
                <a:defRPr/>
              </a:pPr>
              <a:endParaRPr lang="en-US" dirty="0">
                <a:latin typeface="Arial" charset="0"/>
                <a:cs typeface="Arial" charset="0"/>
              </a:endParaRPr>
            </a:p>
          </p:txBody>
        </p:sp>
        <p:sp>
          <p:nvSpPr>
            <p:cNvPr id="5238" name="Freeform 44"/>
            <p:cNvSpPr>
              <a:spLocks/>
            </p:cNvSpPr>
            <p:nvPr/>
          </p:nvSpPr>
          <p:spPr bwMode="gray">
            <a:xfrm>
              <a:off x="4451250" y="2822146"/>
              <a:ext cx="469032" cy="300663"/>
            </a:xfrm>
            <a:custGeom>
              <a:avLst/>
              <a:gdLst>
                <a:gd name="T0" fmla="*/ 2147483647 w 215"/>
                <a:gd name="T1" fmla="*/ 2147483647 h 164"/>
                <a:gd name="T2" fmla="*/ 2147483647 w 215"/>
                <a:gd name="T3" fmla="*/ 2147483647 h 164"/>
                <a:gd name="T4" fmla="*/ 2147483647 w 215"/>
                <a:gd name="T5" fmla="*/ 2147483647 h 164"/>
                <a:gd name="T6" fmla="*/ 2147483647 w 215"/>
                <a:gd name="T7" fmla="*/ 2147483647 h 164"/>
                <a:gd name="T8" fmla="*/ 2147483647 w 215"/>
                <a:gd name="T9" fmla="*/ 0 h 164"/>
                <a:gd name="T10" fmla="*/ 2147483647 w 215"/>
                <a:gd name="T11" fmla="*/ 0 h 164"/>
                <a:gd name="T12" fmla="*/ 2147483647 w 215"/>
                <a:gd name="T13" fmla="*/ 2147483647 h 164"/>
                <a:gd name="T14" fmla="*/ 2147483647 w 215"/>
                <a:gd name="T15" fmla="*/ 2147483647 h 164"/>
                <a:gd name="T16" fmla="*/ 2147483647 w 215"/>
                <a:gd name="T17" fmla="*/ 2147483647 h 164"/>
                <a:gd name="T18" fmla="*/ 2147483647 w 215"/>
                <a:gd name="T19" fmla="*/ 2147483647 h 164"/>
                <a:gd name="T20" fmla="*/ 2147483647 w 215"/>
                <a:gd name="T21" fmla="*/ 2147483647 h 164"/>
                <a:gd name="T22" fmla="*/ 2147483647 w 215"/>
                <a:gd name="T23" fmla="*/ 2147483647 h 164"/>
                <a:gd name="T24" fmla="*/ 2147483647 w 215"/>
                <a:gd name="T25" fmla="*/ 2147483647 h 164"/>
                <a:gd name="T26" fmla="*/ 2147483647 w 215"/>
                <a:gd name="T27" fmla="*/ 2147483647 h 164"/>
                <a:gd name="T28" fmla="*/ 2147483647 w 215"/>
                <a:gd name="T29" fmla="*/ 2147483647 h 164"/>
                <a:gd name="T30" fmla="*/ 2147483647 w 215"/>
                <a:gd name="T31" fmla="*/ 2147483647 h 164"/>
                <a:gd name="T32" fmla="*/ 2147483647 w 215"/>
                <a:gd name="T33" fmla="*/ 2147483647 h 164"/>
                <a:gd name="T34" fmla="*/ 2147483647 w 215"/>
                <a:gd name="T35" fmla="*/ 2147483647 h 164"/>
                <a:gd name="T36" fmla="*/ 2147483647 w 215"/>
                <a:gd name="T37" fmla="*/ 2147483647 h 164"/>
                <a:gd name="T38" fmla="*/ 2147483647 w 215"/>
                <a:gd name="T39" fmla="*/ 2147483647 h 164"/>
                <a:gd name="T40" fmla="*/ 2147483647 w 215"/>
                <a:gd name="T41" fmla="*/ 2147483647 h 164"/>
                <a:gd name="T42" fmla="*/ 2147483647 w 215"/>
                <a:gd name="T43" fmla="*/ 2147483647 h 164"/>
                <a:gd name="T44" fmla="*/ 2147483647 w 215"/>
                <a:gd name="T45" fmla="*/ 2147483647 h 164"/>
                <a:gd name="T46" fmla="*/ 2147483647 w 215"/>
                <a:gd name="T47" fmla="*/ 2147483647 h 164"/>
                <a:gd name="T48" fmla="*/ 2147483647 w 215"/>
                <a:gd name="T49" fmla="*/ 2147483647 h 164"/>
                <a:gd name="T50" fmla="*/ 2147483647 w 215"/>
                <a:gd name="T51" fmla="*/ 2147483647 h 164"/>
                <a:gd name="T52" fmla="*/ 2147483647 w 215"/>
                <a:gd name="T53" fmla="*/ 2147483647 h 164"/>
                <a:gd name="T54" fmla="*/ 2147483647 w 215"/>
                <a:gd name="T55" fmla="*/ 2147483647 h 164"/>
                <a:gd name="T56" fmla="*/ 2147483647 w 215"/>
                <a:gd name="T57" fmla="*/ 2147483647 h 164"/>
                <a:gd name="T58" fmla="*/ 2147483647 w 215"/>
                <a:gd name="T59" fmla="*/ 2147483647 h 164"/>
                <a:gd name="T60" fmla="*/ 2147483647 w 215"/>
                <a:gd name="T61" fmla="*/ 2147483647 h 164"/>
                <a:gd name="T62" fmla="*/ 2147483647 w 215"/>
                <a:gd name="T63" fmla="*/ 2147483647 h 164"/>
                <a:gd name="T64" fmla="*/ 2147483647 w 215"/>
                <a:gd name="T65" fmla="*/ 2147483647 h 164"/>
                <a:gd name="T66" fmla="*/ 2147483647 w 215"/>
                <a:gd name="T67" fmla="*/ 2147483647 h 164"/>
                <a:gd name="T68" fmla="*/ 2147483647 w 215"/>
                <a:gd name="T69" fmla="*/ 2147483647 h 164"/>
                <a:gd name="T70" fmla="*/ 2147483647 w 215"/>
                <a:gd name="T71" fmla="*/ 2147483647 h 164"/>
                <a:gd name="T72" fmla="*/ 2147483647 w 215"/>
                <a:gd name="T73" fmla="*/ 2147483647 h 164"/>
                <a:gd name="T74" fmla="*/ 2147483647 w 215"/>
                <a:gd name="T75" fmla="*/ 2147483647 h 164"/>
                <a:gd name="T76" fmla="*/ 2147483647 w 215"/>
                <a:gd name="T77" fmla="*/ 2147483647 h 164"/>
                <a:gd name="T78" fmla="*/ 2147483647 w 215"/>
                <a:gd name="T79" fmla="*/ 2147483647 h 164"/>
                <a:gd name="T80" fmla="*/ 2147483647 w 215"/>
                <a:gd name="T81" fmla="*/ 2147483647 h 164"/>
                <a:gd name="T82" fmla="*/ 2147483647 w 215"/>
                <a:gd name="T83" fmla="*/ 2147483647 h 164"/>
                <a:gd name="T84" fmla="*/ 2147483647 w 215"/>
                <a:gd name="T85" fmla="*/ 2147483647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
                <a:gd name="T130" fmla="*/ 0 h 164"/>
                <a:gd name="T131" fmla="*/ 215 w 215"/>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 h="164">
                  <a:moveTo>
                    <a:pt x="0" y="54"/>
                  </a:moveTo>
                  <a:lnTo>
                    <a:pt x="0" y="54"/>
                  </a:lnTo>
                  <a:lnTo>
                    <a:pt x="11" y="46"/>
                  </a:lnTo>
                  <a:lnTo>
                    <a:pt x="20" y="40"/>
                  </a:lnTo>
                  <a:lnTo>
                    <a:pt x="42" y="28"/>
                  </a:lnTo>
                  <a:lnTo>
                    <a:pt x="37" y="22"/>
                  </a:lnTo>
                  <a:lnTo>
                    <a:pt x="35" y="16"/>
                  </a:lnTo>
                  <a:lnTo>
                    <a:pt x="35" y="2"/>
                  </a:lnTo>
                  <a:lnTo>
                    <a:pt x="48" y="4"/>
                  </a:lnTo>
                  <a:lnTo>
                    <a:pt x="59" y="6"/>
                  </a:lnTo>
                  <a:lnTo>
                    <a:pt x="70" y="4"/>
                  </a:lnTo>
                  <a:lnTo>
                    <a:pt x="92" y="0"/>
                  </a:lnTo>
                  <a:lnTo>
                    <a:pt x="96" y="0"/>
                  </a:lnTo>
                  <a:lnTo>
                    <a:pt x="102" y="2"/>
                  </a:lnTo>
                  <a:lnTo>
                    <a:pt x="109" y="4"/>
                  </a:lnTo>
                  <a:lnTo>
                    <a:pt x="120" y="6"/>
                  </a:lnTo>
                  <a:lnTo>
                    <a:pt x="128" y="4"/>
                  </a:lnTo>
                  <a:lnTo>
                    <a:pt x="137" y="4"/>
                  </a:lnTo>
                  <a:lnTo>
                    <a:pt x="150" y="4"/>
                  </a:lnTo>
                  <a:lnTo>
                    <a:pt x="159" y="8"/>
                  </a:lnTo>
                  <a:lnTo>
                    <a:pt x="163" y="16"/>
                  </a:lnTo>
                  <a:lnTo>
                    <a:pt x="163" y="20"/>
                  </a:lnTo>
                  <a:lnTo>
                    <a:pt x="163" y="26"/>
                  </a:lnTo>
                  <a:lnTo>
                    <a:pt x="161" y="34"/>
                  </a:lnTo>
                  <a:lnTo>
                    <a:pt x="161" y="38"/>
                  </a:lnTo>
                  <a:lnTo>
                    <a:pt x="161" y="42"/>
                  </a:lnTo>
                  <a:lnTo>
                    <a:pt x="165" y="44"/>
                  </a:lnTo>
                  <a:lnTo>
                    <a:pt x="172" y="48"/>
                  </a:lnTo>
                  <a:lnTo>
                    <a:pt x="174" y="50"/>
                  </a:lnTo>
                  <a:lnTo>
                    <a:pt x="174" y="52"/>
                  </a:lnTo>
                  <a:lnTo>
                    <a:pt x="168" y="58"/>
                  </a:lnTo>
                  <a:lnTo>
                    <a:pt x="163" y="62"/>
                  </a:lnTo>
                  <a:lnTo>
                    <a:pt x="159" y="64"/>
                  </a:lnTo>
                  <a:lnTo>
                    <a:pt x="157" y="66"/>
                  </a:lnTo>
                  <a:lnTo>
                    <a:pt x="159" y="70"/>
                  </a:lnTo>
                  <a:lnTo>
                    <a:pt x="161" y="74"/>
                  </a:lnTo>
                  <a:lnTo>
                    <a:pt x="170" y="76"/>
                  </a:lnTo>
                  <a:lnTo>
                    <a:pt x="178" y="78"/>
                  </a:lnTo>
                  <a:lnTo>
                    <a:pt x="196" y="76"/>
                  </a:lnTo>
                  <a:lnTo>
                    <a:pt x="196" y="78"/>
                  </a:lnTo>
                  <a:lnTo>
                    <a:pt x="198" y="80"/>
                  </a:lnTo>
                  <a:lnTo>
                    <a:pt x="200" y="86"/>
                  </a:lnTo>
                  <a:lnTo>
                    <a:pt x="202" y="94"/>
                  </a:lnTo>
                  <a:lnTo>
                    <a:pt x="205" y="96"/>
                  </a:lnTo>
                  <a:lnTo>
                    <a:pt x="207" y="96"/>
                  </a:lnTo>
                  <a:lnTo>
                    <a:pt x="213" y="96"/>
                  </a:lnTo>
                  <a:lnTo>
                    <a:pt x="215" y="96"/>
                  </a:lnTo>
                  <a:lnTo>
                    <a:pt x="211" y="112"/>
                  </a:lnTo>
                  <a:lnTo>
                    <a:pt x="209" y="126"/>
                  </a:lnTo>
                  <a:lnTo>
                    <a:pt x="209" y="128"/>
                  </a:lnTo>
                  <a:lnTo>
                    <a:pt x="205" y="128"/>
                  </a:lnTo>
                  <a:lnTo>
                    <a:pt x="202" y="128"/>
                  </a:lnTo>
                  <a:lnTo>
                    <a:pt x="200" y="128"/>
                  </a:lnTo>
                  <a:lnTo>
                    <a:pt x="198" y="130"/>
                  </a:lnTo>
                  <a:lnTo>
                    <a:pt x="198" y="132"/>
                  </a:lnTo>
                  <a:lnTo>
                    <a:pt x="200" y="138"/>
                  </a:lnTo>
                  <a:lnTo>
                    <a:pt x="202" y="144"/>
                  </a:lnTo>
                  <a:lnTo>
                    <a:pt x="202" y="146"/>
                  </a:lnTo>
                  <a:lnTo>
                    <a:pt x="202" y="148"/>
                  </a:lnTo>
                  <a:lnTo>
                    <a:pt x="196" y="154"/>
                  </a:lnTo>
                  <a:lnTo>
                    <a:pt x="189" y="158"/>
                  </a:lnTo>
                  <a:lnTo>
                    <a:pt x="187" y="154"/>
                  </a:lnTo>
                  <a:lnTo>
                    <a:pt x="183" y="154"/>
                  </a:lnTo>
                  <a:lnTo>
                    <a:pt x="178" y="156"/>
                  </a:lnTo>
                  <a:lnTo>
                    <a:pt x="176" y="160"/>
                  </a:lnTo>
                  <a:lnTo>
                    <a:pt x="172" y="164"/>
                  </a:lnTo>
                  <a:lnTo>
                    <a:pt x="168" y="164"/>
                  </a:lnTo>
                  <a:lnTo>
                    <a:pt x="163" y="160"/>
                  </a:lnTo>
                  <a:lnTo>
                    <a:pt x="161" y="158"/>
                  </a:lnTo>
                  <a:lnTo>
                    <a:pt x="161" y="148"/>
                  </a:lnTo>
                  <a:lnTo>
                    <a:pt x="159" y="140"/>
                  </a:lnTo>
                  <a:lnTo>
                    <a:pt x="159" y="136"/>
                  </a:lnTo>
                  <a:lnTo>
                    <a:pt x="157" y="134"/>
                  </a:lnTo>
                  <a:lnTo>
                    <a:pt x="152" y="134"/>
                  </a:lnTo>
                  <a:lnTo>
                    <a:pt x="148" y="136"/>
                  </a:lnTo>
                  <a:lnTo>
                    <a:pt x="144" y="136"/>
                  </a:lnTo>
                  <a:lnTo>
                    <a:pt x="137" y="138"/>
                  </a:lnTo>
                  <a:lnTo>
                    <a:pt x="135" y="136"/>
                  </a:lnTo>
                  <a:lnTo>
                    <a:pt x="133" y="134"/>
                  </a:lnTo>
                  <a:lnTo>
                    <a:pt x="122" y="112"/>
                  </a:lnTo>
                  <a:lnTo>
                    <a:pt x="115" y="102"/>
                  </a:lnTo>
                  <a:lnTo>
                    <a:pt x="107" y="92"/>
                  </a:lnTo>
                  <a:lnTo>
                    <a:pt x="102" y="88"/>
                  </a:lnTo>
                  <a:lnTo>
                    <a:pt x="94" y="86"/>
                  </a:lnTo>
                  <a:lnTo>
                    <a:pt x="87" y="84"/>
                  </a:lnTo>
                  <a:lnTo>
                    <a:pt x="81" y="86"/>
                  </a:lnTo>
                  <a:lnTo>
                    <a:pt x="72" y="88"/>
                  </a:lnTo>
                  <a:lnTo>
                    <a:pt x="65" y="90"/>
                  </a:lnTo>
                  <a:lnTo>
                    <a:pt x="52" y="100"/>
                  </a:lnTo>
                  <a:lnTo>
                    <a:pt x="44" y="96"/>
                  </a:lnTo>
                  <a:lnTo>
                    <a:pt x="37" y="92"/>
                  </a:lnTo>
                  <a:lnTo>
                    <a:pt x="31" y="86"/>
                  </a:lnTo>
                  <a:lnTo>
                    <a:pt x="26" y="82"/>
                  </a:lnTo>
                  <a:lnTo>
                    <a:pt x="22" y="80"/>
                  </a:lnTo>
                  <a:lnTo>
                    <a:pt x="18" y="78"/>
                  </a:lnTo>
                  <a:lnTo>
                    <a:pt x="13" y="74"/>
                  </a:lnTo>
                  <a:lnTo>
                    <a:pt x="9" y="68"/>
                  </a:lnTo>
                  <a:lnTo>
                    <a:pt x="7" y="62"/>
                  </a:lnTo>
                  <a:lnTo>
                    <a:pt x="5" y="56"/>
                  </a:lnTo>
                  <a:lnTo>
                    <a:pt x="0" y="54"/>
                  </a:lnTo>
                  <a:close/>
                </a:path>
              </a:pathLst>
            </a:custGeom>
            <a:solidFill>
              <a:srgbClr val="FFC000"/>
            </a:solidFill>
            <a:ln w="6350">
              <a:solidFill>
                <a:schemeClr val="bg1"/>
              </a:solidFill>
              <a:round/>
              <a:headEnd/>
              <a:tailEnd/>
            </a:ln>
          </p:spPr>
          <p:txBody>
            <a:bodyPr/>
            <a:lstStyle/>
            <a:p>
              <a:endParaRPr lang="en-US"/>
            </a:p>
          </p:txBody>
        </p:sp>
        <p:sp>
          <p:nvSpPr>
            <p:cNvPr id="5239" name="Freeform 45"/>
            <p:cNvSpPr>
              <a:spLocks/>
            </p:cNvSpPr>
            <p:nvPr/>
          </p:nvSpPr>
          <p:spPr bwMode="gray">
            <a:xfrm>
              <a:off x="4557161" y="2975146"/>
              <a:ext cx="192908" cy="183244"/>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2147483647 w 89"/>
                <a:gd name="T17" fmla="*/ 2147483647 h 100"/>
                <a:gd name="T18" fmla="*/ 2147483647 w 89"/>
                <a:gd name="T19" fmla="*/ 2147483647 h 100"/>
                <a:gd name="T20" fmla="*/ 2147483647 w 89"/>
                <a:gd name="T21" fmla="*/ 2147483647 h 100"/>
                <a:gd name="T22" fmla="*/ 2147483647 w 89"/>
                <a:gd name="T23" fmla="*/ 0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0 w 89"/>
                <a:gd name="T47" fmla="*/ 2147483647 h 100"/>
                <a:gd name="T48" fmla="*/ 0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9"/>
                <a:gd name="T130" fmla="*/ 0 h 100"/>
                <a:gd name="T131" fmla="*/ 89 w 89"/>
                <a:gd name="T132" fmla="*/ 100 h 1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9" h="100">
                  <a:moveTo>
                    <a:pt x="89" y="54"/>
                  </a:moveTo>
                  <a:lnTo>
                    <a:pt x="89" y="54"/>
                  </a:lnTo>
                  <a:lnTo>
                    <a:pt x="87" y="52"/>
                  </a:lnTo>
                  <a:lnTo>
                    <a:pt x="85" y="50"/>
                  </a:lnTo>
                  <a:lnTo>
                    <a:pt x="74" y="28"/>
                  </a:lnTo>
                  <a:lnTo>
                    <a:pt x="67" y="18"/>
                  </a:lnTo>
                  <a:lnTo>
                    <a:pt x="59" y="8"/>
                  </a:lnTo>
                  <a:lnTo>
                    <a:pt x="54" y="4"/>
                  </a:lnTo>
                  <a:lnTo>
                    <a:pt x="46" y="2"/>
                  </a:lnTo>
                  <a:lnTo>
                    <a:pt x="39" y="0"/>
                  </a:lnTo>
                  <a:lnTo>
                    <a:pt x="33" y="2"/>
                  </a:lnTo>
                  <a:lnTo>
                    <a:pt x="24" y="4"/>
                  </a:lnTo>
                  <a:lnTo>
                    <a:pt x="17" y="6"/>
                  </a:lnTo>
                  <a:lnTo>
                    <a:pt x="4" y="16"/>
                  </a:lnTo>
                  <a:lnTo>
                    <a:pt x="7" y="16"/>
                  </a:lnTo>
                  <a:lnTo>
                    <a:pt x="9" y="20"/>
                  </a:lnTo>
                  <a:lnTo>
                    <a:pt x="9" y="22"/>
                  </a:lnTo>
                  <a:lnTo>
                    <a:pt x="9" y="26"/>
                  </a:lnTo>
                  <a:lnTo>
                    <a:pt x="2" y="34"/>
                  </a:lnTo>
                  <a:lnTo>
                    <a:pt x="0" y="42"/>
                  </a:lnTo>
                  <a:lnTo>
                    <a:pt x="0" y="52"/>
                  </a:lnTo>
                  <a:lnTo>
                    <a:pt x="4" y="60"/>
                  </a:lnTo>
                  <a:lnTo>
                    <a:pt x="9" y="68"/>
                  </a:lnTo>
                  <a:lnTo>
                    <a:pt x="15" y="76"/>
                  </a:lnTo>
                  <a:lnTo>
                    <a:pt x="30" y="90"/>
                  </a:lnTo>
                  <a:lnTo>
                    <a:pt x="39" y="94"/>
                  </a:lnTo>
                  <a:lnTo>
                    <a:pt x="46" y="100"/>
                  </a:lnTo>
                  <a:lnTo>
                    <a:pt x="52" y="90"/>
                  </a:lnTo>
                  <a:lnTo>
                    <a:pt x="63" y="84"/>
                  </a:lnTo>
                  <a:lnTo>
                    <a:pt x="72" y="76"/>
                  </a:lnTo>
                  <a:lnTo>
                    <a:pt x="83" y="68"/>
                  </a:lnTo>
                  <a:lnTo>
                    <a:pt x="85" y="60"/>
                  </a:lnTo>
                  <a:lnTo>
                    <a:pt x="87" y="56"/>
                  </a:lnTo>
                  <a:lnTo>
                    <a:pt x="89" y="54"/>
                  </a:lnTo>
                  <a:close/>
                </a:path>
              </a:pathLst>
            </a:custGeom>
            <a:solidFill>
              <a:srgbClr val="FFC000"/>
            </a:solidFill>
            <a:ln w="6350">
              <a:solidFill>
                <a:schemeClr val="bg1"/>
              </a:solidFill>
              <a:round/>
              <a:headEnd/>
              <a:tailEnd/>
            </a:ln>
          </p:spPr>
          <p:txBody>
            <a:bodyPr/>
            <a:lstStyle/>
            <a:p>
              <a:endParaRPr lang="en-US"/>
            </a:p>
          </p:txBody>
        </p:sp>
        <p:sp>
          <p:nvSpPr>
            <p:cNvPr id="5240" name="Freeform 46"/>
            <p:cNvSpPr>
              <a:spLocks/>
            </p:cNvSpPr>
            <p:nvPr/>
          </p:nvSpPr>
          <p:spPr bwMode="gray">
            <a:xfrm>
              <a:off x="4407752" y="2784785"/>
              <a:ext cx="279906" cy="231280"/>
            </a:xfrm>
            <a:custGeom>
              <a:avLst/>
              <a:gdLst>
                <a:gd name="T0" fmla="*/ 0 w 128"/>
                <a:gd name="T1" fmla="*/ 2147483647 h 126"/>
                <a:gd name="T2" fmla="*/ 2147483647 w 128"/>
                <a:gd name="T3" fmla="*/ 2147483647 h 126"/>
                <a:gd name="T4" fmla="*/ 2147483647 w 128"/>
                <a:gd name="T5" fmla="*/ 2147483647 h 126"/>
                <a:gd name="T6" fmla="*/ 2147483647 w 128"/>
                <a:gd name="T7" fmla="*/ 2147483647 h 126"/>
                <a:gd name="T8" fmla="*/ 2147483647 w 128"/>
                <a:gd name="T9" fmla="*/ 2147483647 h 126"/>
                <a:gd name="T10" fmla="*/ 2147483647 w 128"/>
                <a:gd name="T11" fmla="*/ 2147483647 h 126"/>
                <a:gd name="T12" fmla="*/ 2147483647 w 128"/>
                <a:gd name="T13" fmla="*/ 0 h 126"/>
                <a:gd name="T14" fmla="*/ 2147483647 w 128"/>
                <a:gd name="T15" fmla="*/ 0 h 126"/>
                <a:gd name="T16" fmla="*/ 2147483647 w 128"/>
                <a:gd name="T17" fmla="*/ 2147483647 h 126"/>
                <a:gd name="T18" fmla="*/ 2147483647 w 128"/>
                <a:gd name="T19" fmla="*/ 2147483647 h 126"/>
                <a:gd name="T20" fmla="*/ 2147483647 w 128"/>
                <a:gd name="T21" fmla="*/ 2147483647 h 126"/>
                <a:gd name="T22" fmla="*/ 2147483647 w 128"/>
                <a:gd name="T23" fmla="*/ 2147483647 h 126"/>
                <a:gd name="T24" fmla="*/ 2147483647 w 128"/>
                <a:gd name="T25" fmla="*/ 2147483647 h 126"/>
                <a:gd name="T26" fmla="*/ 2147483647 w 128"/>
                <a:gd name="T27" fmla="*/ 2147483647 h 126"/>
                <a:gd name="T28" fmla="*/ 2147483647 w 128"/>
                <a:gd name="T29" fmla="*/ 2147483647 h 126"/>
                <a:gd name="T30" fmla="*/ 2147483647 w 128"/>
                <a:gd name="T31" fmla="*/ 2147483647 h 126"/>
                <a:gd name="T32" fmla="*/ 2147483647 w 128"/>
                <a:gd name="T33" fmla="*/ 2147483647 h 126"/>
                <a:gd name="T34" fmla="*/ 2147483647 w 128"/>
                <a:gd name="T35" fmla="*/ 2147483647 h 126"/>
                <a:gd name="T36" fmla="*/ 2147483647 w 128"/>
                <a:gd name="T37" fmla="*/ 2147483647 h 126"/>
                <a:gd name="T38" fmla="*/ 2147483647 w 128"/>
                <a:gd name="T39" fmla="*/ 2147483647 h 126"/>
                <a:gd name="T40" fmla="*/ 2147483647 w 128"/>
                <a:gd name="T41" fmla="*/ 2147483647 h 126"/>
                <a:gd name="T42" fmla="*/ 2147483647 w 128"/>
                <a:gd name="T43" fmla="*/ 2147483647 h 126"/>
                <a:gd name="T44" fmla="*/ 2147483647 w 128"/>
                <a:gd name="T45" fmla="*/ 2147483647 h 126"/>
                <a:gd name="T46" fmla="*/ 2147483647 w 128"/>
                <a:gd name="T47" fmla="*/ 2147483647 h 126"/>
                <a:gd name="T48" fmla="*/ 2147483647 w 128"/>
                <a:gd name="T49" fmla="*/ 2147483647 h 126"/>
                <a:gd name="T50" fmla="*/ 2147483647 w 128"/>
                <a:gd name="T51" fmla="*/ 2147483647 h 126"/>
                <a:gd name="T52" fmla="*/ 2147483647 w 128"/>
                <a:gd name="T53" fmla="*/ 2147483647 h 126"/>
                <a:gd name="T54" fmla="*/ 2147483647 w 128"/>
                <a:gd name="T55" fmla="*/ 2147483647 h 126"/>
                <a:gd name="T56" fmla="*/ 2147483647 w 128"/>
                <a:gd name="T57" fmla="*/ 2147483647 h 126"/>
                <a:gd name="T58" fmla="*/ 2147483647 w 128"/>
                <a:gd name="T59" fmla="*/ 2147483647 h 126"/>
                <a:gd name="T60" fmla="*/ 2147483647 w 128"/>
                <a:gd name="T61" fmla="*/ 2147483647 h 126"/>
                <a:gd name="T62" fmla="*/ 2147483647 w 128"/>
                <a:gd name="T63" fmla="*/ 2147483647 h 126"/>
                <a:gd name="T64" fmla="*/ 2147483647 w 128"/>
                <a:gd name="T65" fmla="*/ 2147483647 h 126"/>
                <a:gd name="T66" fmla="*/ 2147483647 w 128"/>
                <a:gd name="T67" fmla="*/ 2147483647 h 126"/>
                <a:gd name="T68" fmla="*/ 2147483647 w 128"/>
                <a:gd name="T69" fmla="*/ 2147483647 h 126"/>
                <a:gd name="T70" fmla="*/ 2147483647 w 128"/>
                <a:gd name="T71" fmla="*/ 2147483647 h 126"/>
                <a:gd name="T72" fmla="*/ 2147483647 w 128"/>
                <a:gd name="T73" fmla="*/ 2147483647 h 126"/>
                <a:gd name="T74" fmla="*/ 0 w 128"/>
                <a:gd name="T75" fmla="*/ 2147483647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126"/>
                <a:gd name="T116" fmla="*/ 128 w 128"/>
                <a:gd name="T117" fmla="*/ 126 h 1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126">
                  <a:moveTo>
                    <a:pt x="0" y="50"/>
                  </a:moveTo>
                  <a:lnTo>
                    <a:pt x="0" y="50"/>
                  </a:lnTo>
                  <a:lnTo>
                    <a:pt x="6" y="40"/>
                  </a:lnTo>
                  <a:lnTo>
                    <a:pt x="17" y="34"/>
                  </a:lnTo>
                  <a:lnTo>
                    <a:pt x="26" y="26"/>
                  </a:lnTo>
                  <a:lnTo>
                    <a:pt x="37" y="18"/>
                  </a:lnTo>
                  <a:lnTo>
                    <a:pt x="39" y="10"/>
                  </a:lnTo>
                  <a:lnTo>
                    <a:pt x="41" y="6"/>
                  </a:lnTo>
                  <a:lnTo>
                    <a:pt x="43" y="4"/>
                  </a:lnTo>
                  <a:lnTo>
                    <a:pt x="50" y="2"/>
                  </a:lnTo>
                  <a:lnTo>
                    <a:pt x="54" y="2"/>
                  </a:lnTo>
                  <a:lnTo>
                    <a:pt x="58" y="0"/>
                  </a:lnTo>
                  <a:lnTo>
                    <a:pt x="63" y="0"/>
                  </a:lnTo>
                  <a:lnTo>
                    <a:pt x="65" y="2"/>
                  </a:lnTo>
                  <a:lnTo>
                    <a:pt x="65" y="6"/>
                  </a:lnTo>
                  <a:lnTo>
                    <a:pt x="67" y="14"/>
                  </a:lnTo>
                  <a:lnTo>
                    <a:pt x="67" y="24"/>
                  </a:lnTo>
                  <a:lnTo>
                    <a:pt x="69" y="26"/>
                  </a:lnTo>
                  <a:lnTo>
                    <a:pt x="74" y="30"/>
                  </a:lnTo>
                  <a:lnTo>
                    <a:pt x="78" y="30"/>
                  </a:lnTo>
                  <a:lnTo>
                    <a:pt x="82" y="26"/>
                  </a:lnTo>
                  <a:lnTo>
                    <a:pt x="84" y="22"/>
                  </a:lnTo>
                  <a:lnTo>
                    <a:pt x="89" y="20"/>
                  </a:lnTo>
                  <a:lnTo>
                    <a:pt x="93" y="20"/>
                  </a:lnTo>
                  <a:lnTo>
                    <a:pt x="95" y="24"/>
                  </a:lnTo>
                  <a:lnTo>
                    <a:pt x="95" y="32"/>
                  </a:lnTo>
                  <a:lnTo>
                    <a:pt x="93" y="42"/>
                  </a:lnTo>
                  <a:lnTo>
                    <a:pt x="89" y="50"/>
                  </a:lnTo>
                  <a:lnTo>
                    <a:pt x="82" y="56"/>
                  </a:lnTo>
                  <a:lnTo>
                    <a:pt x="80" y="60"/>
                  </a:lnTo>
                  <a:lnTo>
                    <a:pt x="80" y="64"/>
                  </a:lnTo>
                  <a:lnTo>
                    <a:pt x="82" y="66"/>
                  </a:lnTo>
                  <a:lnTo>
                    <a:pt x="84" y="68"/>
                  </a:lnTo>
                  <a:lnTo>
                    <a:pt x="89" y="66"/>
                  </a:lnTo>
                  <a:lnTo>
                    <a:pt x="93" y="66"/>
                  </a:lnTo>
                  <a:lnTo>
                    <a:pt x="97" y="68"/>
                  </a:lnTo>
                  <a:lnTo>
                    <a:pt x="100" y="70"/>
                  </a:lnTo>
                  <a:lnTo>
                    <a:pt x="104" y="78"/>
                  </a:lnTo>
                  <a:lnTo>
                    <a:pt x="108" y="84"/>
                  </a:lnTo>
                  <a:lnTo>
                    <a:pt x="111" y="86"/>
                  </a:lnTo>
                  <a:lnTo>
                    <a:pt x="115" y="84"/>
                  </a:lnTo>
                  <a:lnTo>
                    <a:pt x="121" y="84"/>
                  </a:lnTo>
                  <a:lnTo>
                    <a:pt x="124" y="84"/>
                  </a:lnTo>
                  <a:lnTo>
                    <a:pt x="126" y="86"/>
                  </a:lnTo>
                  <a:lnTo>
                    <a:pt x="128" y="96"/>
                  </a:lnTo>
                  <a:lnTo>
                    <a:pt x="126" y="104"/>
                  </a:lnTo>
                  <a:lnTo>
                    <a:pt x="126" y="114"/>
                  </a:lnTo>
                  <a:lnTo>
                    <a:pt x="128" y="124"/>
                  </a:lnTo>
                  <a:lnTo>
                    <a:pt x="119" y="126"/>
                  </a:lnTo>
                  <a:lnTo>
                    <a:pt x="97" y="126"/>
                  </a:lnTo>
                  <a:lnTo>
                    <a:pt x="93" y="126"/>
                  </a:lnTo>
                  <a:lnTo>
                    <a:pt x="87" y="120"/>
                  </a:lnTo>
                  <a:lnTo>
                    <a:pt x="74" y="106"/>
                  </a:lnTo>
                  <a:lnTo>
                    <a:pt x="50" y="78"/>
                  </a:lnTo>
                  <a:lnTo>
                    <a:pt x="45" y="74"/>
                  </a:lnTo>
                  <a:lnTo>
                    <a:pt x="39" y="72"/>
                  </a:lnTo>
                  <a:lnTo>
                    <a:pt x="28" y="68"/>
                  </a:lnTo>
                  <a:lnTo>
                    <a:pt x="17" y="64"/>
                  </a:lnTo>
                  <a:lnTo>
                    <a:pt x="0" y="50"/>
                  </a:lnTo>
                  <a:close/>
                </a:path>
              </a:pathLst>
            </a:custGeom>
            <a:solidFill>
              <a:srgbClr val="FFC000"/>
            </a:solidFill>
            <a:ln w="6350">
              <a:solidFill>
                <a:schemeClr val="bg1"/>
              </a:solidFill>
              <a:round/>
              <a:headEnd/>
              <a:tailEnd/>
            </a:ln>
          </p:spPr>
          <p:txBody>
            <a:bodyPr/>
            <a:lstStyle/>
            <a:p>
              <a:endParaRPr lang="en-US"/>
            </a:p>
          </p:txBody>
        </p:sp>
        <p:sp>
          <p:nvSpPr>
            <p:cNvPr id="5241" name="Freeform 47"/>
            <p:cNvSpPr>
              <a:spLocks/>
            </p:cNvSpPr>
            <p:nvPr/>
          </p:nvSpPr>
          <p:spPr bwMode="gray">
            <a:xfrm>
              <a:off x="4830846" y="2934944"/>
              <a:ext cx="428254" cy="359987"/>
            </a:xfrm>
            <a:custGeom>
              <a:avLst/>
              <a:gdLst>
                <a:gd name="T0" fmla="*/ 2147483647 w 196"/>
                <a:gd name="T1" fmla="*/ 2147483647 h 196"/>
                <a:gd name="T2" fmla="*/ 2147483647 w 196"/>
                <a:gd name="T3" fmla="*/ 2147483647 h 196"/>
                <a:gd name="T4" fmla="*/ 2147483647 w 196"/>
                <a:gd name="T5" fmla="*/ 2147483647 h 196"/>
                <a:gd name="T6" fmla="*/ 2147483647 w 196"/>
                <a:gd name="T7" fmla="*/ 2147483647 h 196"/>
                <a:gd name="T8" fmla="*/ 2147483647 w 196"/>
                <a:gd name="T9" fmla="*/ 2147483647 h 196"/>
                <a:gd name="T10" fmla="*/ 2147483647 w 196"/>
                <a:gd name="T11" fmla="*/ 2147483647 h 196"/>
                <a:gd name="T12" fmla="*/ 2147483647 w 196"/>
                <a:gd name="T13" fmla="*/ 2147483647 h 196"/>
                <a:gd name="T14" fmla="*/ 2147483647 w 196"/>
                <a:gd name="T15" fmla="*/ 2147483647 h 196"/>
                <a:gd name="T16" fmla="*/ 2147483647 w 196"/>
                <a:gd name="T17" fmla="*/ 2147483647 h 196"/>
                <a:gd name="T18" fmla="*/ 2147483647 w 196"/>
                <a:gd name="T19" fmla="*/ 2147483647 h 196"/>
                <a:gd name="T20" fmla="*/ 2147483647 w 196"/>
                <a:gd name="T21" fmla="*/ 2147483647 h 196"/>
                <a:gd name="T22" fmla="*/ 2147483647 w 196"/>
                <a:gd name="T23" fmla="*/ 2147483647 h 196"/>
                <a:gd name="T24" fmla="*/ 0 w 196"/>
                <a:gd name="T25" fmla="*/ 2147483647 h 196"/>
                <a:gd name="T26" fmla="*/ 2147483647 w 196"/>
                <a:gd name="T27" fmla="*/ 2147483647 h 196"/>
                <a:gd name="T28" fmla="*/ 2147483647 w 196"/>
                <a:gd name="T29" fmla="*/ 2147483647 h 196"/>
                <a:gd name="T30" fmla="*/ 2147483647 w 196"/>
                <a:gd name="T31" fmla="*/ 2147483647 h 196"/>
                <a:gd name="T32" fmla="*/ 2147483647 w 196"/>
                <a:gd name="T33" fmla="*/ 2147483647 h 196"/>
                <a:gd name="T34" fmla="*/ 2147483647 w 196"/>
                <a:gd name="T35" fmla="*/ 2147483647 h 196"/>
                <a:gd name="T36" fmla="*/ 2147483647 w 196"/>
                <a:gd name="T37" fmla="*/ 2147483647 h 196"/>
                <a:gd name="T38" fmla="*/ 2147483647 w 196"/>
                <a:gd name="T39" fmla="*/ 2147483647 h 196"/>
                <a:gd name="T40" fmla="*/ 2147483647 w 196"/>
                <a:gd name="T41" fmla="*/ 2147483647 h 196"/>
                <a:gd name="T42" fmla="*/ 2147483647 w 196"/>
                <a:gd name="T43" fmla="*/ 2147483647 h 196"/>
                <a:gd name="T44" fmla="*/ 2147483647 w 196"/>
                <a:gd name="T45" fmla="*/ 2147483647 h 196"/>
                <a:gd name="T46" fmla="*/ 2147483647 w 196"/>
                <a:gd name="T47" fmla="*/ 2147483647 h 196"/>
                <a:gd name="T48" fmla="*/ 2147483647 w 196"/>
                <a:gd name="T49" fmla="*/ 2147483647 h 196"/>
                <a:gd name="T50" fmla="*/ 2147483647 w 196"/>
                <a:gd name="T51" fmla="*/ 2147483647 h 196"/>
                <a:gd name="T52" fmla="*/ 2147483647 w 196"/>
                <a:gd name="T53" fmla="*/ 2147483647 h 196"/>
                <a:gd name="T54" fmla="*/ 2147483647 w 196"/>
                <a:gd name="T55" fmla="*/ 2147483647 h 196"/>
                <a:gd name="T56" fmla="*/ 2147483647 w 196"/>
                <a:gd name="T57" fmla="*/ 2147483647 h 196"/>
                <a:gd name="T58" fmla="*/ 2147483647 w 196"/>
                <a:gd name="T59" fmla="*/ 2147483647 h 196"/>
                <a:gd name="T60" fmla="*/ 2147483647 w 196"/>
                <a:gd name="T61" fmla="*/ 2147483647 h 196"/>
                <a:gd name="T62" fmla="*/ 2147483647 w 196"/>
                <a:gd name="T63" fmla="*/ 2147483647 h 196"/>
                <a:gd name="T64" fmla="*/ 2147483647 w 196"/>
                <a:gd name="T65" fmla="*/ 2147483647 h 196"/>
                <a:gd name="T66" fmla="*/ 2147483647 w 196"/>
                <a:gd name="T67" fmla="*/ 2147483647 h 196"/>
                <a:gd name="T68" fmla="*/ 2147483647 w 196"/>
                <a:gd name="T69" fmla="*/ 2147483647 h 196"/>
                <a:gd name="T70" fmla="*/ 2147483647 w 196"/>
                <a:gd name="T71" fmla="*/ 2147483647 h 196"/>
                <a:gd name="T72" fmla="*/ 2147483647 w 196"/>
                <a:gd name="T73" fmla="*/ 2147483647 h 196"/>
                <a:gd name="T74" fmla="*/ 2147483647 w 196"/>
                <a:gd name="T75" fmla="*/ 2147483647 h 196"/>
                <a:gd name="T76" fmla="*/ 2147483647 w 196"/>
                <a:gd name="T77" fmla="*/ 2147483647 h 196"/>
                <a:gd name="T78" fmla="*/ 2147483647 w 196"/>
                <a:gd name="T79" fmla="*/ 2147483647 h 196"/>
                <a:gd name="T80" fmla="*/ 2147483647 w 196"/>
                <a:gd name="T81" fmla="*/ 2147483647 h 196"/>
                <a:gd name="T82" fmla="*/ 2147483647 w 196"/>
                <a:gd name="T83" fmla="*/ 2147483647 h 196"/>
                <a:gd name="T84" fmla="*/ 2147483647 w 196"/>
                <a:gd name="T85" fmla="*/ 2147483647 h 196"/>
                <a:gd name="T86" fmla="*/ 2147483647 w 196"/>
                <a:gd name="T87" fmla="*/ 2147483647 h 196"/>
                <a:gd name="T88" fmla="*/ 2147483647 w 196"/>
                <a:gd name="T89" fmla="*/ 2147483647 h 196"/>
                <a:gd name="T90" fmla="*/ 2147483647 w 196"/>
                <a:gd name="T91" fmla="*/ 2147483647 h 196"/>
                <a:gd name="T92" fmla="*/ 2147483647 w 196"/>
                <a:gd name="T93" fmla="*/ 0 h 196"/>
                <a:gd name="T94" fmla="*/ 2147483647 w 196"/>
                <a:gd name="T95" fmla="*/ 2147483647 h 196"/>
                <a:gd name="T96" fmla="*/ 2147483647 w 196"/>
                <a:gd name="T97" fmla="*/ 2147483647 h 196"/>
                <a:gd name="T98" fmla="*/ 2147483647 w 196"/>
                <a:gd name="T99" fmla="*/ 2147483647 h 196"/>
                <a:gd name="T100" fmla="*/ 2147483647 w 196"/>
                <a:gd name="T101" fmla="*/ 2147483647 h 196"/>
                <a:gd name="T102" fmla="*/ 2147483647 w 196"/>
                <a:gd name="T103" fmla="*/ 2147483647 h 196"/>
                <a:gd name="T104" fmla="*/ 2147483647 w 196"/>
                <a:gd name="T105" fmla="*/ 2147483647 h 196"/>
                <a:gd name="T106" fmla="*/ 2147483647 w 196"/>
                <a:gd name="T107" fmla="*/ 2147483647 h 196"/>
                <a:gd name="T108" fmla="*/ 2147483647 w 196"/>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6"/>
                <a:gd name="T166" fmla="*/ 0 h 196"/>
                <a:gd name="T167" fmla="*/ 196 w 196"/>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6" h="196">
                  <a:moveTo>
                    <a:pt x="41" y="34"/>
                  </a:moveTo>
                  <a:lnTo>
                    <a:pt x="41" y="34"/>
                  </a:lnTo>
                  <a:lnTo>
                    <a:pt x="37" y="50"/>
                  </a:lnTo>
                  <a:lnTo>
                    <a:pt x="35" y="64"/>
                  </a:lnTo>
                  <a:lnTo>
                    <a:pt x="35" y="66"/>
                  </a:lnTo>
                  <a:lnTo>
                    <a:pt x="31" y="66"/>
                  </a:lnTo>
                  <a:lnTo>
                    <a:pt x="28" y="66"/>
                  </a:lnTo>
                  <a:lnTo>
                    <a:pt x="26" y="66"/>
                  </a:lnTo>
                  <a:lnTo>
                    <a:pt x="24" y="68"/>
                  </a:lnTo>
                  <a:lnTo>
                    <a:pt x="24" y="70"/>
                  </a:lnTo>
                  <a:lnTo>
                    <a:pt x="26" y="76"/>
                  </a:lnTo>
                  <a:lnTo>
                    <a:pt x="28" y="82"/>
                  </a:lnTo>
                  <a:lnTo>
                    <a:pt x="28" y="84"/>
                  </a:lnTo>
                  <a:lnTo>
                    <a:pt x="28" y="86"/>
                  </a:lnTo>
                  <a:lnTo>
                    <a:pt x="22" y="92"/>
                  </a:lnTo>
                  <a:lnTo>
                    <a:pt x="15" y="96"/>
                  </a:lnTo>
                  <a:lnTo>
                    <a:pt x="15" y="104"/>
                  </a:lnTo>
                  <a:lnTo>
                    <a:pt x="13" y="114"/>
                  </a:lnTo>
                  <a:lnTo>
                    <a:pt x="9" y="122"/>
                  </a:lnTo>
                  <a:lnTo>
                    <a:pt x="2" y="128"/>
                  </a:lnTo>
                  <a:lnTo>
                    <a:pt x="0" y="132"/>
                  </a:lnTo>
                  <a:lnTo>
                    <a:pt x="0" y="136"/>
                  </a:lnTo>
                  <a:lnTo>
                    <a:pt x="2" y="138"/>
                  </a:lnTo>
                  <a:lnTo>
                    <a:pt x="4" y="140"/>
                  </a:lnTo>
                  <a:lnTo>
                    <a:pt x="9" y="138"/>
                  </a:lnTo>
                  <a:lnTo>
                    <a:pt x="13" y="138"/>
                  </a:lnTo>
                  <a:lnTo>
                    <a:pt x="17" y="140"/>
                  </a:lnTo>
                  <a:lnTo>
                    <a:pt x="20" y="142"/>
                  </a:lnTo>
                  <a:lnTo>
                    <a:pt x="24" y="150"/>
                  </a:lnTo>
                  <a:lnTo>
                    <a:pt x="28" y="156"/>
                  </a:lnTo>
                  <a:lnTo>
                    <a:pt x="31" y="158"/>
                  </a:lnTo>
                  <a:lnTo>
                    <a:pt x="35" y="156"/>
                  </a:lnTo>
                  <a:lnTo>
                    <a:pt x="41" y="156"/>
                  </a:lnTo>
                  <a:lnTo>
                    <a:pt x="44" y="156"/>
                  </a:lnTo>
                  <a:lnTo>
                    <a:pt x="46" y="158"/>
                  </a:lnTo>
                  <a:lnTo>
                    <a:pt x="48" y="168"/>
                  </a:lnTo>
                  <a:lnTo>
                    <a:pt x="46" y="176"/>
                  </a:lnTo>
                  <a:lnTo>
                    <a:pt x="46" y="186"/>
                  </a:lnTo>
                  <a:lnTo>
                    <a:pt x="48" y="196"/>
                  </a:lnTo>
                  <a:lnTo>
                    <a:pt x="70" y="194"/>
                  </a:lnTo>
                  <a:lnTo>
                    <a:pt x="81" y="194"/>
                  </a:lnTo>
                  <a:lnTo>
                    <a:pt x="91" y="192"/>
                  </a:lnTo>
                  <a:lnTo>
                    <a:pt x="104" y="188"/>
                  </a:lnTo>
                  <a:lnTo>
                    <a:pt x="120" y="182"/>
                  </a:lnTo>
                  <a:lnTo>
                    <a:pt x="135" y="180"/>
                  </a:lnTo>
                  <a:lnTo>
                    <a:pt x="144" y="180"/>
                  </a:lnTo>
                  <a:lnTo>
                    <a:pt x="150" y="182"/>
                  </a:lnTo>
                  <a:lnTo>
                    <a:pt x="159" y="184"/>
                  </a:lnTo>
                  <a:lnTo>
                    <a:pt x="165" y="184"/>
                  </a:lnTo>
                  <a:lnTo>
                    <a:pt x="180" y="182"/>
                  </a:lnTo>
                  <a:lnTo>
                    <a:pt x="180" y="176"/>
                  </a:lnTo>
                  <a:lnTo>
                    <a:pt x="180" y="168"/>
                  </a:lnTo>
                  <a:lnTo>
                    <a:pt x="180" y="162"/>
                  </a:lnTo>
                  <a:lnTo>
                    <a:pt x="178" y="156"/>
                  </a:lnTo>
                  <a:lnTo>
                    <a:pt x="174" y="148"/>
                  </a:lnTo>
                  <a:lnTo>
                    <a:pt x="170" y="138"/>
                  </a:lnTo>
                  <a:lnTo>
                    <a:pt x="170" y="128"/>
                  </a:lnTo>
                  <a:lnTo>
                    <a:pt x="172" y="118"/>
                  </a:lnTo>
                  <a:lnTo>
                    <a:pt x="183" y="96"/>
                  </a:lnTo>
                  <a:lnTo>
                    <a:pt x="191" y="72"/>
                  </a:lnTo>
                  <a:lnTo>
                    <a:pt x="193" y="60"/>
                  </a:lnTo>
                  <a:lnTo>
                    <a:pt x="196" y="48"/>
                  </a:lnTo>
                  <a:lnTo>
                    <a:pt x="193" y="36"/>
                  </a:lnTo>
                  <a:lnTo>
                    <a:pt x="189" y="24"/>
                  </a:lnTo>
                  <a:lnTo>
                    <a:pt x="187" y="20"/>
                  </a:lnTo>
                  <a:lnTo>
                    <a:pt x="185" y="18"/>
                  </a:lnTo>
                  <a:lnTo>
                    <a:pt x="174" y="14"/>
                  </a:lnTo>
                  <a:lnTo>
                    <a:pt x="167" y="14"/>
                  </a:lnTo>
                  <a:lnTo>
                    <a:pt x="157" y="22"/>
                  </a:lnTo>
                  <a:lnTo>
                    <a:pt x="150" y="24"/>
                  </a:lnTo>
                  <a:lnTo>
                    <a:pt x="146" y="24"/>
                  </a:lnTo>
                  <a:lnTo>
                    <a:pt x="139" y="20"/>
                  </a:lnTo>
                  <a:lnTo>
                    <a:pt x="126" y="4"/>
                  </a:lnTo>
                  <a:lnTo>
                    <a:pt x="120" y="2"/>
                  </a:lnTo>
                  <a:lnTo>
                    <a:pt x="115" y="0"/>
                  </a:lnTo>
                  <a:lnTo>
                    <a:pt x="111" y="0"/>
                  </a:lnTo>
                  <a:lnTo>
                    <a:pt x="104" y="2"/>
                  </a:lnTo>
                  <a:lnTo>
                    <a:pt x="91" y="10"/>
                  </a:lnTo>
                  <a:lnTo>
                    <a:pt x="83" y="16"/>
                  </a:lnTo>
                  <a:lnTo>
                    <a:pt x="78" y="18"/>
                  </a:lnTo>
                  <a:lnTo>
                    <a:pt x="74" y="18"/>
                  </a:lnTo>
                  <a:lnTo>
                    <a:pt x="67" y="18"/>
                  </a:lnTo>
                  <a:lnTo>
                    <a:pt x="65" y="16"/>
                  </a:lnTo>
                  <a:lnTo>
                    <a:pt x="63" y="14"/>
                  </a:lnTo>
                  <a:lnTo>
                    <a:pt x="57" y="18"/>
                  </a:lnTo>
                  <a:lnTo>
                    <a:pt x="50" y="22"/>
                  </a:lnTo>
                  <a:lnTo>
                    <a:pt x="41" y="34"/>
                  </a:lnTo>
                  <a:close/>
                </a:path>
              </a:pathLst>
            </a:custGeom>
            <a:solidFill>
              <a:srgbClr val="0070C0"/>
            </a:solidFill>
            <a:ln w="6350">
              <a:solidFill>
                <a:schemeClr val="bg1"/>
              </a:solidFill>
              <a:round/>
              <a:headEnd/>
              <a:tailEnd/>
            </a:ln>
          </p:spPr>
          <p:txBody>
            <a:bodyPr/>
            <a:lstStyle/>
            <a:p>
              <a:endParaRPr lang="en-US"/>
            </a:p>
          </p:txBody>
        </p:sp>
        <p:sp>
          <p:nvSpPr>
            <p:cNvPr id="27" name="Freeform 48"/>
            <p:cNvSpPr>
              <a:spLocks/>
            </p:cNvSpPr>
            <p:nvPr/>
          </p:nvSpPr>
          <p:spPr bwMode="gray">
            <a:xfrm>
              <a:off x="4608225" y="2037574"/>
              <a:ext cx="1076126" cy="958921"/>
            </a:xfrm>
            <a:custGeom>
              <a:avLst/>
              <a:gdLst>
                <a:gd name="T0" fmla="*/ 485 w 493"/>
                <a:gd name="T1" fmla="*/ 198 h 522"/>
                <a:gd name="T2" fmla="*/ 467 w 493"/>
                <a:gd name="T3" fmla="*/ 188 h 522"/>
                <a:gd name="T4" fmla="*/ 469 w 493"/>
                <a:gd name="T5" fmla="*/ 178 h 522"/>
                <a:gd name="T6" fmla="*/ 472 w 493"/>
                <a:gd name="T7" fmla="*/ 168 h 522"/>
                <a:gd name="T8" fmla="*/ 456 w 493"/>
                <a:gd name="T9" fmla="*/ 158 h 522"/>
                <a:gd name="T10" fmla="*/ 454 w 493"/>
                <a:gd name="T11" fmla="*/ 154 h 522"/>
                <a:gd name="T12" fmla="*/ 445 w 493"/>
                <a:gd name="T13" fmla="*/ 146 h 522"/>
                <a:gd name="T14" fmla="*/ 426 w 493"/>
                <a:gd name="T15" fmla="*/ 140 h 522"/>
                <a:gd name="T16" fmla="*/ 417 w 493"/>
                <a:gd name="T17" fmla="*/ 138 h 522"/>
                <a:gd name="T18" fmla="*/ 411 w 493"/>
                <a:gd name="T19" fmla="*/ 124 h 522"/>
                <a:gd name="T20" fmla="*/ 200 w 493"/>
                <a:gd name="T21" fmla="*/ 0 h 522"/>
                <a:gd name="T22" fmla="*/ 193 w 493"/>
                <a:gd name="T23" fmla="*/ 304 h 522"/>
                <a:gd name="T24" fmla="*/ 80 w 493"/>
                <a:gd name="T25" fmla="*/ 304 h 522"/>
                <a:gd name="T26" fmla="*/ 67 w 493"/>
                <a:gd name="T27" fmla="*/ 308 h 522"/>
                <a:gd name="T28" fmla="*/ 56 w 493"/>
                <a:gd name="T29" fmla="*/ 320 h 522"/>
                <a:gd name="T30" fmla="*/ 48 w 493"/>
                <a:gd name="T31" fmla="*/ 326 h 522"/>
                <a:gd name="T32" fmla="*/ 39 w 493"/>
                <a:gd name="T33" fmla="*/ 322 h 522"/>
                <a:gd name="T34" fmla="*/ 41 w 493"/>
                <a:gd name="T35" fmla="*/ 308 h 522"/>
                <a:gd name="T36" fmla="*/ 28 w 493"/>
                <a:gd name="T37" fmla="*/ 314 h 522"/>
                <a:gd name="T38" fmla="*/ 22 w 493"/>
                <a:gd name="T39" fmla="*/ 328 h 522"/>
                <a:gd name="T40" fmla="*/ 22 w 493"/>
                <a:gd name="T41" fmla="*/ 352 h 522"/>
                <a:gd name="T42" fmla="*/ 9 w 493"/>
                <a:gd name="T43" fmla="*/ 348 h 522"/>
                <a:gd name="T44" fmla="*/ 0 w 493"/>
                <a:gd name="T45" fmla="*/ 380 h 522"/>
                <a:gd name="T46" fmla="*/ 4 w 493"/>
                <a:gd name="T47" fmla="*/ 388 h 522"/>
                <a:gd name="T48" fmla="*/ 24 w 493"/>
                <a:gd name="T49" fmla="*/ 414 h 522"/>
                <a:gd name="T50" fmla="*/ 24 w 493"/>
                <a:gd name="T51" fmla="*/ 426 h 522"/>
                <a:gd name="T52" fmla="*/ 37 w 493"/>
                <a:gd name="T53" fmla="*/ 430 h 522"/>
                <a:gd name="T54" fmla="*/ 65 w 493"/>
                <a:gd name="T55" fmla="*/ 430 h 522"/>
                <a:gd name="T56" fmla="*/ 87 w 493"/>
                <a:gd name="T57" fmla="*/ 434 h 522"/>
                <a:gd name="T58" fmla="*/ 91 w 493"/>
                <a:gd name="T59" fmla="*/ 446 h 522"/>
                <a:gd name="T60" fmla="*/ 89 w 493"/>
                <a:gd name="T61" fmla="*/ 464 h 522"/>
                <a:gd name="T62" fmla="*/ 100 w 493"/>
                <a:gd name="T63" fmla="*/ 474 h 522"/>
                <a:gd name="T64" fmla="*/ 102 w 493"/>
                <a:gd name="T65" fmla="*/ 478 h 522"/>
                <a:gd name="T66" fmla="*/ 91 w 493"/>
                <a:gd name="T67" fmla="*/ 488 h 522"/>
                <a:gd name="T68" fmla="*/ 85 w 493"/>
                <a:gd name="T69" fmla="*/ 492 h 522"/>
                <a:gd name="T70" fmla="*/ 89 w 493"/>
                <a:gd name="T71" fmla="*/ 500 h 522"/>
                <a:gd name="T72" fmla="*/ 124 w 493"/>
                <a:gd name="T73" fmla="*/ 502 h 522"/>
                <a:gd name="T74" fmla="*/ 126 w 493"/>
                <a:gd name="T75" fmla="*/ 506 h 522"/>
                <a:gd name="T76" fmla="*/ 133 w 493"/>
                <a:gd name="T77" fmla="*/ 522 h 522"/>
                <a:gd name="T78" fmla="*/ 141 w 493"/>
                <a:gd name="T79" fmla="*/ 522 h 522"/>
                <a:gd name="T80" fmla="*/ 152 w 493"/>
                <a:gd name="T81" fmla="*/ 510 h 522"/>
                <a:gd name="T82" fmla="*/ 165 w 493"/>
                <a:gd name="T83" fmla="*/ 502 h 522"/>
                <a:gd name="T84" fmla="*/ 176 w 493"/>
                <a:gd name="T85" fmla="*/ 506 h 522"/>
                <a:gd name="T86" fmla="*/ 185 w 493"/>
                <a:gd name="T87" fmla="*/ 504 h 522"/>
                <a:gd name="T88" fmla="*/ 206 w 493"/>
                <a:gd name="T89" fmla="*/ 490 h 522"/>
                <a:gd name="T90" fmla="*/ 209 w 493"/>
                <a:gd name="T91" fmla="*/ 472 h 522"/>
                <a:gd name="T92" fmla="*/ 215 w 493"/>
                <a:gd name="T93" fmla="*/ 452 h 522"/>
                <a:gd name="T94" fmla="*/ 228 w 493"/>
                <a:gd name="T95" fmla="*/ 416 h 522"/>
                <a:gd name="T96" fmla="*/ 248 w 493"/>
                <a:gd name="T97" fmla="*/ 400 h 522"/>
                <a:gd name="T98" fmla="*/ 265 w 493"/>
                <a:gd name="T99" fmla="*/ 390 h 522"/>
                <a:gd name="T100" fmla="*/ 311 w 493"/>
                <a:gd name="T101" fmla="*/ 346 h 522"/>
                <a:gd name="T102" fmla="*/ 341 w 493"/>
                <a:gd name="T103" fmla="*/ 326 h 522"/>
                <a:gd name="T104" fmla="*/ 365 w 493"/>
                <a:gd name="T105" fmla="*/ 324 h 522"/>
                <a:gd name="T106" fmla="*/ 380 w 493"/>
                <a:gd name="T107" fmla="*/ 330 h 522"/>
                <a:gd name="T108" fmla="*/ 402 w 493"/>
                <a:gd name="T109" fmla="*/ 322 h 522"/>
                <a:gd name="T110" fmla="*/ 461 w 493"/>
                <a:gd name="T111" fmla="*/ 308 h 522"/>
                <a:gd name="T112" fmla="*/ 480 w 493"/>
                <a:gd name="T113" fmla="*/ 294 h 522"/>
                <a:gd name="T114" fmla="*/ 493 w 493"/>
                <a:gd name="T115" fmla="*/ 254 h 522"/>
                <a:gd name="T116" fmla="*/ 493 w 493"/>
                <a:gd name="T117" fmla="*/ 198 h 5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3"/>
                <a:gd name="T178" fmla="*/ 0 h 522"/>
                <a:gd name="T179" fmla="*/ 493 w 493"/>
                <a:gd name="T180" fmla="*/ 522 h 5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3" h="522">
                  <a:moveTo>
                    <a:pt x="493" y="198"/>
                  </a:moveTo>
                  <a:lnTo>
                    <a:pt x="493" y="198"/>
                  </a:lnTo>
                  <a:lnTo>
                    <a:pt x="485" y="198"/>
                  </a:lnTo>
                  <a:lnTo>
                    <a:pt x="478" y="196"/>
                  </a:lnTo>
                  <a:lnTo>
                    <a:pt x="472" y="194"/>
                  </a:lnTo>
                  <a:lnTo>
                    <a:pt x="467" y="188"/>
                  </a:lnTo>
                  <a:lnTo>
                    <a:pt x="467" y="182"/>
                  </a:lnTo>
                  <a:lnTo>
                    <a:pt x="469" y="178"/>
                  </a:lnTo>
                  <a:lnTo>
                    <a:pt x="472" y="172"/>
                  </a:lnTo>
                  <a:lnTo>
                    <a:pt x="472" y="168"/>
                  </a:lnTo>
                  <a:lnTo>
                    <a:pt x="469" y="164"/>
                  </a:lnTo>
                  <a:lnTo>
                    <a:pt x="467" y="162"/>
                  </a:lnTo>
                  <a:lnTo>
                    <a:pt x="456" y="158"/>
                  </a:lnTo>
                  <a:lnTo>
                    <a:pt x="454" y="156"/>
                  </a:lnTo>
                  <a:lnTo>
                    <a:pt x="454" y="154"/>
                  </a:lnTo>
                  <a:lnTo>
                    <a:pt x="452" y="148"/>
                  </a:lnTo>
                  <a:lnTo>
                    <a:pt x="445" y="146"/>
                  </a:lnTo>
                  <a:lnTo>
                    <a:pt x="439" y="144"/>
                  </a:lnTo>
                  <a:lnTo>
                    <a:pt x="426" y="140"/>
                  </a:lnTo>
                  <a:lnTo>
                    <a:pt x="419" y="140"/>
                  </a:lnTo>
                  <a:lnTo>
                    <a:pt x="417" y="138"/>
                  </a:lnTo>
                  <a:lnTo>
                    <a:pt x="415" y="136"/>
                  </a:lnTo>
                  <a:lnTo>
                    <a:pt x="411" y="124"/>
                  </a:lnTo>
                  <a:lnTo>
                    <a:pt x="404" y="116"/>
                  </a:lnTo>
                  <a:lnTo>
                    <a:pt x="237" y="0"/>
                  </a:lnTo>
                  <a:lnTo>
                    <a:pt x="200" y="0"/>
                  </a:lnTo>
                  <a:lnTo>
                    <a:pt x="200" y="304"/>
                  </a:lnTo>
                  <a:lnTo>
                    <a:pt x="193" y="304"/>
                  </a:lnTo>
                  <a:lnTo>
                    <a:pt x="137" y="302"/>
                  </a:lnTo>
                  <a:lnTo>
                    <a:pt x="109" y="302"/>
                  </a:lnTo>
                  <a:lnTo>
                    <a:pt x="80" y="304"/>
                  </a:lnTo>
                  <a:lnTo>
                    <a:pt x="74" y="306"/>
                  </a:lnTo>
                  <a:lnTo>
                    <a:pt x="67" y="308"/>
                  </a:lnTo>
                  <a:lnTo>
                    <a:pt x="61" y="314"/>
                  </a:lnTo>
                  <a:lnTo>
                    <a:pt x="56" y="320"/>
                  </a:lnTo>
                  <a:lnTo>
                    <a:pt x="54" y="324"/>
                  </a:lnTo>
                  <a:lnTo>
                    <a:pt x="50" y="326"/>
                  </a:lnTo>
                  <a:lnTo>
                    <a:pt x="48" y="326"/>
                  </a:lnTo>
                  <a:lnTo>
                    <a:pt x="43" y="326"/>
                  </a:lnTo>
                  <a:lnTo>
                    <a:pt x="39" y="322"/>
                  </a:lnTo>
                  <a:lnTo>
                    <a:pt x="37" y="318"/>
                  </a:lnTo>
                  <a:lnTo>
                    <a:pt x="39" y="314"/>
                  </a:lnTo>
                  <a:lnTo>
                    <a:pt x="41" y="308"/>
                  </a:lnTo>
                  <a:lnTo>
                    <a:pt x="33" y="310"/>
                  </a:lnTo>
                  <a:lnTo>
                    <a:pt x="28" y="314"/>
                  </a:lnTo>
                  <a:lnTo>
                    <a:pt x="24" y="320"/>
                  </a:lnTo>
                  <a:lnTo>
                    <a:pt x="22" y="328"/>
                  </a:lnTo>
                  <a:lnTo>
                    <a:pt x="22" y="340"/>
                  </a:lnTo>
                  <a:lnTo>
                    <a:pt x="22" y="346"/>
                  </a:lnTo>
                  <a:lnTo>
                    <a:pt x="22" y="352"/>
                  </a:lnTo>
                  <a:lnTo>
                    <a:pt x="15" y="352"/>
                  </a:lnTo>
                  <a:lnTo>
                    <a:pt x="9" y="348"/>
                  </a:lnTo>
                  <a:lnTo>
                    <a:pt x="2" y="370"/>
                  </a:lnTo>
                  <a:lnTo>
                    <a:pt x="0" y="380"/>
                  </a:lnTo>
                  <a:lnTo>
                    <a:pt x="2" y="384"/>
                  </a:lnTo>
                  <a:lnTo>
                    <a:pt x="4" y="388"/>
                  </a:lnTo>
                  <a:lnTo>
                    <a:pt x="11" y="398"/>
                  </a:lnTo>
                  <a:lnTo>
                    <a:pt x="20" y="406"/>
                  </a:lnTo>
                  <a:lnTo>
                    <a:pt x="24" y="414"/>
                  </a:lnTo>
                  <a:lnTo>
                    <a:pt x="26" y="418"/>
                  </a:lnTo>
                  <a:lnTo>
                    <a:pt x="24" y="426"/>
                  </a:lnTo>
                  <a:lnTo>
                    <a:pt x="30" y="428"/>
                  </a:lnTo>
                  <a:lnTo>
                    <a:pt x="37" y="430"/>
                  </a:lnTo>
                  <a:lnTo>
                    <a:pt x="48" y="432"/>
                  </a:lnTo>
                  <a:lnTo>
                    <a:pt x="56" y="430"/>
                  </a:lnTo>
                  <a:lnTo>
                    <a:pt x="65" y="430"/>
                  </a:lnTo>
                  <a:lnTo>
                    <a:pt x="78" y="430"/>
                  </a:lnTo>
                  <a:lnTo>
                    <a:pt x="87" y="434"/>
                  </a:lnTo>
                  <a:lnTo>
                    <a:pt x="91" y="442"/>
                  </a:lnTo>
                  <a:lnTo>
                    <a:pt x="91" y="446"/>
                  </a:lnTo>
                  <a:lnTo>
                    <a:pt x="91" y="452"/>
                  </a:lnTo>
                  <a:lnTo>
                    <a:pt x="89" y="460"/>
                  </a:lnTo>
                  <a:lnTo>
                    <a:pt x="89" y="464"/>
                  </a:lnTo>
                  <a:lnTo>
                    <a:pt x="89" y="468"/>
                  </a:lnTo>
                  <a:lnTo>
                    <a:pt x="93" y="470"/>
                  </a:lnTo>
                  <a:lnTo>
                    <a:pt x="100" y="474"/>
                  </a:lnTo>
                  <a:lnTo>
                    <a:pt x="102" y="476"/>
                  </a:lnTo>
                  <a:lnTo>
                    <a:pt x="102" y="478"/>
                  </a:lnTo>
                  <a:lnTo>
                    <a:pt x="96" y="484"/>
                  </a:lnTo>
                  <a:lnTo>
                    <a:pt x="91" y="488"/>
                  </a:lnTo>
                  <a:lnTo>
                    <a:pt x="87" y="490"/>
                  </a:lnTo>
                  <a:lnTo>
                    <a:pt x="85" y="492"/>
                  </a:lnTo>
                  <a:lnTo>
                    <a:pt x="87" y="496"/>
                  </a:lnTo>
                  <a:lnTo>
                    <a:pt x="89" y="500"/>
                  </a:lnTo>
                  <a:lnTo>
                    <a:pt x="98" y="502"/>
                  </a:lnTo>
                  <a:lnTo>
                    <a:pt x="106" y="504"/>
                  </a:lnTo>
                  <a:lnTo>
                    <a:pt x="124" y="502"/>
                  </a:lnTo>
                  <a:lnTo>
                    <a:pt x="124" y="504"/>
                  </a:lnTo>
                  <a:lnTo>
                    <a:pt x="126" y="506"/>
                  </a:lnTo>
                  <a:lnTo>
                    <a:pt x="128" y="512"/>
                  </a:lnTo>
                  <a:lnTo>
                    <a:pt x="130" y="520"/>
                  </a:lnTo>
                  <a:lnTo>
                    <a:pt x="133" y="522"/>
                  </a:lnTo>
                  <a:lnTo>
                    <a:pt x="135" y="522"/>
                  </a:lnTo>
                  <a:lnTo>
                    <a:pt x="141" y="522"/>
                  </a:lnTo>
                  <a:lnTo>
                    <a:pt x="143" y="522"/>
                  </a:lnTo>
                  <a:lnTo>
                    <a:pt x="152" y="510"/>
                  </a:lnTo>
                  <a:lnTo>
                    <a:pt x="159" y="506"/>
                  </a:lnTo>
                  <a:lnTo>
                    <a:pt x="165" y="502"/>
                  </a:lnTo>
                  <a:lnTo>
                    <a:pt x="167" y="504"/>
                  </a:lnTo>
                  <a:lnTo>
                    <a:pt x="169" y="506"/>
                  </a:lnTo>
                  <a:lnTo>
                    <a:pt x="176" y="506"/>
                  </a:lnTo>
                  <a:lnTo>
                    <a:pt x="180" y="506"/>
                  </a:lnTo>
                  <a:lnTo>
                    <a:pt x="185" y="504"/>
                  </a:lnTo>
                  <a:lnTo>
                    <a:pt x="193" y="498"/>
                  </a:lnTo>
                  <a:lnTo>
                    <a:pt x="206" y="490"/>
                  </a:lnTo>
                  <a:lnTo>
                    <a:pt x="206" y="482"/>
                  </a:lnTo>
                  <a:lnTo>
                    <a:pt x="209" y="472"/>
                  </a:lnTo>
                  <a:lnTo>
                    <a:pt x="215" y="452"/>
                  </a:lnTo>
                  <a:lnTo>
                    <a:pt x="219" y="436"/>
                  </a:lnTo>
                  <a:lnTo>
                    <a:pt x="226" y="422"/>
                  </a:lnTo>
                  <a:lnTo>
                    <a:pt x="228" y="416"/>
                  </a:lnTo>
                  <a:lnTo>
                    <a:pt x="232" y="410"/>
                  </a:lnTo>
                  <a:lnTo>
                    <a:pt x="239" y="404"/>
                  </a:lnTo>
                  <a:lnTo>
                    <a:pt x="248" y="400"/>
                  </a:lnTo>
                  <a:lnTo>
                    <a:pt x="256" y="396"/>
                  </a:lnTo>
                  <a:lnTo>
                    <a:pt x="265" y="390"/>
                  </a:lnTo>
                  <a:lnTo>
                    <a:pt x="280" y="376"/>
                  </a:lnTo>
                  <a:lnTo>
                    <a:pt x="295" y="360"/>
                  </a:lnTo>
                  <a:lnTo>
                    <a:pt x="311" y="346"/>
                  </a:lnTo>
                  <a:lnTo>
                    <a:pt x="324" y="336"/>
                  </a:lnTo>
                  <a:lnTo>
                    <a:pt x="341" y="326"/>
                  </a:lnTo>
                  <a:lnTo>
                    <a:pt x="348" y="322"/>
                  </a:lnTo>
                  <a:lnTo>
                    <a:pt x="356" y="322"/>
                  </a:lnTo>
                  <a:lnTo>
                    <a:pt x="365" y="324"/>
                  </a:lnTo>
                  <a:lnTo>
                    <a:pt x="376" y="328"/>
                  </a:lnTo>
                  <a:lnTo>
                    <a:pt x="380" y="330"/>
                  </a:lnTo>
                  <a:lnTo>
                    <a:pt x="387" y="328"/>
                  </a:lnTo>
                  <a:lnTo>
                    <a:pt x="402" y="322"/>
                  </a:lnTo>
                  <a:lnTo>
                    <a:pt x="437" y="316"/>
                  </a:lnTo>
                  <a:lnTo>
                    <a:pt x="454" y="312"/>
                  </a:lnTo>
                  <a:lnTo>
                    <a:pt x="461" y="308"/>
                  </a:lnTo>
                  <a:lnTo>
                    <a:pt x="469" y="304"/>
                  </a:lnTo>
                  <a:lnTo>
                    <a:pt x="480" y="294"/>
                  </a:lnTo>
                  <a:lnTo>
                    <a:pt x="487" y="282"/>
                  </a:lnTo>
                  <a:lnTo>
                    <a:pt x="491" y="268"/>
                  </a:lnTo>
                  <a:lnTo>
                    <a:pt x="493" y="254"/>
                  </a:lnTo>
                  <a:lnTo>
                    <a:pt x="493" y="226"/>
                  </a:lnTo>
                  <a:lnTo>
                    <a:pt x="493" y="198"/>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5243" name="Freeform 49"/>
            <p:cNvSpPr>
              <a:spLocks/>
            </p:cNvSpPr>
            <p:nvPr/>
          </p:nvSpPr>
          <p:spPr bwMode="gray">
            <a:xfrm>
              <a:off x="5202865" y="2875430"/>
              <a:ext cx="307132" cy="397727"/>
            </a:xfrm>
            <a:custGeom>
              <a:avLst/>
              <a:gdLst>
                <a:gd name="T0" fmla="*/ 2147483647 w 141"/>
                <a:gd name="T1" fmla="*/ 2147483647 h 216"/>
                <a:gd name="T2" fmla="*/ 2147483647 w 141"/>
                <a:gd name="T3" fmla="*/ 2147483647 h 216"/>
                <a:gd name="T4" fmla="*/ 2147483647 w 141"/>
                <a:gd name="T5" fmla="*/ 2147483647 h 216"/>
                <a:gd name="T6" fmla="*/ 2147483647 w 141"/>
                <a:gd name="T7" fmla="*/ 2147483647 h 216"/>
                <a:gd name="T8" fmla="*/ 0 w 141"/>
                <a:gd name="T9" fmla="*/ 2147483647 h 216"/>
                <a:gd name="T10" fmla="*/ 2147483647 w 141"/>
                <a:gd name="T11" fmla="*/ 2147483647 h 216"/>
                <a:gd name="T12" fmla="*/ 2147483647 w 141"/>
                <a:gd name="T13" fmla="*/ 2147483647 h 216"/>
                <a:gd name="T14" fmla="*/ 2147483647 w 141"/>
                <a:gd name="T15" fmla="*/ 2147483647 h 216"/>
                <a:gd name="T16" fmla="*/ 2147483647 w 141"/>
                <a:gd name="T17" fmla="*/ 2147483647 h 216"/>
                <a:gd name="T18" fmla="*/ 2147483647 w 141"/>
                <a:gd name="T19" fmla="*/ 2147483647 h 216"/>
                <a:gd name="T20" fmla="*/ 2147483647 w 141"/>
                <a:gd name="T21" fmla="*/ 2147483647 h 216"/>
                <a:gd name="T22" fmla="*/ 2147483647 w 141"/>
                <a:gd name="T23" fmla="*/ 2147483647 h 216"/>
                <a:gd name="T24" fmla="*/ 2147483647 w 141"/>
                <a:gd name="T25" fmla="*/ 2147483647 h 216"/>
                <a:gd name="T26" fmla="*/ 2147483647 w 141"/>
                <a:gd name="T27" fmla="*/ 0 h 216"/>
                <a:gd name="T28" fmla="*/ 2147483647 w 141"/>
                <a:gd name="T29" fmla="*/ 0 h 216"/>
                <a:gd name="T30" fmla="*/ 2147483647 w 141"/>
                <a:gd name="T31" fmla="*/ 2147483647 h 216"/>
                <a:gd name="T32" fmla="*/ 2147483647 w 141"/>
                <a:gd name="T33" fmla="*/ 2147483647 h 216"/>
                <a:gd name="T34" fmla="*/ 2147483647 w 141"/>
                <a:gd name="T35" fmla="*/ 2147483647 h 216"/>
                <a:gd name="T36" fmla="*/ 2147483647 w 141"/>
                <a:gd name="T37" fmla="*/ 2147483647 h 216"/>
                <a:gd name="T38" fmla="*/ 2147483647 w 141"/>
                <a:gd name="T39" fmla="*/ 2147483647 h 216"/>
                <a:gd name="T40" fmla="*/ 2147483647 w 141"/>
                <a:gd name="T41" fmla="*/ 2147483647 h 216"/>
                <a:gd name="T42" fmla="*/ 2147483647 w 141"/>
                <a:gd name="T43" fmla="*/ 2147483647 h 216"/>
                <a:gd name="T44" fmla="*/ 2147483647 w 141"/>
                <a:gd name="T45" fmla="*/ 2147483647 h 216"/>
                <a:gd name="T46" fmla="*/ 2147483647 w 141"/>
                <a:gd name="T47" fmla="*/ 2147483647 h 216"/>
                <a:gd name="T48" fmla="*/ 2147483647 w 141"/>
                <a:gd name="T49" fmla="*/ 2147483647 h 216"/>
                <a:gd name="T50" fmla="*/ 2147483647 w 141"/>
                <a:gd name="T51" fmla="*/ 2147483647 h 216"/>
                <a:gd name="T52" fmla="*/ 2147483647 w 141"/>
                <a:gd name="T53" fmla="*/ 2147483647 h 216"/>
                <a:gd name="T54" fmla="*/ 2147483647 w 141"/>
                <a:gd name="T55" fmla="*/ 2147483647 h 216"/>
                <a:gd name="T56" fmla="*/ 2147483647 w 141"/>
                <a:gd name="T57" fmla="*/ 2147483647 h 216"/>
                <a:gd name="T58" fmla="*/ 2147483647 w 141"/>
                <a:gd name="T59" fmla="*/ 2147483647 h 216"/>
                <a:gd name="T60" fmla="*/ 2147483647 w 141"/>
                <a:gd name="T61" fmla="*/ 2147483647 h 216"/>
                <a:gd name="T62" fmla="*/ 2147483647 w 141"/>
                <a:gd name="T63" fmla="*/ 2147483647 h 216"/>
                <a:gd name="T64" fmla="*/ 2147483647 w 141"/>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216"/>
                <a:gd name="T101" fmla="*/ 141 w 141"/>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216">
                  <a:moveTo>
                    <a:pt x="10" y="214"/>
                  </a:moveTo>
                  <a:lnTo>
                    <a:pt x="10" y="214"/>
                  </a:lnTo>
                  <a:lnTo>
                    <a:pt x="10" y="208"/>
                  </a:lnTo>
                  <a:lnTo>
                    <a:pt x="10" y="200"/>
                  </a:lnTo>
                  <a:lnTo>
                    <a:pt x="10" y="194"/>
                  </a:lnTo>
                  <a:lnTo>
                    <a:pt x="8" y="188"/>
                  </a:lnTo>
                  <a:lnTo>
                    <a:pt x="4" y="180"/>
                  </a:lnTo>
                  <a:lnTo>
                    <a:pt x="0" y="170"/>
                  </a:lnTo>
                  <a:lnTo>
                    <a:pt x="0" y="160"/>
                  </a:lnTo>
                  <a:lnTo>
                    <a:pt x="2" y="150"/>
                  </a:lnTo>
                  <a:lnTo>
                    <a:pt x="13" y="128"/>
                  </a:lnTo>
                  <a:lnTo>
                    <a:pt x="21" y="104"/>
                  </a:lnTo>
                  <a:lnTo>
                    <a:pt x="23" y="92"/>
                  </a:lnTo>
                  <a:lnTo>
                    <a:pt x="26" y="80"/>
                  </a:lnTo>
                  <a:lnTo>
                    <a:pt x="23" y="68"/>
                  </a:lnTo>
                  <a:lnTo>
                    <a:pt x="19" y="56"/>
                  </a:lnTo>
                  <a:lnTo>
                    <a:pt x="21" y="50"/>
                  </a:lnTo>
                  <a:lnTo>
                    <a:pt x="21" y="44"/>
                  </a:lnTo>
                  <a:lnTo>
                    <a:pt x="21" y="26"/>
                  </a:lnTo>
                  <a:lnTo>
                    <a:pt x="21" y="12"/>
                  </a:lnTo>
                  <a:lnTo>
                    <a:pt x="23" y="8"/>
                  </a:lnTo>
                  <a:lnTo>
                    <a:pt x="28" y="4"/>
                  </a:lnTo>
                  <a:lnTo>
                    <a:pt x="47" y="0"/>
                  </a:lnTo>
                  <a:lnTo>
                    <a:pt x="65" y="0"/>
                  </a:lnTo>
                  <a:lnTo>
                    <a:pt x="102" y="0"/>
                  </a:lnTo>
                  <a:lnTo>
                    <a:pt x="106" y="18"/>
                  </a:lnTo>
                  <a:lnTo>
                    <a:pt x="108" y="36"/>
                  </a:lnTo>
                  <a:lnTo>
                    <a:pt x="108" y="56"/>
                  </a:lnTo>
                  <a:lnTo>
                    <a:pt x="113" y="74"/>
                  </a:lnTo>
                  <a:lnTo>
                    <a:pt x="113" y="80"/>
                  </a:lnTo>
                  <a:lnTo>
                    <a:pt x="113" y="86"/>
                  </a:lnTo>
                  <a:lnTo>
                    <a:pt x="113" y="90"/>
                  </a:lnTo>
                  <a:lnTo>
                    <a:pt x="113" y="96"/>
                  </a:lnTo>
                  <a:lnTo>
                    <a:pt x="115" y="102"/>
                  </a:lnTo>
                  <a:lnTo>
                    <a:pt x="119" y="110"/>
                  </a:lnTo>
                  <a:lnTo>
                    <a:pt x="117" y="126"/>
                  </a:lnTo>
                  <a:lnTo>
                    <a:pt x="119" y="144"/>
                  </a:lnTo>
                  <a:lnTo>
                    <a:pt x="123" y="154"/>
                  </a:lnTo>
                  <a:lnTo>
                    <a:pt x="128" y="160"/>
                  </a:lnTo>
                  <a:lnTo>
                    <a:pt x="132" y="168"/>
                  </a:lnTo>
                  <a:lnTo>
                    <a:pt x="141" y="174"/>
                  </a:lnTo>
                  <a:lnTo>
                    <a:pt x="136" y="176"/>
                  </a:lnTo>
                  <a:lnTo>
                    <a:pt x="132" y="182"/>
                  </a:lnTo>
                  <a:lnTo>
                    <a:pt x="128" y="188"/>
                  </a:lnTo>
                  <a:lnTo>
                    <a:pt x="119" y="194"/>
                  </a:lnTo>
                  <a:lnTo>
                    <a:pt x="110" y="196"/>
                  </a:lnTo>
                  <a:lnTo>
                    <a:pt x="100" y="200"/>
                  </a:lnTo>
                  <a:lnTo>
                    <a:pt x="84" y="204"/>
                  </a:lnTo>
                  <a:lnTo>
                    <a:pt x="67" y="214"/>
                  </a:lnTo>
                  <a:lnTo>
                    <a:pt x="60" y="216"/>
                  </a:lnTo>
                  <a:lnTo>
                    <a:pt x="54" y="216"/>
                  </a:lnTo>
                  <a:lnTo>
                    <a:pt x="41" y="214"/>
                  </a:lnTo>
                  <a:lnTo>
                    <a:pt x="26" y="214"/>
                  </a:lnTo>
                  <a:lnTo>
                    <a:pt x="10" y="214"/>
                  </a:lnTo>
                  <a:close/>
                </a:path>
              </a:pathLst>
            </a:custGeom>
            <a:solidFill>
              <a:srgbClr val="0070C0"/>
            </a:solidFill>
            <a:ln w="6350">
              <a:solidFill>
                <a:schemeClr val="bg1"/>
              </a:solidFill>
              <a:round/>
              <a:headEnd/>
              <a:tailEnd/>
            </a:ln>
          </p:spPr>
          <p:txBody>
            <a:bodyPr/>
            <a:lstStyle/>
            <a:p>
              <a:endParaRPr lang="en-US"/>
            </a:p>
          </p:txBody>
        </p:sp>
        <p:sp>
          <p:nvSpPr>
            <p:cNvPr id="29" name="Freeform 50"/>
            <p:cNvSpPr>
              <a:spLocks/>
            </p:cNvSpPr>
            <p:nvPr/>
          </p:nvSpPr>
          <p:spPr bwMode="gray">
            <a:xfrm>
              <a:off x="5058345" y="2630006"/>
              <a:ext cx="455793" cy="348698"/>
            </a:xfrm>
            <a:custGeom>
              <a:avLst/>
              <a:gdLst>
                <a:gd name="T0" fmla="*/ 0 w 209"/>
                <a:gd name="T1" fmla="*/ 168 h 190"/>
                <a:gd name="T2" fmla="*/ 3 w 209"/>
                <a:gd name="T3" fmla="*/ 150 h 190"/>
                <a:gd name="T4" fmla="*/ 9 w 209"/>
                <a:gd name="T5" fmla="*/ 130 h 190"/>
                <a:gd name="T6" fmla="*/ 13 w 209"/>
                <a:gd name="T7" fmla="*/ 114 h 190"/>
                <a:gd name="T8" fmla="*/ 22 w 209"/>
                <a:gd name="T9" fmla="*/ 94 h 190"/>
                <a:gd name="T10" fmla="*/ 33 w 209"/>
                <a:gd name="T11" fmla="*/ 82 h 190"/>
                <a:gd name="T12" fmla="*/ 42 w 209"/>
                <a:gd name="T13" fmla="*/ 78 h 190"/>
                <a:gd name="T14" fmla="*/ 59 w 209"/>
                <a:gd name="T15" fmla="*/ 68 h 190"/>
                <a:gd name="T16" fmla="*/ 89 w 209"/>
                <a:gd name="T17" fmla="*/ 38 h 190"/>
                <a:gd name="T18" fmla="*/ 105 w 209"/>
                <a:gd name="T19" fmla="*/ 24 h 190"/>
                <a:gd name="T20" fmla="*/ 135 w 209"/>
                <a:gd name="T21" fmla="*/ 4 h 190"/>
                <a:gd name="T22" fmla="*/ 150 w 209"/>
                <a:gd name="T23" fmla="*/ 0 h 190"/>
                <a:gd name="T24" fmla="*/ 170 w 209"/>
                <a:gd name="T25" fmla="*/ 6 h 190"/>
                <a:gd name="T26" fmla="*/ 168 w 209"/>
                <a:gd name="T27" fmla="*/ 12 h 190"/>
                <a:gd name="T28" fmla="*/ 174 w 209"/>
                <a:gd name="T29" fmla="*/ 26 h 190"/>
                <a:gd name="T30" fmla="*/ 187 w 209"/>
                <a:gd name="T31" fmla="*/ 44 h 190"/>
                <a:gd name="T32" fmla="*/ 187 w 209"/>
                <a:gd name="T33" fmla="*/ 48 h 190"/>
                <a:gd name="T34" fmla="*/ 185 w 209"/>
                <a:gd name="T35" fmla="*/ 56 h 190"/>
                <a:gd name="T36" fmla="*/ 187 w 209"/>
                <a:gd name="T37" fmla="*/ 58 h 190"/>
                <a:gd name="T38" fmla="*/ 205 w 209"/>
                <a:gd name="T39" fmla="*/ 84 h 190"/>
                <a:gd name="T40" fmla="*/ 209 w 209"/>
                <a:gd name="T41" fmla="*/ 104 h 190"/>
                <a:gd name="T42" fmla="*/ 209 w 209"/>
                <a:gd name="T43" fmla="*/ 110 h 190"/>
                <a:gd name="T44" fmla="*/ 202 w 209"/>
                <a:gd name="T45" fmla="*/ 128 h 190"/>
                <a:gd name="T46" fmla="*/ 200 w 209"/>
                <a:gd name="T47" fmla="*/ 134 h 190"/>
                <a:gd name="T48" fmla="*/ 196 w 209"/>
                <a:gd name="T49" fmla="*/ 134 h 190"/>
                <a:gd name="T50" fmla="*/ 189 w 209"/>
                <a:gd name="T51" fmla="*/ 134 h 190"/>
                <a:gd name="T52" fmla="*/ 168 w 209"/>
                <a:gd name="T53" fmla="*/ 134 h 190"/>
                <a:gd name="T54" fmla="*/ 113 w 209"/>
                <a:gd name="T55" fmla="*/ 134 h 190"/>
                <a:gd name="T56" fmla="*/ 94 w 209"/>
                <a:gd name="T57" fmla="*/ 138 h 190"/>
                <a:gd name="T58" fmla="*/ 87 w 209"/>
                <a:gd name="T59" fmla="*/ 146 h 190"/>
                <a:gd name="T60" fmla="*/ 87 w 209"/>
                <a:gd name="T61" fmla="*/ 178 h 190"/>
                <a:gd name="T62" fmla="*/ 85 w 209"/>
                <a:gd name="T63" fmla="*/ 190 h 190"/>
                <a:gd name="T64" fmla="*/ 83 w 209"/>
                <a:gd name="T65" fmla="*/ 186 h 190"/>
                <a:gd name="T66" fmla="*/ 81 w 209"/>
                <a:gd name="T67" fmla="*/ 184 h 190"/>
                <a:gd name="T68" fmla="*/ 63 w 209"/>
                <a:gd name="T69" fmla="*/ 180 h 190"/>
                <a:gd name="T70" fmla="*/ 53 w 209"/>
                <a:gd name="T71" fmla="*/ 188 h 190"/>
                <a:gd name="T72" fmla="*/ 42 w 209"/>
                <a:gd name="T73" fmla="*/ 190 h 190"/>
                <a:gd name="T74" fmla="*/ 22 w 209"/>
                <a:gd name="T75" fmla="*/ 170 h 190"/>
                <a:gd name="T76" fmla="*/ 16 w 209"/>
                <a:gd name="T77" fmla="*/ 168 h 190"/>
                <a:gd name="T78" fmla="*/ 7 w 209"/>
                <a:gd name="T79" fmla="*/ 166 h 190"/>
                <a:gd name="T80" fmla="*/ 0 w 209"/>
                <a:gd name="T81" fmla="*/ 168 h 1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9"/>
                <a:gd name="T124" fmla="*/ 0 h 190"/>
                <a:gd name="T125" fmla="*/ 209 w 209"/>
                <a:gd name="T126" fmla="*/ 190 h 1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9" h="190">
                  <a:moveTo>
                    <a:pt x="0" y="168"/>
                  </a:moveTo>
                  <a:lnTo>
                    <a:pt x="0" y="168"/>
                  </a:lnTo>
                  <a:lnTo>
                    <a:pt x="0" y="160"/>
                  </a:lnTo>
                  <a:lnTo>
                    <a:pt x="3" y="150"/>
                  </a:lnTo>
                  <a:lnTo>
                    <a:pt x="9" y="130"/>
                  </a:lnTo>
                  <a:lnTo>
                    <a:pt x="13" y="114"/>
                  </a:lnTo>
                  <a:lnTo>
                    <a:pt x="20" y="100"/>
                  </a:lnTo>
                  <a:lnTo>
                    <a:pt x="22" y="94"/>
                  </a:lnTo>
                  <a:lnTo>
                    <a:pt x="26" y="88"/>
                  </a:lnTo>
                  <a:lnTo>
                    <a:pt x="33" y="82"/>
                  </a:lnTo>
                  <a:lnTo>
                    <a:pt x="42" y="78"/>
                  </a:lnTo>
                  <a:lnTo>
                    <a:pt x="50" y="74"/>
                  </a:lnTo>
                  <a:lnTo>
                    <a:pt x="59" y="68"/>
                  </a:lnTo>
                  <a:lnTo>
                    <a:pt x="74" y="54"/>
                  </a:lnTo>
                  <a:lnTo>
                    <a:pt x="89" y="38"/>
                  </a:lnTo>
                  <a:lnTo>
                    <a:pt x="105" y="24"/>
                  </a:lnTo>
                  <a:lnTo>
                    <a:pt x="118" y="14"/>
                  </a:lnTo>
                  <a:lnTo>
                    <a:pt x="135" y="4"/>
                  </a:lnTo>
                  <a:lnTo>
                    <a:pt x="142" y="0"/>
                  </a:lnTo>
                  <a:lnTo>
                    <a:pt x="150" y="0"/>
                  </a:lnTo>
                  <a:lnTo>
                    <a:pt x="159" y="2"/>
                  </a:lnTo>
                  <a:lnTo>
                    <a:pt x="170" y="6"/>
                  </a:lnTo>
                  <a:lnTo>
                    <a:pt x="168" y="12"/>
                  </a:lnTo>
                  <a:lnTo>
                    <a:pt x="168" y="18"/>
                  </a:lnTo>
                  <a:lnTo>
                    <a:pt x="174" y="26"/>
                  </a:lnTo>
                  <a:lnTo>
                    <a:pt x="181" y="34"/>
                  </a:lnTo>
                  <a:lnTo>
                    <a:pt x="187" y="44"/>
                  </a:lnTo>
                  <a:lnTo>
                    <a:pt x="187" y="48"/>
                  </a:lnTo>
                  <a:lnTo>
                    <a:pt x="187" y="52"/>
                  </a:lnTo>
                  <a:lnTo>
                    <a:pt x="185" y="56"/>
                  </a:lnTo>
                  <a:lnTo>
                    <a:pt x="187" y="58"/>
                  </a:lnTo>
                  <a:lnTo>
                    <a:pt x="198" y="70"/>
                  </a:lnTo>
                  <a:lnTo>
                    <a:pt x="205" y="84"/>
                  </a:lnTo>
                  <a:lnTo>
                    <a:pt x="209" y="96"/>
                  </a:lnTo>
                  <a:lnTo>
                    <a:pt x="209" y="104"/>
                  </a:lnTo>
                  <a:lnTo>
                    <a:pt x="209" y="110"/>
                  </a:lnTo>
                  <a:lnTo>
                    <a:pt x="205" y="122"/>
                  </a:lnTo>
                  <a:lnTo>
                    <a:pt x="202" y="128"/>
                  </a:lnTo>
                  <a:lnTo>
                    <a:pt x="200" y="134"/>
                  </a:lnTo>
                  <a:lnTo>
                    <a:pt x="196" y="134"/>
                  </a:lnTo>
                  <a:lnTo>
                    <a:pt x="189" y="134"/>
                  </a:lnTo>
                  <a:lnTo>
                    <a:pt x="168" y="134"/>
                  </a:lnTo>
                  <a:lnTo>
                    <a:pt x="131" y="134"/>
                  </a:lnTo>
                  <a:lnTo>
                    <a:pt x="113" y="134"/>
                  </a:lnTo>
                  <a:lnTo>
                    <a:pt x="94" y="138"/>
                  </a:lnTo>
                  <a:lnTo>
                    <a:pt x="89" y="142"/>
                  </a:lnTo>
                  <a:lnTo>
                    <a:pt x="87" y="146"/>
                  </a:lnTo>
                  <a:lnTo>
                    <a:pt x="87" y="160"/>
                  </a:lnTo>
                  <a:lnTo>
                    <a:pt x="87" y="178"/>
                  </a:lnTo>
                  <a:lnTo>
                    <a:pt x="87" y="184"/>
                  </a:lnTo>
                  <a:lnTo>
                    <a:pt x="85" y="190"/>
                  </a:lnTo>
                  <a:lnTo>
                    <a:pt x="83" y="186"/>
                  </a:lnTo>
                  <a:lnTo>
                    <a:pt x="81" y="184"/>
                  </a:lnTo>
                  <a:lnTo>
                    <a:pt x="70" y="180"/>
                  </a:lnTo>
                  <a:lnTo>
                    <a:pt x="63" y="180"/>
                  </a:lnTo>
                  <a:lnTo>
                    <a:pt x="53" y="188"/>
                  </a:lnTo>
                  <a:lnTo>
                    <a:pt x="46" y="190"/>
                  </a:lnTo>
                  <a:lnTo>
                    <a:pt x="42" y="190"/>
                  </a:lnTo>
                  <a:lnTo>
                    <a:pt x="35" y="186"/>
                  </a:lnTo>
                  <a:lnTo>
                    <a:pt x="22" y="170"/>
                  </a:lnTo>
                  <a:lnTo>
                    <a:pt x="16" y="168"/>
                  </a:lnTo>
                  <a:lnTo>
                    <a:pt x="11" y="166"/>
                  </a:lnTo>
                  <a:lnTo>
                    <a:pt x="7" y="166"/>
                  </a:lnTo>
                  <a:lnTo>
                    <a:pt x="0" y="168"/>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30" name="Freeform 51"/>
            <p:cNvSpPr>
              <a:spLocks/>
            </p:cNvSpPr>
            <p:nvPr/>
          </p:nvSpPr>
          <p:spPr bwMode="gray">
            <a:xfrm>
              <a:off x="5425249" y="2875518"/>
              <a:ext cx="122931" cy="320233"/>
            </a:xfrm>
            <a:custGeom>
              <a:avLst/>
              <a:gdLst>
                <a:gd name="T0" fmla="*/ 2147483647 w 56"/>
                <a:gd name="T1" fmla="*/ 2147483647 h 174"/>
                <a:gd name="T2" fmla="*/ 2147483647 w 56"/>
                <a:gd name="T3" fmla="*/ 2147483647 h 174"/>
                <a:gd name="T4" fmla="*/ 2147483647 w 56"/>
                <a:gd name="T5" fmla="*/ 2147483647 h 174"/>
                <a:gd name="T6" fmla="*/ 2147483647 w 56"/>
                <a:gd name="T7" fmla="*/ 2147483647 h 174"/>
                <a:gd name="T8" fmla="*/ 2147483647 w 56"/>
                <a:gd name="T9" fmla="*/ 2147483647 h 174"/>
                <a:gd name="T10" fmla="*/ 2147483647 w 56"/>
                <a:gd name="T11" fmla="*/ 2147483647 h 174"/>
                <a:gd name="T12" fmla="*/ 2147483647 w 56"/>
                <a:gd name="T13" fmla="*/ 2147483647 h 174"/>
                <a:gd name="T14" fmla="*/ 2147483647 w 56"/>
                <a:gd name="T15" fmla="*/ 2147483647 h 174"/>
                <a:gd name="T16" fmla="*/ 2147483647 w 56"/>
                <a:gd name="T17" fmla="*/ 2147483647 h 174"/>
                <a:gd name="T18" fmla="*/ 2147483647 w 56"/>
                <a:gd name="T19" fmla="*/ 2147483647 h 174"/>
                <a:gd name="T20" fmla="*/ 2147483647 w 56"/>
                <a:gd name="T21" fmla="*/ 2147483647 h 174"/>
                <a:gd name="T22" fmla="*/ 2147483647 w 56"/>
                <a:gd name="T23" fmla="*/ 2147483647 h 174"/>
                <a:gd name="T24" fmla="*/ 2147483647 w 56"/>
                <a:gd name="T25" fmla="*/ 2147483647 h 174"/>
                <a:gd name="T26" fmla="*/ 2147483647 w 56"/>
                <a:gd name="T27" fmla="*/ 2147483647 h 174"/>
                <a:gd name="T28" fmla="*/ 2147483647 w 56"/>
                <a:gd name="T29" fmla="*/ 2147483647 h 174"/>
                <a:gd name="T30" fmla="*/ 2147483647 w 56"/>
                <a:gd name="T31" fmla="*/ 2147483647 h 174"/>
                <a:gd name="T32" fmla="*/ 2147483647 w 56"/>
                <a:gd name="T33" fmla="*/ 2147483647 h 174"/>
                <a:gd name="T34" fmla="*/ 2147483647 w 56"/>
                <a:gd name="T35" fmla="*/ 2147483647 h 174"/>
                <a:gd name="T36" fmla="*/ 2147483647 w 56"/>
                <a:gd name="T37" fmla="*/ 2147483647 h 174"/>
                <a:gd name="T38" fmla="*/ 2147483647 w 56"/>
                <a:gd name="T39" fmla="*/ 2147483647 h 174"/>
                <a:gd name="T40" fmla="*/ 2147483647 w 56"/>
                <a:gd name="T41" fmla="*/ 2147483647 h 174"/>
                <a:gd name="T42" fmla="*/ 0 w 56"/>
                <a:gd name="T43" fmla="*/ 0 h 174"/>
                <a:gd name="T44" fmla="*/ 0 w 56"/>
                <a:gd name="T45" fmla="*/ 0 h 174"/>
                <a:gd name="T46" fmla="*/ 2147483647 w 56"/>
                <a:gd name="T47" fmla="*/ 0 h 174"/>
                <a:gd name="T48" fmla="*/ 2147483647 w 56"/>
                <a:gd name="T49" fmla="*/ 0 h 174"/>
                <a:gd name="T50" fmla="*/ 2147483647 w 56"/>
                <a:gd name="T51" fmla="*/ 2147483647 h 174"/>
                <a:gd name="T52" fmla="*/ 2147483647 w 56"/>
                <a:gd name="T53" fmla="*/ 2147483647 h 174"/>
                <a:gd name="T54" fmla="*/ 2147483647 w 56"/>
                <a:gd name="T55" fmla="*/ 2147483647 h 174"/>
                <a:gd name="T56" fmla="*/ 2147483647 w 56"/>
                <a:gd name="T57" fmla="*/ 2147483647 h 174"/>
                <a:gd name="T58" fmla="*/ 2147483647 w 56"/>
                <a:gd name="T59" fmla="*/ 2147483647 h 174"/>
                <a:gd name="T60" fmla="*/ 2147483647 w 56"/>
                <a:gd name="T61" fmla="*/ 2147483647 h 174"/>
                <a:gd name="T62" fmla="*/ 2147483647 w 56"/>
                <a:gd name="T63" fmla="*/ 2147483647 h 174"/>
                <a:gd name="T64" fmla="*/ 2147483647 w 56"/>
                <a:gd name="T65" fmla="*/ 2147483647 h 174"/>
                <a:gd name="T66" fmla="*/ 2147483647 w 56"/>
                <a:gd name="T67" fmla="*/ 2147483647 h 174"/>
                <a:gd name="T68" fmla="*/ 2147483647 w 56"/>
                <a:gd name="T69" fmla="*/ 2147483647 h 174"/>
                <a:gd name="T70" fmla="*/ 2147483647 w 56"/>
                <a:gd name="T71" fmla="*/ 2147483647 h 174"/>
                <a:gd name="T72" fmla="*/ 2147483647 w 56"/>
                <a:gd name="T73" fmla="*/ 2147483647 h 174"/>
                <a:gd name="T74" fmla="*/ 2147483647 w 56"/>
                <a:gd name="T75" fmla="*/ 2147483647 h 174"/>
                <a:gd name="T76" fmla="*/ 2147483647 w 56"/>
                <a:gd name="T77" fmla="*/ 2147483647 h 174"/>
                <a:gd name="T78" fmla="*/ 2147483647 w 56"/>
                <a:gd name="T79" fmla="*/ 2147483647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174"/>
                <a:gd name="T122" fmla="*/ 56 w 56"/>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174">
                  <a:moveTo>
                    <a:pt x="39" y="174"/>
                  </a:moveTo>
                  <a:lnTo>
                    <a:pt x="39" y="174"/>
                  </a:lnTo>
                  <a:lnTo>
                    <a:pt x="30" y="168"/>
                  </a:lnTo>
                  <a:lnTo>
                    <a:pt x="26" y="160"/>
                  </a:lnTo>
                  <a:lnTo>
                    <a:pt x="21" y="154"/>
                  </a:lnTo>
                  <a:lnTo>
                    <a:pt x="17" y="144"/>
                  </a:lnTo>
                  <a:lnTo>
                    <a:pt x="15" y="126"/>
                  </a:lnTo>
                  <a:lnTo>
                    <a:pt x="17" y="110"/>
                  </a:lnTo>
                  <a:lnTo>
                    <a:pt x="15" y="106"/>
                  </a:lnTo>
                  <a:lnTo>
                    <a:pt x="13" y="104"/>
                  </a:lnTo>
                  <a:lnTo>
                    <a:pt x="11" y="98"/>
                  </a:lnTo>
                  <a:lnTo>
                    <a:pt x="11" y="92"/>
                  </a:lnTo>
                  <a:lnTo>
                    <a:pt x="11" y="86"/>
                  </a:lnTo>
                  <a:lnTo>
                    <a:pt x="11" y="80"/>
                  </a:lnTo>
                  <a:lnTo>
                    <a:pt x="11" y="74"/>
                  </a:lnTo>
                  <a:lnTo>
                    <a:pt x="6" y="56"/>
                  </a:lnTo>
                  <a:lnTo>
                    <a:pt x="6" y="36"/>
                  </a:lnTo>
                  <a:lnTo>
                    <a:pt x="4" y="18"/>
                  </a:lnTo>
                  <a:lnTo>
                    <a:pt x="0" y="0"/>
                  </a:lnTo>
                  <a:lnTo>
                    <a:pt x="21" y="0"/>
                  </a:lnTo>
                  <a:lnTo>
                    <a:pt x="26" y="20"/>
                  </a:lnTo>
                  <a:lnTo>
                    <a:pt x="28" y="28"/>
                  </a:lnTo>
                  <a:lnTo>
                    <a:pt x="32" y="36"/>
                  </a:lnTo>
                  <a:lnTo>
                    <a:pt x="39" y="52"/>
                  </a:lnTo>
                  <a:lnTo>
                    <a:pt x="43" y="70"/>
                  </a:lnTo>
                  <a:lnTo>
                    <a:pt x="48" y="86"/>
                  </a:lnTo>
                  <a:lnTo>
                    <a:pt x="50" y="104"/>
                  </a:lnTo>
                  <a:lnTo>
                    <a:pt x="52" y="140"/>
                  </a:lnTo>
                  <a:lnTo>
                    <a:pt x="54" y="156"/>
                  </a:lnTo>
                  <a:lnTo>
                    <a:pt x="56" y="174"/>
                  </a:lnTo>
                  <a:lnTo>
                    <a:pt x="48" y="172"/>
                  </a:lnTo>
                  <a:lnTo>
                    <a:pt x="39" y="174"/>
                  </a:lnTo>
                  <a:close/>
                </a:path>
              </a:pathLst>
            </a:custGeom>
            <a:solidFill>
              <a:schemeClr val="bg1">
                <a:lumMod val="85000"/>
              </a:schemeClr>
            </a:solidFill>
            <a:ln w="6350">
              <a:solidFill>
                <a:schemeClr val="bg1"/>
              </a:solidFill>
              <a:round/>
              <a:headEnd/>
              <a:tailEnd/>
            </a:ln>
          </p:spPr>
          <p:txBody>
            <a:bodyPr/>
            <a:lstStyle/>
            <a:p>
              <a:pPr>
                <a:defRPr/>
              </a:pPr>
              <a:endParaRPr lang="en-US" dirty="0">
                <a:latin typeface="Arial" charset="0"/>
                <a:cs typeface="Arial" charset="0"/>
              </a:endParaRPr>
            </a:p>
          </p:txBody>
        </p:sp>
        <p:sp>
          <p:nvSpPr>
            <p:cNvPr id="5246" name="Freeform 52"/>
            <p:cNvSpPr>
              <a:spLocks/>
            </p:cNvSpPr>
            <p:nvPr/>
          </p:nvSpPr>
          <p:spPr bwMode="gray">
            <a:xfrm>
              <a:off x="5471065" y="2836237"/>
              <a:ext cx="175916" cy="359987"/>
            </a:xfrm>
            <a:custGeom>
              <a:avLst/>
              <a:gdLst>
                <a:gd name="T0" fmla="*/ 2147483647 w 81"/>
                <a:gd name="T1" fmla="*/ 2147483647 h 196"/>
                <a:gd name="T2" fmla="*/ 2147483647 w 81"/>
                <a:gd name="T3" fmla="*/ 2147483647 h 196"/>
                <a:gd name="T4" fmla="*/ 2147483647 w 81"/>
                <a:gd name="T5" fmla="*/ 2147483647 h 196"/>
                <a:gd name="T6" fmla="*/ 2147483647 w 81"/>
                <a:gd name="T7" fmla="*/ 2147483647 h 196"/>
                <a:gd name="T8" fmla="*/ 2147483647 w 81"/>
                <a:gd name="T9" fmla="*/ 2147483647 h 196"/>
                <a:gd name="T10" fmla="*/ 2147483647 w 81"/>
                <a:gd name="T11" fmla="*/ 2147483647 h 196"/>
                <a:gd name="T12" fmla="*/ 2147483647 w 81"/>
                <a:gd name="T13" fmla="*/ 2147483647 h 196"/>
                <a:gd name="T14" fmla="*/ 2147483647 w 81"/>
                <a:gd name="T15" fmla="*/ 2147483647 h 196"/>
                <a:gd name="T16" fmla="*/ 2147483647 w 81"/>
                <a:gd name="T17" fmla="*/ 2147483647 h 196"/>
                <a:gd name="T18" fmla="*/ 2147483647 w 81"/>
                <a:gd name="T19" fmla="*/ 2147483647 h 196"/>
                <a:gd name="T20" fmla="*/ 2147483647 w 81"/>
                <a:gd name="T21" fmla="*/ 2147483647 h 196"/>
                <a:gd name="T22" fmla="*/ 2147483647 w 81"/>
                <a:gd name="T23" fmla="*/ 2147483647 h 196"/>
                <a:gd name="T24" fmla="*/ 0 w 81"/>
                <a:gd name="T25" fmla="*/ 2147483647 h 196"/>
                <a:gd name="T26" fmla="*/ 0 w 81"/>
                <a:gd name="T27" fmla="*/ 2147483647 h 196"/>
                <a:gd name="T28" fmla="*/ 2147483647 w 81"/>
                <a:gd name="T29" fmla="*/ 2147483647 h 196"/>
                <a:gd name="T30" fmla="*/ 2147483647 w 81"/>
                <a:gd name="T31" fmla="*/ 2147483647 h 196"/>
                <a:gd name="T32" fmla="*/ 2147483647 w 81"/>
                <a:gd name="T33" fmla="*/ 2147483647 h 196"/>
                <a:gd name="T34" fmla="*/ 2147483647 w 81"/>
                <a:gd name="T35" fmla="*/ 2147483647 h 196"/>
                <a:gd name="T36" fmla="*/ 2147483647 w 81"/>
                <a:gd name="T37" fmla="*/ 2147483647 h 196"/>
                <a:gd name="T38" fmla="*/ 2147483647 w 81"/>
                <a:gd name="T39" fmla="*/ 2147483647 h 196"/>
                <a:gd name="T40" fmla="*/ 2147483647 w 81"/>
                <a:gd name="T41" fmla="*/ 2147483647 h 196"/>
                <a:gd name="T42" fmla="*/ 2147483647 w 81"/>
                <a:gd name="T43" fmla="*/ 2147483647 h 196"/>
                <a:gd name="T44" fmla="*/ 2147483647 w 81"/>
                <a:gd name="T45" fmla="*/ 2147483647 h 196"/>
                <a:gd name="T46" fmla="*/ 2147483647 w 81"/>
                <a:gd name="T47" fmla="*/ 0 h 196"/>
                <a:gd name="T48" fmla="*/ 2147483647 w 81"/>
                <a:gd name="T49" fmla="*/ 0 h 196"/>
                <a:gd name="T50" fmla="*/ 2147483647 w 81"/>
                <a:gd name="T51" fmla="*/ 0 h 196"/>
                <a:gd name="T52" fmla="*/ 2147483647 w 81"/>
                <a:gd name="T53" fmla="*/ 2147483647 h 196"/>
                <a:gd name="T54" fmla="*/ 2147483647 w 81"/>
                <a:gd name="T55" fmla="*/ 2147483647 h 196"/>
                <a:gd name="T56" fmla="*/ 2147483647 w 81"/>
                <a:gd name="T57" fmla="*/ 2147483647 h 196"/>
                <a:gd name="T58" fmla="*/ 2147483647 w 81"/>
                <a:gd name="T59" fmla="*/ 2147483647 h 196"/>
                <a:gd name="T60" fmla="*/ 2147483647 w 81"/>
                <a:gd name="T61" fmla="*/ 2147483647 h 196"/>
                <a:gd name="T62" fmla="*/ 2147483647 w 81"/>
                <a:gd name="T63" fmla="*/ 2147483647 h 196"/>
                <a:gd name="T64" fmla="*/ 2147483647 w 81"/>
                <a:gd name="T65" fmla="*/ 2147483647 h 196"/>
                <a:gd name="T66" fmla="*/ 2147483647 w 81"/>
                <a:gd name="T67" fmla="*/ 2147483647 h 196"/>
                <a:gd name="T68" fmla="*/ 2147483647 w 81"/>
                <a:gd name="T69" fmla="*/ 2147483647 h 196"/>
                <a:gd name="T70" fmla="*/ 2147483647 w 81"/>
                <a:gd name="T71" fmla="*/ 2147483647 h 196"/>
                <a:gd name="T72" fmla="*/ 2147483647 w 81"/>
                <a:gd name="T73" fmla="*/ 2147483647 h 196"/>
                <a:gd name="T74" fmla="*/ 2147483647 w 81"/>
                <a:gd name="T75" fmla="*/ 2147483647 h 196"/>
                <a:gd name="T76" fmla="*/ 2147483647 w 81"/>
                <a:gd name="T77" fmla="*/ 2147483647 h 196"/>
                <a:gd name="T78" fmla="*/ 2147483647 w 81"/>
                <a:gd name="T79" fmla="*/ 2147483647 h 196"/>
                <a:gd name="T80" fmla="*/ 2147483647 w 81"/>
                <a:gd name="T81" fmla="*/ 2147483647 h 196"/>
                <a:gd name="T82" fmla="*/ 2147483647 w 81"/>
                <a:gd name="T83" fmla="*/ 2147483647 h 196"/>
                <a:gd name="T84" fmla="*/ 2147483647 w 81"/>
                <a:gd name="T85" fmla="*/ 2147483647 h 196"/>
                <a:gd name="T86" fmla="*/ 2147483647 w 81"/>
                <a:gd name="T87" fmla="*/ 2147483647 h 196"/>
                <a:gd name="T88" fmla="*/ 2147483647 w 81"/>
                <a:gd name="T89" fmla="*/ 2147483647 h 196"/>
                <a:gd name="T90" fmla="*/ 2147483647 w 81"/>
                <a:gd name="T91" fmla="*/ 2147483647 h 196"/>
                <a:gd name="T92" fmla="*/ 2147483647 w 81"/>
                <a:gd name="T93" fmla="*/ 2147483647 h 196"/>
                <a:gd name="T94" fmla="*/ 2147483647 w 81"/>
                <a:gd name="T95" fmla="*/ 2147483647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196"/>
                <a:gd name="T146" fmla="*/ 81 w 81"/>
                <a:gd name="T147" fmla="*/ 196 h 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196">
                  <a:moveTo>
                    <a:pt x="35" y="196"/>
                  </a:moveTo>
                  <a:lnTo>
                    <a:pt x="35" y="196"/>
                  </a:lnTo>
                  <a:lnTo>
                    <a:pt x="33" y="178"/>
                  </a:lnTo>
                  <a:lnTo>
                    <a:pt x="31" y="162"/>
                  </a:lnTo>
                  <a:lnTo>
                    <a:pt x="29" y="126"/>
                  </a:lnTo>
                  <a:lnTo>
                    <a:pt x="27" y="108"/>
                  </a:lnTo>
                  <a:lnTo>
                    <a:pt x="22" y="92"/>
                  </a:lnTo>
                  <a:lnTo>
                    <a:pt x="18" y="74"/>
                  </a:lnTo>
                  <a:lnTo>
                    <a:pt x="11" y="58"/>
                  </a:lnTo>
                  <a:lnTo>
                    <a:pt x="7" y="50"/>
                  </a:lnTo>
                  <a:lnTo>
                    <a:pt x="5" y="42"/>
                  </a:lnTo>
                  <a:lnTo>
                    <a:pt x="0" y="22"/>
                  </a:lnTo>
                  <a:lnTo>
                    <a:pt x="7" y="22"/>
                  </a:lnTo>
                  <a:lnTo>
                    <a:pt x="11" y="22"/>
                  </a:lnTo>
                  <a:lnTo>
                    <a:pt x="20" y="18"/>
                  </a:lnTo>
                  <a:lnTo>
                    <a:pt x="29" y="12"/>
                  </a:lnTo>
                  <a:lnTo>
                    <a:pt x="33" y="8"/>
                  </a:lnTo>
                  <a:lnTo>
                    <a:pt x="40" y="2"/>
                  </a:lnTo>
                  <a:lnTo>
                    <a:pt x="46" y="0"/>
                  </a:lnTo>
                  <a:lnTo>
                    <a:pt x="55" y="0"/>
                  </a:lnTo>
                  <a:lnTo>
                    <a:pt x="61" y="2"/>
                  </a:lnTo>
                  <a:lnTo>
                    <a:pt x="68" y="6"/>
                  </a:lnTo>
                  <a:lnTo>
                    <a:pt x="74" y="10"/>
                  </a:lnTo>
                  <a:lnTo>
                    <a:pt x="81" y="14"/>
                  </a:lnTo>
                  <a:lnTo>
                    <a:pt x="79" y="34"/>
                  </a:lnTo>
                  <a:lnTo>
                    <a:pt x="77" y="66"/>
                  </a:lnTo>
                  <a:lnTo>
                    <a:pt x="77" y="82"/>
                  </a:lnTo>
                  <a:lnTo>
                    <a:pt x="74" y="96"/>
                  </a:lnTo>
                  <a:lnTo>
                    <a:pt x="70" y="104"/>
                  </a:lnTo>
                  <a:lnTo>
                    <a:pt x="63" y="110"/>
                  </a:lnTo>
                  <a:lnTo>
                    <a:pt x="59" y="118"/>
                  </a:lnTo>
                  <a:lnTo>
                    <a:pt x="57" y="126"/>
                  </a:lnTo>
                  <a:lnTo>
                    <a:pt x="55" y="144"/>
                  </a:lnTo>
                  <a:lnTo>
                    <a:pt x="55" y="162"/>
                  </a:lnTo>
                  <a:lnTo>
                    <a:pt x="57" y="196"/>
                  </a:lnTo>
                  <a:lnTo>
                    <a:pt x="35" y="196"/>
                  </a:lnTo>
                  <a:close/>
                </a:path>
              </a:pathLst>
            </a:custGeom>
            <a:solidFill>
              <a:srgbClr val="FFC000"/>
            </a:solidFill>
            <a:ln w="6350">
              <a:solidFill>
                <a:schemeClr val="bg1"/>
              </a:solidFill>
              <a:round/>
              <a:headEnd/>
              <a:tailEnd/>
            </a:ln>
          </p:spPr>
          <p:txBody>
            <a:bodyPr/>
            <a:lstStyle/>
            <a:p>
              <a:endParaRPr lang="en-US"/>
            </a:p>
          </p:txBody>
        </p:sp>
        <p:sp>
          <p:nvSpPr>
            <p:cNvPr id="5247" name="Freeform 53"/>
            <p:cNvSpPr>
              <a:spLocks/>
            </p:cNvSpPr>
            <p:nvPr/>
          </p:nvSpPr>
          <p:spPr bwMode="gray">
            <a:xfrm>
              <a:off x="5590745" y="2733177"/>
              <a:ext cx="767109" cy="583527"/>
            </a:xfrm>
            <a:custGeom>
              <a:avLst/>
              <a:gdLst>
                <a:gd name="T0" fmla="*/ 2147483647 w 352"/>
                <a:gd name="T1" fmla="*/ 2147483647 h 318"/>
                <a:gd name="T2" fmla="*/ 2147483647 w 352"/>
                <a:gd name="T3" fmla="*/ 2147483647 h 318"/>
                <a:gd name="T4" fmla="*/ 2147483647 w 352"/>
                <a:gd name="T5" fmla="*/ 2147483647 h 318"/>
                <a:gd name="T6" fmla="*/ 2147483647 w 352"/>
                <a:gd name="T7" fmla="*/ 2147483647 h 318"/>
                <a:gd name="T8" fmla="*/ 2147483647 w 352"/>
                <a:gd name="T9" fmla="*/ 2147483647 h 318"/>
                <a:gd name="T10" fmla="*/ 2147483647 w 352"/>
                <a:gd name="T11" fmla="*/ 2147483647 h 318"/>
                <a:gd name="T12" fmla="*/ 2147483647 w 352"/>
                <a:gd name="T13" fmla="*/ 2147483647 h 318"/>
                <a:gd name="T14" fmla="*/ 2147483647 w 352"/>
                <a:gd name="T15" fmla="*/ 2147483647 h 318"/>
                <a:gd name="T16" fmla="*/ 2147483647 w 352"/>
                <a:gd name="T17" fmla="*/ 2147483647 h 318"/>
                <a:gd name="T18" fmla="*/ 2147483647 w 352"/>
                <a:gd name="T19" fmla="*/ 2147483647 h 318"/>
                <a:gd name="T20" fmla="*/ 2147483647 w 352"/>
                <a:gd name="T21" fmla="*/ 2147483647 h 318"/>
                <a:gd name="T22" fmla="*/ 2147483647 w 352"/>
                <a:gd name="T23" fmla="*/ 2147483647 h 318"/>
                <a:gd name="T24" fmla="*/ 2147483647 w 352"/>
                <a:gd name="T25" fmla="*/ 2147483647 h 318"/>
                <a:gd name="T26" fmla="*/ 2147483647 w 352"/>
                <a:gd name="T27" fmla="*/ 2147483647 h 318"/>
                <a:gd name="T28" fmla="*/ 2147483647 w 352"/>
                <a:gd name="T29" fmla="*/ 2147483647 h 318"/>
                <a:gd name="T30" fmla="*/ 2147483647 w 352"/>
                <a:gd name="T31" fmla="*/ 2147483647 h 318"/>
                <a:gd name="T32" fmla="*/ 2147483647 w 352"/>
                <a:gd name="T33" fmla="*/ 2147483647 h 318"/>
                <a:gd name="T34" fmla="*/ 2147483647 w 352"/>
                <a:gd name="T35" fmla="*/ 2147483647 h 318"/>
                <a:gd name="T36" fmla="*/ 2147483647 w 352"/>
                <a:gd name="T37" fmla="*/ 2147483647 h 318"/>
                <a:gd name="T38" fmla="*/ 2147483647 w 352"/>
                <a:gd name="T39" fmla="*/ 2147483647 h 318"/>
                <a:gd name="T40" fmla="*/ 2147483647 w 352"/>
                <a:gd name="T41" fmla="*/ 2147483647 h 318"/>
                <a:gd name="T42" fmla="*/ 2147483647 w 352"/>
                <a:gd name="T43" fmla="*/ 2147483647 h 318"/>
                <a:gd name="T44" fmla="*/ 2147483647 w 352"/>
                <a:gd name="T45" fmla="*/ 2147483647 h 318"/>
                <a:gd name="T46" fmla="*/ 2147483647 w 352"/>
                <a:gd name="T47" fmla="*/ 2147483647 h 318"/>
                <a:gd name="T48" fmla="*/ 2147483647 w 352"/>
                <a:gd name="T49" fmla="*/ 2147483647 h 318"/>
                <a:gd name="T50" fmla="*/ 2147483647 w 352"/>
                <a:gd name="T51" fmla="*/ 2147483647 h 318"/>
                <a:gd name="T52" fmla="*/ 2147483647 w 352"/>
                <a:gd name="T53" fmla="*/ 2147483647 h 318"/>
                <a:gd name="T54" fmla="*/ 2147483647 w 352"/>
                <a:gd name="T55" fmla="*/ 2147483647 h 318"/>
                <a:gd name="T56" fmla="*/ 2147483647 w 352"/>
                <a:gd name="T57" fmla="*/ 2147483647 h 318"/>
                <a:gd name="T58" fmla="*/ 2147483647 w 352"/>
                <a:gd name="T59" fmla="*/ 2147483647 h 318"/>
                <a:gd name="T60" fmla="*/ 2147483647 w 352"/>
                <a:gd name="T61" fmla="*/ 2147483647 h 318"/>
                <a:gd name="T62" fmla="*/ 2147483647 w 352"/>
                <a:gd name="T63" fmla="*/ 2147483647 h 318"/>
                <a:gd name="T64" fmla="*/ 2147483647 w 352"/>
                <a:gd name="T65" fmla="*/ 2147483647 h 318"/>
                <a:gd name="T66" fmla="*/ 2147483647 w 352"/>
                <a:gd name="T67" fmla="*/ 2147483647 h 318"/>
                <a:gd name="T68" fmla="*/ 2147483647 w 352"/>
                <a:gd name="T69" fmla="*/ 0 h 318"/>
                <a:gd name="T70" fmla="*/ 2147483647 w 352"/>
                <a:gd name="T71" fmla="*/ 2147483647 h 318"/>
                <a:gd name="T72" fmla="*/ 2147483647 w 352"/>
                <a:gd name="T73" fmla="*/ 2147483647 h 318"/>
                <a:gd name="T74" fmla="*/ 2147483647 w 352"/>
                <a:gd name="T75" fmla="*/ 2147483647 h 318"/>
                <a:gd name="T76" fmla="*/ 2147483647 w 352"/>
                <a:gd name="T77" fmla="*/ 2147483647 h 318"/>
                <a:gd name="T78" fmla="*/ 2147483647 w 352"/>
                <a:gd name="T79" fmla="*/ 2147483647 h 318"/>
                <a:gd name="T80" fmla="*/ 2147483647 w 352"/>
                <a:gd name="T81" fmla="*/ 2147483647 h 318"/>
                <a:gd name="T82" fmla="*/ 2147483647 w 352"/>
                <a:gd name="T83" fmla="*/ 2147483647 h 318"/>
                <a:gd name="T84" fmla="*/ 2147483647 w 352"/>
                <a:gd name="T85" fmla="*/ 2147483647 h 318"/>
                <a:gd name="T86" fmla="*/ 2147483647 w 352"/>
                <a:gd name="T87" fmla="*/ 2147483647 h 318"/>
                <a:gd name="T88" fmla="*/ 2147483647 w 352"/>
                <a:gd name="T89" fmla="*/ 2147483647 h 318"/>
                <a:gd name="T90" fmla="*/ 2147483647 w 352"/>
                <a:gd name="T91" fmla="*/ 2147483647 h 318"/>
                <a:gd name="T92" fmla="*/ 2147483647 w 352"/>
                <a:gd name="T93" fmla="*/ 2147483647 h 318"/>
                <a:gd name="T94" fmla="*/ 2147483647 w 352"/>
                <a:gd name="T95" fmla="*/ 2147483647 h 318"/>
                <a:gd name="T96" fmla="*/ 2147483647 w 352"/>
                <a:gd name="T97" fmla="*/ 2147483647 h 318"/>
                <a:gd name="T98" fmla="*/ 2147483647 w 352"/>
                <a:gd name="T99" fmla="*/ 2147483647 h 318"/>
                <a:gd name="T100" fmla="*/ 2147483647 w 352"/>
                <a:gd name="T101" fmla="*/ 2147483647 h 318"/>
                <a:gd name="T102" fmla="*/ 2147483647 w 352"/>
                <a:gd name="T103" fmla="*/ 2147483647 h 318"/>
                <a:gd name="T104" fmla="*/ 2147483647 w 352"/>
                <a:gd name="T105" fmla="*/ 2147483647 h 318"/>
                <a:gd name="T106" fmla="*/ 2147483647 w 352"/>
                <a:gd name="T107" fmla="*/ 2147483647 h 318"/>
                <a:gd name="T108" fmla="*/ 2147483647 w 352"/>
                <a:gd name="T109" fmla="*/ 2147483647 h 318"/>
                <a:gd name="T110" fmla="*/ 2147483647 w 352"/>
                <a:gd name="T111" fmla="*/ 2147483647 h 318"/>
                <a:gd name="T112" fmla="*/ 2147483647 w 352"/>
                <a:gd name="T113" fmla="*/ 2147483647 h 3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2"/>
                <a:gd name="T172" fmla="*/ 0 h 318"/>
                <a:gd name="T173" fmla="*/ 352 w 352"/>
                <a:gd name="T174" fmla="*/ 318 h 3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2" h="318">
                  <a:moveTo>
                    <a:pt x="178" y="304"/>
                  </a:moveTo>
                  <a:lnTo>
                    <a:pt x="178" y="304"/>
                  </a:lnTo>
                  <a:lnTo>
                    <a:pt x="165" y="294"/>
                  </a:lnTo>
                  <a:lnTo>
                    <a:pt x="163" y="288"/>
                  </a:lnTo>
                  <a:lnTo>
                    <a:pt x="163" y="284"/>
                  </a:lnTo>
                  <a:lnTo>
                    <a:pt x="165" y="282"/>
                  </a:lnTo>
                  <a:lnTo>
                    <a:pt x="171" y="270"/>
                  </a:lnTo>
                  <a:lnTo>
                    <a:pt x="178" y="258"/>
                  </a:lnTo>
                  <a:lnTo>
                    <a:pt x="182" y="252"/>
                  </a:lnTo>
                  <a:lnTo>
                    <a:pt x="189" y="248"/>
                  </a:lnTo>
                  <a:lnTo>
                    <a:pt x="193" y="246"/>
                  </a:lnTo>
                  <a:lnTo>
                    <a:pt x="200" y="246"/>
                  </a:lnTo>
                  <a:lnTo>
                    <a:pt x="211" y="246"/>
                  </a:lnTo>
                  <a:lnTo>
                    <a:pt x="219" y="244"/>
                  </a:lnTo>
                  <a:lnTo>
                    <a:pt x="234" y="240"/>
                  </a:lnTo>
                  <a:lnTo>
                    <a:pt x="248" y="230"/>
                  </a:lnTo>
                  <a:lnTo>
                    <a:pt x="258" y="218"/>
                  </a:lnTo>
                  <a:lnTo>
                    <a:pt x="267" y="206"/>
                  </a:lnTo>
                  <a:lnTo>
                    <a:pt x="276" y="190"/>
                  </a:lnTo>
                  <a:lnTo>
                    <a:pt x="289" y="162"/>
                  </a:lnTo>
                  <a:lnTo>
                    <a:pt x="293" y="158"/>
                  </a:lnTo>
                  <a:lnTo>
                    <a:pt x="297" y="156"/>
                  </a:lnTo>
                  <a:lnTo>
                    <a:pt x="302" y="152"/>
                  </a:lnTo>
                  <a:lnTo>
                    <a:pt x="304" y="150"/>
                  </a:lnTo>
                  <a:lnTo>
                    <a:pt x="311" y="138"/>
                  </a:lnTo>
                  <a:lnTo>
                    <a:pt x="319" y="128"/>
                  </a:lnTo>
                  <a:lnTo>
                    <a:pt x="321" y="126"/>
                  </a:lnTo>
                  <a:lnTo>
                    <a:pt x="321" y="122"/>
                  </a:lnTo>
                  <a:lnTo>
                    <a:pt x="319" y="120"/>
                  </a:lnTo>
                  <a:lnTo>
                    <a:pt x="321" y="116"/>
                  </a:lnTo>
                  <a:lnTo>
                    <a:pt x="324" y="112"/>
                  </a:lnTo>
                  <a:lnTo>
                    <a:pt x="324" y="108"/>
                  </a:lnTo>
                  <a:lnTo>
                    <a:pt x="324" y="102"/>
                  </a:lnTo>
                  <a:lnTo>
                    <a:pt x="326" y="96"/>
                  </a:lnTo>
                  <a:lnTo>
                    <a:pt x="332" y="86"/>
                  </a:lnTo>
                  <a:lnTo>
                    <a:pt x="350" y="70"/>
                  </a:lnTo>
                  <a:lnTo>
                    <a:pt x="352" y="66"/>
                  </a:lnTo>
                  <a:lnTo>
                    <a:pt x="352" y="62"/>
                  </a:lnTo>
                  <a:lnTo>
                    <a:pt x="350" y="54"/>
                  </a:lnTo>
                  <a:lnTo>
                    <a:pt x="345" y="44"/>
                  </a:lnTo>
                  <a:lnTo>
                    <a:pt x="341" y="34"/>
                  </a:lnTo>
                  <a:lnTo>
                    <a:pt x="337" y="32"/>
                  </a:lnTo>
                  <a:lnTo>
                    <a:pt x="334" y="30"/>
                  </a:lnTo>
                  <a:lnTo>
                    <a:pt x="337" y="26"/>
                  </a:lnTo>
                  <a:lnTo>
                    <a:pt x="337" y="22"/>
                  </a:lnTo>
                  <a:lnTo>
                    <a:pt x="337" y="16"/>
                  </a:lnTo>
                  <a:lnTo>
                    <a:pt x="334" y="12"/>
                  </a:lnTo>
                  <a:lnTo>
                    <a:pt x="328" y="8"/>
                  </a:lnTo>
                  <a:lnTo>
                    <a:pt x="321" y="6"/>
                  </a:lnTo>
                  <a:lnTo>
                    <a:pt x="315" y="8"/>
                  </a:lnTo>
                  <a:lnTo>
                    <a:pt x="306" y="10"/>
                  </a:lnTo>
                  <a:lnTo>
                    <a:pt x="297" y="18"/>
                  </a:lnTo>
                  <a:lnTo>
                    <a:pt x="293" y="20"/>
                  </a:lnTo>
                  <a:lnTo>
                    <a:pt x="291" y="20"/>
                  </a:lnTo>
                  <a:lnTo>
                    <a:pt x="289" y="20"/>
                  </a:lnTo>
                  <a:lnTo>
                    <a:pt x="284" y="18"/>
                  </a:lnTo>
                  <a:lnTo>
                    <a:pt x="274" y="10"/>
                  </a:lnTo>
                  <a:lnTo>
                    <a:pt x="267" y="8"/>
                  </a:lnTo>
                  <a:lnTo>
                    <a:pt x="261" y="10"/>
                  </a:lnTo>
                  <a:lnTo>
                    <a:pt x="250" y="12"/>
                  </a:lnTo>
                  <a:lnTo>
                    <a:pt x="237" y="12"/>
                  </a:lnTo>
                  <a:lnTo>
                    <a:pt x="226" y="12"/>
                  </a:lnTo>
                  <a:lnTo>
                    <a:pt x="221" y="14"/>
                  </a:lnTo>
                  <a:lnTo>
                    <a:pt x="219" y="16"/>
                  </a:lnTo>
                  <a:lnTo>
                    <a:pt x="217" y="22"/>
                  </a:lnTo>
                  <a:lnTo>
                    <a:pt x="215" y="28"/>
                  </a:lnTo>
                  <a:lnTo>
                    <a:pt x="213" y="30"/>
                  </a:lnTo>
                  <a:lnTo>
                    <a:pt x="211" y="30"/>
                  </a:lnTo>
                  <a:lnTo>
                    <a:pt x="193" y="30"/>
                  </a:lnTo>
                  <a:lnTo>
                    <a:pt x="191" y="28"/>
                  </a:lnTo>
                  <a:lnTo>
                    <a:pt x="191" y="26"/>
                  </a:lnTo>
                  <a:lnTo>
                    <a:pt x="187" y="20"/>
                  </a:lnTo>
                  <a:lnTo>
                    <a:pt x="184" y="18"/>
                  </a:lnTo>
                  <a:lnTo>
                    <a:pt x="176" y="14"/>
                  </a:lnTo>
                  <a:lnTo>
                    <a:pt x="169" y="12"/>
                  </a:lnTo>
                  <a:lnTo>
                    <a:pt x="163" y="12"/>
                  </a:lnTo>
                  <a:lnTo>
                    <a:pt x="148" y="20"/>
                  </a:lnTo>
                  <a:lnTo>
                    <a:pt x="141" y="22"/>
                  </a:lnTo>
                  <a:lnTo>
                    <a:pt x="137" y="20"/>
                  </a:lnTo>
                  <a:lnTo>
                    <a:pt x="132" y="18"/>
                  </a:lnTo>
                  <a:lnTo>
                    <a:pt x="126" y="16"/>
                  </a:lnTo>
                  <a:lnTo>
                    <a:pt x="115" y="2"/>
                  </a:lnTo>
                  <a:lnTo>
                    <a:pt x="113" y="0"/>
                  </a:lnTo>
                  <a:lnTo>
                    <a:pt x="108" y="0"/>
                  </a:lnTo>
                  <a:lnTo>
                    <a:pt x="98" y="2"/>
                  </a:lnTo>
                  <a:lnTo>
                    <a:pt x="80" y="2"/>
                  </a:lnTo>
                  <a:lnTo>
                    <a:pt x="65" y="2"/>
                  </a:lnTo>
                  <a:lnTo>
                    <a:pt x="58" y="4"/>
                  </a:lnTo>
                  <a:lnTo>
                    <a:pt x="54" y="8"/>
                  </a:lnTo>
                  <a:lnTo>
                    <a:pt x="50" y="14"/>
                  </a:lnTo>
                  <a:lnTo>
                    <a:pt x="50" y="22"/>
                  </a:lnTo>
                  <a:lnTo>
                    <a:pt x="43" y="26"/>
                  </a:lnTo>
                  <a:lnTo>
                    <a:pt x="39" y="26"/>
                  </a:lnTo>
                  <a:lnTo>
                    <a:pt x="37" y="28"/>
                  </a:lnTo>
                  <a:lnTo>
                    <a:pt x="35" y="34"/>
                  </a:lnTo>
                  <a:lnTo>
                    <a:pt x="32" y="38"/>
                  </a:lnTo>
                  <a:lnTo>
                    <a:pt x="28" y="52"/>
                  </a:lnTo>
                  <a:lnTo>
                    <a:pt x="26" y="70"/>
                  </a:lnTo>
                  <a:lnTo>
                    <a:pt x="24" y="90"/>
                  </a:lnTo>
                  <a:lnTo>
                    <a:pt x="22" y="122"/>
                  </a:lnTo>
                  <a:lnTo>
                    <a:pt x="22" y="138"/>
                  </a:lnTo>
                  <a:lnTo>
                    <a:pt x="19" y="152"/>
                  </a:lnTo>
                  <a:lnTo>
                    <a:pt x="15" y="160"/>
                  </a:lnTo>
                  <a:lnTo>
                    <a:pt x="8" y="166"/>
                  </a:lnTo>
                  <a:lnTo>
                    <a:pt x="4" y="174"/>
                  </a:lnTo>
                  <a:lnTo>
                    <a:pt x="2" y="182"/>
                  </a:lnTo>
                  <a:lnTo>
                    <a:pt x="0" y="200"/>
                  </a:lnTo>
                  <a:lnTo>
                    <a:pt x="0" y="218"/>
                  </a:lnTo>
                  <a:lnTo>
                    <a:pt x="2" y="252"/>
                  </a:lnTo>
                  <a:lnTo>
                    <a:pt x="11" y="252"/>
                  </a:lnTo>
                  <a:lnTo>
                    <a:pt x="35" y="248"/>
                  </a:lnTo>
                  <a:lnTo>
                    <a:pt x="45" y="248"/>
                  </a:lnTo>
                  <a:lnTo>
                    <a:pt x="56" y="250"/>
                  </a:lnTo>
                  <a:lnTo>
                    <a:pt x="63" y="254"/>
                  </a:lnTo>
                  <a:lnTo>
                    <a:pt x="67" y="260"/>
                  </a:lnTo>
                  <a:lnTo>
                    <a:pt x="74" y="272"/>
                  </a:lnTo>
                  <a:lnTo>
                    <a:pt x="82" y="300"/>
                  </a:lnTo>
                  <a:lnTo>
                    <a:pt x="87" y="308"/>
                  </a:lnTo>
                  <a:lnTo>
                    <a:pt x="89" y="312"/>
                  </a:lnTo>
                  <a:lnTo>
                    <a:pt x="93" y="314"/>
                  </a:lnTo>
                  <a:lnTo>
                    <a:pt x="104" y="314"/>
                  </a:lnTo>
                  <a:lnTo>
                    <a:pt x="115" y="314"/>
                  </a:lnTo>
                  <a:lnTo>
                    <a:pt x="126" y="314"/>
                  </a:lnTo>
                  <a:lnTo>
                    <a:pt x="130" y="314"/>
                  </a:lnTo>
                  <a:lnTo>
                    <a:pt x="137" y="316"/>
                  </a:lnTo>
                  <a:lnTo>
                    <a:pt x="141" y="318"/>
                  </a:lnTo>
                  <a:lnTo>
                    <a:pt x="145" y="316"/>
                  </a:lnTo>
                  <a:lnTo>
                    <a:pt x="152" y="314"/>
                  </a:lnTo>
                  <a:lnTo>
                    <a:pt x="156" y="312"/>
                  </a:lnTo>
                  <a:lnTo>
                    <a:pt x="163" y="314"/>
                  </a:lnTo>
                  <a:lnTo>
                    <a:pt x="165" y="316"/>
                  </a:lnTo>
                  <a:lnTo>
                    <a:pt x="167" y="314"/>
                  </a:lnTo>
                  <a:lnTo>
                    <a:pt x="171" y="308"/>
                  </a:lnTo>
                  <a:lnTo>
                    <a:pt x="178" y="304"/>
                  </a:lnTo>
                  <a:close/>
                </a:path>
              </a:pathLst>
            </a:custGeom>
            <a:solidFill>
              <a:srgbClr val="0070C0"/>
            </a:solidFill>
            <a:ln w="6350">
              <a:solidFill>
                <a:schemeClr val="bg1"/>
              </a:solidFill>
              <a:round/>
              <a:headEnd/>
              <a:tailEnd/>
            </a:ln>
          </p:spPr>
          <p:txBody>
            <a:bodyPr/>
            <a:lstStyle/>
            <a:p>
              <a:endParaRPr lang="en-US"/>
            </a:p>
          </p:txBody>
        </p:sp>
        <p:sp>
          <p:nvSpPr>
            <p:cNvPr id="5248" name="Freeform 54"/>
            <p:cNvSpPr>
              <a:spLocks/>
            </p:cNvSpPr>
            <p:nvPr/>
          </p:nvSpPr>
          <p:spPr bwMode="gray">
            <a:xfrm>
              <a:off x="5945345" y="2795459"/>
              <a:ext cx="497402" cy="658257"/>
            </a:xfrm>
            <a:custGeom>
              <a:avLst/>
              <a:gdLst>
                <a:gd name="T0" fmla="*/ 2147483647 w 228"/>
                <a:gd name="T1" fmla="*/ 2147483647 h 358"/>
                <a:gd name="T2" fmla="*/ 2147483647 w 228"/>
                <a:gd name="T3" fmla="*/ 2147483647 h 358"/>
                <a:gd name="T4" fmla="*/ 2147483647 w 228"/>
                <a:gd name="T5" fmla="*/ 2147483647 h 358"/>
                <a:gd name="T6" fmla="*/ 2147483647 w 228"/>
                <a:gd name="T7" fmla="*/ 2147483647 h 358"/>
                <a:gd name="T8" fmla="*/ 2147483647 w 228"/>
                <a:gd name="T9" fmla="*/ 2147483647 h 358"/>
                <a:gd name="T10" fmla="*/ 2147483647 w 228"/>
                <a:gd name="T11" fmla="*/ 2147483647 h 358"/>
                <a:gd name="T12" fmla="*/ 2147483647 w 228"/>
                <a:gd name="T13" fmla="*/ 2147483647 h 358"/>
                <a:gd name="T14" fmla="*/ 2147483647 w 228"/>
                <a:gd name="T15" fmla="*/ 2147483647 h 358"/>
                <a:gd name="T16" fmla="*/ 2147483647 w 228"/>
                <a:gd name="T17" fmla="*/ 2147483647 h 358"/>
                <a:gd name="T18" fmla="*/ 2147483647 w 228"/>
                <a:gd name="T19" fmla="*/ 2147483647 h 358"/>
                <a:gd name="T20" fmla="*/ 2147483647 w 228"/>
                <a:gd name="T21" fmla="*/ 2147483647 h 358"/>
                <a:gd name="T22" fmla="*/ 2147483647 w 228"/>
                <a:gd name="T23" fmla="*/ 2147483647 h 358"/>
                <a:gd name="T24" fmla="*/ 2147483647 w 228"/>
                <a:gd name="T25" fmla="*/ 2147483647 h 358"/>
                <a:gd name="T26" fmla="*/ 2147483647 w 228"/>
                <a:gd name="T27" fmla="*/ 2147483647 h 358"/>
                <a:gd name="T28" fmla="*/ 2147483647 w 228"/>
                <a:gd name="T29" fmla="*/ 2147483647 h 358"/>
                <a:gd name="T30" fmla="*/ 2147483647 w 228"/>
                <a:gd name="T31" fmla="*/ 2147483647 h 358"/>
                <a:gd name="T32" fmla="*/ 2147483647 w 228"/>
                <a:gd name="T33" fmla="*/ 2147483647 h 358"/>
                <a:gd name="T34" fmla="*/ 2147483647 w 228"/>
                <a:gd name="T35" fmla="*/ 2147483647 h 358"/>
                <a:gd name="T36" fmla="*/ 2147483647 w 228"/>
                <a:gd name="T37" fmla="*/ 2147483647 h 358"/>
                <a:gd name="T38" fmla="*/ 2147483647 w 228"/>
                <a:gd name="T39" fmla="*/ 2147483647 h 358"/>
                <a:gd name="T40" fmla="*/ 2147483647 w 228"/>
                <a:gd name="T41" fmla="*/ 2147483647 h 358"/>
                <a:gd name="T42" fmla="*/ 2147483647 w 228"/>
                <a:gd name="T43" fmla="*/ 2147483647 h 358"/>
                <a:gd name="T44" fmla="*/ 2147483647 w 228"/>
                <a:gd name="T45" fmla="*/ 2147483647 h 358"/>
                <a:gd name="T46" fmla="*/ 2147483647 w 228"/>
                <a:gd name="T47" fmla="*/ 2147483647 h 358"/>
                <a:gd name="T48" fmla="*/ 2147483647 w 228"/>
                <a:gd name="T49" fmla="*/ 2147483647 h 358"/>
                <a:gd name="T50" fmla="*/ 2147483647 w 228"/>
                <a:gd name="T51" fmla="*/ 2147483647 h 358"/>
                <a:gd name="T52" fmla="*/ 2147483647 w 228"/>
                <a:gd name="T53" fmla="*/ 2147483647 h 358"/>
                <a:gd name="T54" fmla="*/ 2147483647 w 228"/>
                <a:gd name="T55" fmla="*/ 2147483647 h 358"/>
                <a:gd name="T56" fmla="*/ 2147483647 w 228"/>
                <a:gd name="T57" fmla="*/ 2147483647 h 358"/>
                <a:gd name="T58" fmla="*/ 2147483647 w 228"/>
                <a:gd name="T59" fmla="*/ 2147483647 h 358"/>
                <a:gd name="T60" fmla="*/ 2147483647 w 228"/>
                <a:gd name="T61" fmla="*/ 2147483647 h 358"/>
                <a:gd name="T62" fmla="*/ 2147483647 w 228"/>
                <a:gd name="T63" fmla="*/ 2147483647 h 358"/>
                <a:gd name="T64" fmla="*/ 2147483647 w 228"/>
                <a:gd name="T65" fmla="*/ 2147483647 h 358"/>
                <a:gd name="T66" fmla="*/ 2147483647 w 228"/>
                <a:gd name="T67" fmla="*/ 2147483647 h 358"/>
                <a:gd name="T68" fmla="*/ 2147483647 w 228"/>
                <a:gd name="T69" fmla="*/ 2147483647 h 358"/>
                <a:gd name="T70" fmla="*/ 2147483647 w 228"/>
                <a:gd name="T71" fmla="*/ 2147483647 h 358"/>
                <a:gd name="T72" fmla="*/ 2147483647 w 228"/>
                <a:gd name="T73" fmla="*/ 2147483647 h 358"/>
                <a:gd name="T74" fmla="*/ 2147483647 w 228"/>
                <a:gd name="T75" fmla="*/ 2147483647 h 358"/>
                <a:gd name="T76" fmla="*/ 2147483647 w 228"/>
                <a:gd name="T77" fmla="*/ 2147483647 h 358"/>
                <a:gd name="T78" fmla="*/ 2147483647 w 228"/>
                <a:gd name="T79" fmla="*/ 2147483647 h 358"/>
                <a:gd name="T80" fmla="*/ 2147483647 w 228"/>
                <a:gd name="T81" fmla="*/ 2147483647 h 358"/>
                <a:gd name="T82" fmla="*/ 2147483647 w 228"/>
                <a:gd name="T83" fmla="*/ 2147483647 h 358"/>
                <a:gd name="T84" fmla="*/ 2147483647 w 228"/>
                <a:gd name="T85" fmla="*/ 2147483647 h 358"/>
                <a:gd name="T86" fmla="*/ 2147483647 w 228"/>
                <a:gd name="T87" fmla="*/ 2147483647 h 358"/>
                <a:gd name="T88" fmla="*/ 2147483647 w 228"/>
                <a:gd name="T89" fmla="*/ 2147483647 h 358"/>
                <a:gd name="T90" fmla="*/ 2147483647 w 228"/>
                <a:gd name="T91" fmla="*/ 2147483647 h 3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8"/>
                <a:gd name="T139" fmla="*/ 0 h 358"/>
                <a:gd name="T140" fmla="*/ 228 w 228"/>
                <a:gd name="T141" fmla="*/ 358 h 3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8" h="358">
                  <a:moveTo>
                    <a:pt x="15" y="270"/>
                  </a:moveTo>
                  <a:lnTo>
                    <a:pt x="15" y="270"/>
                  </a:lnTo>
                  <a:lnTo>
                    <a:pt x="2" y="260"/>
                  </a:lnTo>
                  <a:lnTo>
                    <a:pt x="0" y="254"/>
                  </a:lnTo>
                  <a:lnTo>
                    <a:pt x="0" y="250"/>
                  </a:lnTo>
                  <a:lnTo>
                    <a:pt x="2" y="248"/>
                  </a:lnTo>
                  <a:lnTo>
                    <a:pt x="8" y="236"/>
                  </a:lnTo>
                  <a:lnTo>
                    <a:pt x="15" y="224"/>
                  </a:lnTo>
                  <a:lnTo>
                    <a:pt x="19" y="218"/>
                  </a:lnTo>
                  <a:lnTo>
                    <a:pt x="26" y="214"/>
                  </a:lnTo>
                  <a:lnTo>
                    <a:pt x="30" y="212"/>
                  </a:lnTo>
                  <a:lnTo>
                    <a:pt x="37" y="212"/>
                  </a:lnTo>
                  <a:lnTo>
                    <a:pt x="48" y="212"/>
                  </a:lnTo>
                  <a:lnTo>
                    <a:pt x="56" y="210"/>
                  </a:lnTo>
                  <a:lnTo>
                    <a:pt x="71" y="206"/>
                  </a:lnTo>
                  <a:lnTo>
                    <a:pt x="85" y="196"/>
                  </a:lnTo>
                  <a:lnTo>
                    <a:pt x="95" y="184"/>
                  </a:lnTo>
                  <a:lnTo>
                    <a:pt x="104" y="172"/>
                  </a:lnTo>
                  <a:lnTo>
                    <a:pt x="113" y="156"/>
                  </a:lnTo>
                  <a:lnTo>
                    <a:pt x="126" y="128"/>
                  </a:lnTo>
                  <a:lnTo>
                    <a:pt x="130" y="124"/>
                  </a:lnTo>
                  <a:lnTo>
                    <a:pt x="134" y="122"/>
                  </a:lnTo>
                  <a:lnTo>
                    <a:pt x="139" y="118"/>
                  </a:lnTo>
                  <a:lnTo>
                    <a:pt x="141" y="116"/>
                  </a:lnTo>
                  <a:lnTo>
                    <a:pt x="148" y="104"/>
                  </a:lnTo>
                  <a:lnTo>
                    <a:pt x="156" y="94"/>
                  </a:lnTo>
                  <a:lnTo>
                    <a:pt x="158" y="92"/>
                  </a:lnTo>
                  <a:lnTo>
                    <a:pt x="158" y="88"/>
                  </a:lnTo>
                  <a:lnTo>
                    <a:pt x="156" y="86"/>
                  </a:lnTo>
                  <a:lnTo>
                    <a:pt x="158" y="82"/>
                  </a:lnTo>
                  <a:lnTo>
                    <a:pt x="161" y="78"/>
                  </a:lnTo>
                  <a:lnTo>
                    <a:pt x="161" y="74"/>
                  </a:lnTo>
                  <a:lnTo>
                    <a:pt x="161" y="68"/>
                  </a:lnTo>
                  <a:lnTo>
                    <a:pt x="163" y="62"/>
                  </a:lnTo>
                  <a:lnTo>
                    <a:pt x="169" y="52"/>
                  </a:lnTo>
                  <a:lnTo>
                    <a:pt x="187" y="36"/>
                  </a:lnTo>
                  <a:lnTo>
                    <a:pt x="189" y="32"/>
                  </a:lnTo>
                  <a:lnTo>
                    <a:pt x="189" y="28"/>
                  </a:lnTo>
                  <a:lnTo>
                    <a:pt x="187" y="20"/>
                  </a:lnTo>
                  <a:lnTo>
                    <a:pt x="182" y="10"/>
                  </a:lnTo>
                  <a:lnTo>
                    <a:pt x="178" y="0"/>
                  </a:lnTo>
                  <a:lnTo>
                    <a:pt x="189" y="6"/>
                  </a:lnTo>
                  <a:lnTo>
                    <a:pt x="198" y="14"/>
                  </a:lnTo>
                  <a:lnTo>
                    <a:pt x="204" y="22"/>
                  </a:lnTo>
                  <a:lnTo>
                    <a:pt x="211" y="32"/>
                  </a:lnTo>
                  <a:lnTo>
                    <a:pt x="213" y="42"/>
                  </a:lnTo>
                  <a:lnTo>
                    <a:pt x="215" y="52"/>
                  </a:lnTo>
                  <a:lnTo>
                    <a:pt x="215" y="76"/>
                  </a:lnTo>
                  <a:lnTo>
                    <a:pt x="217" y="80"/>
                  </a:lnTo>
                  <a:lnTo>
                    <a:pt x="219" y="86"/>
                  </a:lnTo>
                  <a:lnTo>
                    <a:pt x="224" y="94"/>
                  </a:lnTo>
                  <a:lnTo>
                    <a:pt x="226" y="100"/>
                  </a:lnTo>
                  <a:lnTo>
                    <a:pt x="226" y="102"/>
                  </a:lnTo>
                  <a:lnTo>
                    <a:pt x="224" y="104"/>
                  </a:lnTo>
                  <a:lnTo>
                    <a:pt x="219" y="106"/>
                  </a:lnTo>
                  <a:lnTo>
                    <a:pt x="213" y="106"/>
                  </a:lnTo>
                  <a:lnTo>
                    <a:pt x="198" y="106"/>
                  </a:lnTo>
                  <a:lnTo>
                    <a:pt x="193" y="106"/>
                  </a:lnTo>
                  <a:lnTo>
                    <a:pt x="187" y="108"/>
                  </a:lnTo>
                  <a:lnTo>
                    <a:pt x="184" y="112"/>
                  </a:lnTo>
                  <a:lnTo>
                    <a:pt x="184" y="118"/>
                  </a:lnTo>
                  <a:lnTo>
                    <a:pt x="187" y="122"/>
                  </a:lnTo>
                  <a:lnTo>
                    <a:pt x="189" y="126"/>
                  </a:lnTo>
                  <a:lnTo>
                    <a:pt x="198" y="132"/>
                  </a:lnTo>
                  <a:lnTo>
                    <a:pt x="204" y="138"/>
                  </a:lnTo>
                  <a:lnTo>
                    <a:pt x="206" y="142"/>
                  </a:lnTo>
                  <a:lnTo>
                    <a:pt x="208" y="146"/>
                  </a:lnTo>
                  <a:lnTo>
                    <a:pt x="208" y="158"/>
                  </a:lnTo>
                  <a:lnTo>
                    <a:pt x="211" y="170"/>
                  </a:lnTo>
                  <a:lnTo>
                    <a:pt x="211" y="192"/>
                  </a:lnTo>
                  <a:lnTo>
                    <a:pt x="204" y="192"/>
                  </a:lnTo>
                  <a:lnTo>
                    <a:pt x="198" y="196"/>
                  </a:lnTo>
                  <a:lnTo>
                    <a:pt x="191" y="200"/>
                  </a:lnTo>
                  <a:lnTo>
                    <a:pt x="187" y="208"/>
                  </a:lnTo>
                  <a:lnTo>
                    <a:pt x="182" y="216"/>
                  </a:lnTo>
                  <a:lnTo>
                    <a:pt x="182" y="222"/>
                  </a:lnTo>
                  <a:lnTo>
                    <a:pt x="182" y="240"/>
                  </a:lnTo>
                  <a:lnTo>
                    <a:pt x="184" y="256"/>
                  </a:lnTo>
                  <a:lnTo>
                    <a:pt x="189" y="262"/>
                  </a:lnTo>
                  <a:lnTo>
                    <a:pt x="191" y="268"/>
                  </a:lnTo>
                  <a:lnTo>
                    <a:pt x="202" y="278"/>
                  </a:lnTo>
                  <a:lnTo>
                    <a:pt x="213" y="288"/>
                  </a:lnTo>
                  <a:lnTo>
                    <a:pt x="224" y="298"/>
                  </a:lnTo>
                  <a:lnTo>
                    <a:pt x="228" y="306"/>
                  </a:lnTo>
                  <a:lnTo>
                    <a:pt x="228" y="316"/>
                  </a:lnTo>
                  <a:lnTo>
                    <a:pt x="226" y="334"/>
                  </a:lnTo>
                  <a:lnTo>
                    <a:pt x="226" y="346"/>
                  </a:lnTo>
                  <a:lnTo>
                    <a:pt x="226" y="358"/>
                  </a:lnTo>
                  <a:lnTo>
                    <a:pt x="202" y="342"/>
                  </a:lnTo>
                  <a:lnTo>
                    <a:pt x="195" y="340"/>
                  </a:lnTo>
                  <a:lnTo>
                    <a:pt x="189" y="338"/>
                  </a:lnTo>
                  <a:lnTo>
                    <a:pt x="182" y="338"/>
                  </a:lnTo>
                  <a:lnTo>
                    <a:pt x="176" y="340"/>
                  </a:lnTo>
                  <a:lnTo>
                    <a:pt x="169" y="344"/>
                  </a:lnTo>
                  <a:lnTo>
                    <a:pt x="137" y="344"/>
                  </a:lnTo>
                  <a:lnTo>
                    <a:pt x="106" y="344"/>
                  </a:lnTo>
                  <a:lnTo>
                    <a:pt x="52" y="340"/>
                  </a:lnTo>
                  <a:lnTo>
                    <a:pt x="56" y="330"/>
                  </a:lnTo>
                  <a:lnTo>
                    <a:pt x="56" y="324"/>
                  </a:lnTo>
                  <a:lnTo>
                    <a:pt x="56" y="318"/>
                  </a:lnTo>
                  <a:lnTo>
                    <a:pt x="52" y="304"/>
                  </a:lnTo>
                  <a:lnTo>
                    <a:pt x="43" y="292"/>
                  </a:lnTo>
                  <a:lnTo>
                    <a:pt x="28" y="282"/>
                  </a:lnTo>
                  <a:lnTo>
                    <a:pt x="26" y="280"/>
                  </a:lnTo>
                  <a:lnTo>
                    <a:pt x="26" y="276"/>
                  </a:lnTo>
                  <a:lnTo>
                    <a:pt x="26" y="274"/>
                  </a:lnTo>
                  <a:lnTo>
                    <a:pt x="24" y="270"/>
                  </a:lnTo>
                  <a:lnTo>
                    <a:pt x="17" y="270"/>
                  </a:lnTo>
                  <a:lnTo>
                    <a:pt x="15" y="270"/>
                  </a:lnTo>
                  <a:close/>
                </a:path>
              </a:pathLst>
            </a:custGeom>
            <a:solidFill>
              <a:srgbClr val="FFC000"/>
            </a:solidFill>
            <a:ln w="6350">
              <a:solidFill>
                <a:schemeClr val="bg1"/>
              </a:solidFill>
              <a:round/>
              <a:headEnd/>
              <a:tailEnd/>
            </a:ln>
          </p:spPr>
          <p:txBody>
            <a:bodyPr/>
            <a:lstStyle/>
            <a:p>
              <a:endParaRPr lang="en-US"/>
            </a:p>
          </p:txBody>
        </p:sp>
        <p:sp>
          <p:nvSpPr>
            <p:cNvPr id="34" name="Freeform 55"/>
            <p:cNvSpPr>
              <a:spLocks/>
            </p:cNvSpPr>
            <p:nvPr/>
          </p:nvSpPr>
          <p:spPr bwMode="gray">
            <a:xfrm>
              <a:off x="5425249" y="2126527"/>
              <a:ext cx="1030735" cy="748991"/>
            </a:xfrm>
            <a:custGeom>
              <a:avLst/>
              <a:gdLst>
                <a:gd name="T0" fmla="*/ 373 w 473"/>
                <a:gd name="T1" fmla="*/ 348 h 408"/>
                <a:gd name="T2" fmla="*/ 365 w 473"/>
                <a:gd name="T3" fmla="*/ 350 h 408"/>
                <a:gd name="T4" fmla="*/ 350 w 473"/>
                <a:gd name="T5" fmla="*/ 340 h 408"/>
                <a:gd name="T6" fmla="*/ 326 w 473"/>
                <a:gd name="T7" fmla="*/ 342 h 408"/>
                <a:gd name="T8" fmla="*/ 297 w 473"/>
                <a:gd name="T9" fmla="*/ 344 h 408"/>
                <a:gd name="T10" fmla="*/ 289 w 473"/>
                <a:gd name="T11" fmla="*/ 360 h 408"/>
                <a:gd name="T12" fmla="*/ 267 w 473"/>
                <a:gd name="T13" fmla="*/ 358 h 408"/>
                <a:gd name="T14" fmla="*/ 252 w 473"/>
                <a:gd name="T15" fmla="*/ 344 h 408"/>
                <a:gd name="T16" fmla="*/ 239 w 473"/>
                <a:gd name="T17" fmla="*/ 342 h 408"/>
                <a:gd name="T18" fmla="*/ 208 w 473"/>
                <a:gd name="T19" fmla="*/ 348 h 408"/>
                <a:gd name="T20" fmla="*/ 189 w 473"/>
                <a:gd name="T21" fmla="*/ 330 h 408"/>
                <a:gd name="T22" fmla="*/ 156 w 473"/>
                <a:gd name="T23" fmla="*/ 332 h 408"/>
                <a:gd name="T24" fmla="*/ 126 w 473"/>
                <a:gd name="T25" fmla="*/ 344 h 408"/>
                <a:gd name="T26" fmla="*/ 115 w 473"/>
                <a:gd name="T27" fmla="*/ 356 h 408"/>
                <a:gd name="T28" fmla="*/ 108 w 473"/>
                <a:gd name="T29" fmla="*/ 368 h 408"/>
                <a:gd name="T30" fmla="*/ 102 w 473"/>
                <a:gd name="T31" fmla="*/ 400 h 408"/>
                <a:gd name="T32" fmla="*/ 76 w 473"/>
                <a:gd name="T33" fmla="*/ 386 h 408"/>
                <a:gd name="T34" fmla="*/ 54 w 473"/>
                <a:gd name="T35" fmla="*/ 394 h 408"/>
                <a:gd name="T36" fmla="*/ 32 w 473"/>
                <a:gd name="T37" fmla="*/ 408 h 408"/>
                <a:gd name="T38" fmla="*/ 41 w 473"/>
                <a:gd name="T39" fmla="*/ 384 h 408"/>
                <a:gd name="T40" fmla="*/ 37 w 473"/>
                <a:gd name="T41" fmla="*/ 358 h 408"/>
                <a:gd name="T42" fmla="*/ 17 w 473"/>
                <a:gd name="T43" fmla="*/ 330 h 408"/>
                <a:gd name="T44" fmla="*/ 19 w 473"/>
                <a:gd name="T45" fmla="*/ 318 h 408"/>
                <a:gd name="T46" fmla="*/ 0 w 473"/>
                <a:gd name="T47" fmla="*/ 286 h 408"/>
                <a:gd name="T48" fmla="*/ 13 w 473"/>
                <a:gd name="T49" fmla="*/ 280 h 408"/>
                <a:gd name="T50" fmla="*/ 80 w 473"/>
                <a:gd name="T51" fmla="*/ 264 h 408"/>
                <a:gd name="T52" fmla="*/ 106 w 473"/>
                <a:gd name="T53" fmla="*/ 246 h 408"/>
                <a:gd name="T54" fmla="*/ 119 w 473"/>
                <a:gd name="T55" fmla="*/ 178 h 408"/>
                <a:gd name="T56" fmla="*/ 126 w 473"/>
                <a:gd name="T57" fmla="*/ 148 h 408"/>
                <a:gd name="T58" fmla="*/ 145 w 473"/>
                <a:gd name="T59" fmla="*/ 144 h 408"/>
                <a:gd name="T60" fmla="*/ 189 w 473"/>
                <a:gd name="T61" fmla="*/ 118 h 408"/>
                <a:gd name="T62" fmla="*/ 274 w 473"/>
                <a:gd name="T63" fmla="*/ 56 h 408"/>
                <a:gd name="T64" fmla="*/ 334 w 473"/>
                <a:gd name="T65" fmla="*/ 8 h 408"/>
                <a:gd name="T66" fmla="*/ 354 w 473"/>
                <a:gd name="T67" fmla="*/ 8 h 408"/>
                <a:gd name="T68" fmla="*/ 378 w 473"/>
                <a:gd name="T69" fmla="*/ 12 h 408"/>
                <a:gd name="T70" fmla="*/ 397 w 473"/>
                <a:gd name="T71" fmla="*/ 28 h 408"/>
                <a:gd name="T72" fmla="*/ 404 w 473"/>
                <a:gd name="T73" fmla="*/ 40 h 408"/>
                <a:gd name="T74" fmla="*/ 441 w 473"/>
                <a:gd name="T75" fmla="*/ 20 h 408"/>
                <a:gd name="T76" fmla="*/ 450 w 473"/>
                <a:gd name="T77" fmla="*/ 36 h 408"/>
                <a:gd name="T78" fmla="*/ 443 w 473"/>
                <a:gd name="T79" fmla="*/ 62 h 408"/>
                <a:gd name="T80" fmla="*/ 467 w 473"/>
                <a:gd name="T81" fmla="*/ 100 h 408"/>
                <a:gd name="T82" fmla="*/ 473 w 473"/>
                <a:gd name="T83" fmla="*/ 108 h 408"/>
                <a:gd name="T84" fmla="*/ 452 w 473"/>
                <a:gd name="T85" fmla="*/ 166 h 408"/>
                <a:gd name="T86" fmla="*/ 456 w 473"/>
                <a:gd name="T87" fmla="*/ 202 h 408"/>
                <a:gd name="T88" fmla="*/ 450 w 473"/>
                <a:gd name="T89" fmla="*/ 254 h 408"/>
                <a:gd name="T90" fmla="*/ 408 w 473"/>
                <a:gd name="T91" fmla="*/ 294 h 408"/>
                <a:gd name="T92" fmla="*/ 404 w 473"/>
                <a:gd name="T93" fmla="*/ 308 h 408"/>
                <a:gd name="T94" fmla="*/ 384 w 473"/>
                <a:gd name="T95" fmla="*/ 320 h 408"/>
                <a:gd name="T96" fmla="*/ 391 w 473"/>
                <a:gd name="T97" fmla="*/ 338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3"/>
                <a:gd name="T148" fmla="*/ 0 h 408"/>
                <a:gd name="T149" fmla="*/ 473 w 473"/>
                <a:gd name="T150" fmla="*/ 408 h 4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3" h="408">
                  <a:moveTo>
                    <a:pt x="391" y="338"/>
                  </a:moveTo>
                  <a:lnTo>
                    <a:pt x="391" y="338"/>
                  </a:lnTo>
                  <a:lnTo>
                    <a:pt x="382" y="340"/>
                  </a:lnTo>
                  <a:lnTo>
                    <a:pt x="373" y="348"/>
                  </a:lnTo>
                  <a:lnTo>
                    <a:pt x="369" y="350"/>
                  </a:lnTo>
                  <a:lnTo>
                    <a:pt x="367" y="350"/>
                  </a:lnTo>
                  <a:lnTo>
                    <a:pt x="365" y="350"/>
                  </a:lnTo>
                  <a:lnTo>
                    <a:pt x="360" y="348"/>
                  </a:lnTo>
                  <a:lnTo>
                    <a:pt x="350" y="340"/>
                  </a:lnTo>
                  <a:lnTo>
                    <a:pt x="343" y="338"/>
                  </a:lnTo>
                  <a:lnTo>
                    <a:pt x="337" y="340"/>
                  </a:lnTo>
                  <a:lnTo>
                    <a:pt x="326" y="342"/>
                  </a:lnTo>
                  <a:lnTo>
                    <a:pt x="313" y="342"/>
                  </a:lnTo>
                  <a:lnTo>
                    <a:pt x="302" y="342"/>
                  </a:lnTo>
                  <a:lnTo>
                    <a:pt x="297" y="344"/>
                  </a:lnTo>
                  <a:lnTo>
                    <a:pt x="295" y="346"/>
                  </a:lnTo>
                  <a:lnTo>
                    <a:pt x="293" y="352"/>
                  </a:lnTo>
                  <a:lnTo>
                    <a:pt x="291" y="358"/>
                  </a:lnTo>
                  <a:lnTo>
                    <a:pt x="289" y="360"/>
                  </a:lnTo>
                  <a:lnTo>
                    <a:pt x="287" y="360"/>
                  </a:lnTo>
                  <a:lnTo>
                    <a:pt x="269" y="360"/>
                  </a:lnTo>
                  <a:lnTo>
                    <a:pt x="267" y="358"/>
                  </a:lnTo>
                  <a:lnTo>
                    <a:pt x="267" y="356"/>
                  </a:lnTo>
                  <a:lnTo>
                    <a:pt x="263" y="350"/>
                  </a:lnTo>
                  <a:lnTo>
                    <a:pt x="260" y="348"/>
                  </a:lnTo>
                  <a:lnTo>
                    <a:pt x="252" y="344"/>
                  </a:lnTo>
                  <a:lnTo>
                    <a:pt x="245" y="342"/>
                  </a:lnTo>
                  <a:lnTo>
                    <a:pt x="239" y="342"/>
                  </a:lnTo>
                  <a:lnTo>
                    <a:pt x="224" y="350"/>
                  </a:lnTo>
                  <a:lnTo>
                    <a:pt x="217" y="352"/>
                  </a:lnTo>
                  <a:lnTo>
                    <a:pt x="213" y="350"/>
                  </a:lnTo>
                  <a:lnTo>
                    <a:pt x="208" y="348"/>
                  </a:lnTo>
                  <a:lnTo>
                    <a:pt x="202" y="346"/>
                  </a:lnTo>
                  <a:lnTo>
                    <a:pt x="191" y="332"/>
                  </a:lnTo>
                  <a:lnTo>
                    <a:pt x="189" y="330"/>
                  </a:lnTo>
                  <a:lnTo>
                    <a:pt x="184" y="330"/>
                  </a:lnTo>
                  <a:lnTo>
                    <a:pt x="174" y="332"/>
                  </a:lnTo>
                  <a:lnTo>
                    <a:pt x="156" y="332"/>
                  </a:lnTo>
                  <a:lnTo>
                    <a:pt x="141" y="332"/>
                  </a:lnTo>
                  <a:lnTo>
                    <a:pt x="134" y="334"/>
                  </a:lnTo>
                  <a:lnTo>
                    <a:pt x="130" y="338"/>
                  </a:lnTo>
                  <a:lnTo>
                    <a:pt x="126" y="344"/>
                  </a:lnTo>
                  <a:lnTo>
                    <a:pt x="126" y="352"/>
                  </a:lnTo>
                  <a:lnTo>
                    <a:pt x="119" y="356"/>
                  </a:lnTo>
                  <a:lnTo>
                    <a:pt x="115" y="356"/>
                  </a:lnTo>
                  <a:lnTo>
                    <a:pt x="113" y="358"/>
                  </a:lnTo>
                  <a:lnTo>
                    <a:pt x="111" y="364"/>
                  </a:lnTo>
                  <a:lnTo>
                    <a:pt x="108" y="368"/>
                  </a:lnTo>
                  <a:lnTo>
                    <a:pt x="104" y="382"/>
                  </a:lnTo>
                  <a:lnTo>
                    <a:pt x="102" y="400"/>
                  </a:lnTo>
                  <a:lnTo>
                    <a:pt x="95" y="396"/>
                  </a:lnTo>
                  <a:lnTo>
                    <a:pt x="89" y="392"/>
                  </a:lnTo>
                  <a:lnTo>
                    <a:pt x="82" y="388"/>
                  </a:lnTo>
                  <a:lnTo>
                    <a:pt x="76" y="386"/>
                  </a:lnTo>
                  <a:lnTo>
                    <a:pt x="67" y="386"/>
                  </a:lnTo>
                  <a:lnTo>
                    <a:pt x="61" y="388"/>
                  </a:lnTo>
                  <a:lnTo>
                    <a:pt x="54" y="394"/>
                  </a:lnTo>
                  <a:lnTo>
                    <a:pt x="50" y="398"/>
                  </a:lnTo>
                  <a:lnTo>
                    <a:pt x="41" y="404"/>
                  </a:lnTo>
                  <a:lnTo>
                    <a:pt x="32" y="408"/>
                  </a:lnTo>
                  <a:lnTo>
                    <a:pt x="34" y="402"/>
                  </a:lnTo>
                  <a:lnTo>
                    <a:pt x="37" y="396"/>
                  </a:lnTo>
                  <a:lnTo>
                    <a:pt x="41" y="384"/>
                  </a:lnTo>
                  <a:lnTo>
                    <a:pt x="41" y="378"/>
                  </a:lnTo>
                  <a:lnTo>
                    <a:pt x="41" y="370"/>
                  </a:lnTo>
                  <a:lnTo>
                    <a:pt x="37" y="358"/>
                  </a:lnTo>
                  <a:lnTo>
                    <a:pt x="30" y="344"/>
                  </a:lnTo>
                  <a:lnTo>
                    <a:pt x="19" y="332"/>
                  </a:lnTo>
                  <a:lnTo>
                    <a:pt x="17" y="330"/>
                  </a:lnTo>
                  <a:lnTo>
                    <a:pt x="19" y="326"/>
                  </a:lnTo>
                  <a:lnTo>
                    <a:pt x="19" y="322"/>
                  </a:lnTo>
                  <a:lnTo>
                    <a:pt x="19" y="318"/>
                  </a:lnTo>
                  <a:lnTo>
                    <a:pt x="13" y="308"/>
                  </a:lnTo>
                  <a:lnTo>
                    <a:pt x="6" y="300"/>
                  </a:lnTo>
                  <a:lnTo>
                    <a:pt x="0" y="292"/>
                  </a:lnTo>
                  <a:lnTo>
                    <a:pt x="0" y="286"/>
                  </a:lnTo>
                  <a:lnTo>
                    <a:pt x="2" y="280"/>
                  </a:lnTo>
                  <a:lnTo>
                    <a:pt x="6" y="282"/>
                  </a:lnTo>
                  <a:lnTo>
                    <a:pt x="13" y="280"/>
                  </a:lnTo>
                  <a:lnTo>
                    <a:pt x="28" y="274"/>
                  </a:lnTo>
                  <a:lnTo>
                    <a:pt x="63" y="268"/>
                  </a:lnTo>
                  <a:lnTo>
                    <a:pt x="80" y="264"/>
                  </a:lnTo>
                  <a:lnTo>
                    <a:pt x="87" y="260"/>
                  </a:lnTo>
                  <a:lnTo>
                    <a:pt x="95" y="256"/>
                  </a:lnTo>
                  <a:lnTo>
                    <a:pt x="106" y="246"/>
                  </a:lnTo>
                  <a:lnTo>
                    <a:pt x="113" y="234"/>
                  </a:lnTo>
                  <a:lnTo>
                    <a:pt x="117" y="220"/>
                  </a:lnTo>
                  <a:lnTo>
                    <a:pt x="119" y="206"/>
                  </a:lnTo>
                  <a:lnTo>
                    <a:pt x="119" y="178"/>
                  </a:lnTo>
                  <a:lnTo>
                    <a:pt x="119" y="150"/>
                  </a:lnTo>
                  <a:lnTo>
                    <a:pt x="126" y="148"/>
                  </a:lnTo>
                  <a:lnTo>
                    <a:pt x="137" y="146"/>
                  </a:lnTo>
                  <a:lnTo>
                    <a:pt x="143" y="146"/>
                  </a:lnTo>
                  <a:lnTo>
                    <a:pt x="145" y="144"/>
                  </a:lnTo>
                  <a:lnTo>
                    <a:pt x="154" y="144"/>
                  </a:lnTo>
                  <a:lnTo>
                    <a:pt x="161" y="142"/>
                  </a:lnTo>
                  <a:lnTo>
                    <a:pt x="171" y="136"/>
                  </a:lnTo>
                  <a:lnTo>
                    <a:pt x="189" y="118"/>
                  </a:lnTo>
                  <a:lnTo>
                    <a:pt x="217" y="96"/>
                  </a:lnTo>
                  <a:lnTo>
                    <a:pt x="245" y="76"/>
                  </a:lnTo>
                  <a:lnTo>
                    <a:pt x="274" y="56"/>
                  </a:lnTo>
                  <a:lnTo>
                    <a:pt x="302" y="34"/>
                  </a:lnTo>
                  <a:lnTo>
                    <a:pt x="324" y="16"/>
                  </a:lnTo>
                  <a:lnTo>
                    <a:pt x="334" y="8"/>
                  </a:lnTo>
                  <a:lnTo>
                    <a:pt x="345" y="0"/>
                  </a:lnTo>
                  <a:lnTo>
                    <a:pt x="350" y="4"/>
                  </a:lnTo>
                  <a:lnTo>
                    <a:pt x="354" y="8"/>
                  </a:lnTo>
                  <a:lnTo>
                    <a:pt x="358" y="12"/>
                  </a:lnTo>
                  <a:lnTo>
                    <a:pt x="365" y="12"/>
                  </a:lnTo>
                  <a:lnTo>
                    <a:pt x="378" y="12"/>
                  </a:lnTo>
                  <a:lnTo>
                    <a:pt x="387" y="16"/>
                  </a:lnTo>
                  <a:lnTo>
                    <a:pt x="391" y="18"/>
                  </a:lnTo>
                  <a:lnTo>
                    <a:pt x="395" y="22"/>
                  </a:lnTo>
                  <a:lnTo>
                    <a:pt x="397" y="28"/>
                  </a:lnTo>
                  <a:lnTo>
                    <a:pt x="400" y="36"/>
                  </a:lnTo>
                  <a:lnTo>
                    <a:pt x="400" y="38"/>
                  </a:lnTo>
                  <a:lnTo>
                    <a:pt x="404" y="40"/>
                  </a:lnTo>
                  <a:lnTo>
                    <a:pt x="410" y="40"/>
                  </a:lnTo>
                  <a:lnTo>
                    <a:pt x="441" y="20"/>
                  </a:lnTo>
                  <a:lnTo>
                    <a:pt x="447" y="28"/>
                  </a:lnTo>
                  <a:lnTo>
                    <a:pt x="450" y="32"/>
                  </a:lnTo>
                  <a:lnTo>
                    <a:pt x="450" y="36"/>
                  </a:lnTo>
                  <a:lnTo>
                    <a:pt x="443" y="50"/>
                  </a:lnTo>
                  <a:lnTo>
                    <a:pt x="443" y="56"/>
                  </a:lnTo>
                  <a:lnTo>
                    <a:pt x="443" y="62"/>
                  </a:lnTo>
                  <a:lnTo>
                    <a:pt x="450" y="72"/>
                  </a:lnTo>
                  <a:lnTo>
                    <a:pt x="456" y="80"/>
                  </a:lnTo>
                  <a:lnTo>
                    <a:pt x="463" y="90"/>
                  </a:lnTo>
                  <a:lnTo>
                    <a:pt x="467" y="100"/>
                  </a:lnTo>
                  <a:lnTo>
                    <a:pt x="469" y="104"/>
                  </a:lnTo>
                  <a:lnTo>
                    <a:pt x="469" y="106"/>
                  </a:lnTo>
                  <a:lnTo>
                    <a:pt x="473" y="108"/>
                  </a:lnTo>
                  <a:lnTo>
                    <a:pt x="460" y="130"/>
                  </a:lnTo>
                  <a:lnTo>
                    <a:pt x="454" y="154"/>
                  </a:lnTo>
                  <a:lnTo>
                    <a:pt x="452" y="166"/>
                  </a:lnTo>
                  <a:lnTo>
                    <a:pt x="452" y="178"/>
                  </a:lnTo>
                  <a:lnTo>
                    <a:pt x="452" y="190"/>
                  </a:lnTo>
                  <a:lnTo>
                    <a:pt x="456" y="202"/>
                  </a:lnTo>
                  <a:lnTo>
                    <a:pt x="458" y="216"/>
                  </a:lnTo>
                  <a:lnTo>
                    <a:pt x="458" y="230"/>
                  </a:lnTo>
                  <a:lnTo>
                    <a:pt x="456" y="242"/>
                  </a:lnTo>
                  <a:lnTo>
                    <a:pt x="450" y="254"/>
                  </a:lnTo>
                  <a:lnTo>
                    <a:pt x="443" y="266"/>
                  </a:lnTo>
                  <a:lnTo>
                    <a:pt x="432" y="276"/>
                  </a:lnTo>
                  <a:lnTo>
                    <a:pt x="421" y="286"/>
                  </a:lnTo>
                  <a:lnTo>
                    <a:pt x="408" y="294"/>
                  </a:lnTo>
                  <a:lnTo>
                    <a:pt x="406" y="298"/>
                  </a:lnTo>
                  <a:lnTo>
                    <a:pt x="406" y="302"/>
                  </a:lnTo>
                  <a:lnTo>
                    <a:pt x="404" y="308"/>
                  </a:lnTo>
                  <a:lnTo>
                    <a:pt x="400" y="312"/>
                  </a:lnTo>
                  <a:lnTo>
                    <a:pt x="389" y="318"/>
                  </a:lnTo>
                  <a:lnTo>
                    <a:pt x="384" y="320"/>
                  </a:lnTo>
                  <a:lnTo>
                    <a:pt x="384" y="326"/>
                  </a:lnTo>
                  <a:lnTo>
                    <a:pt x="387" y="332"/>
                  </a:lnTo>
                  <a:lnTo>
                    <a:pt x="391" y="338"/>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35" name="Freeform 56"/>
            <p:cNvSpPr>
              <a:spLocks/>
            </p:cNvSpPr>
            <p:nvPr/>
          </p:nvSpPr>
          <p:spPr bwMode="gray">
            <a:xfrm>
              <a:off x="6263076" y="2126527"/>
              <a:ext cx="758395" cy="1021188"/>
            </a:xfrm>
            <a:custGeom>
              <a:avLst/>
              <a:gdLst>
                <a:gd name="T0" fmla="*/ 66 w 348"/>
                <a:gd name="T1" fmla="*/ 534 h 556"/>
                <a:gd name="T2" fmla="*/ 63 w 348"/>
                <a:gd name="T3" fmla="*/ 510 h 556"/>
                <a:gd name="T4" fmla="*/ 53 w 348"/>
                <a:gd name="T5" fmla="*/ 496 h 556"/>
                <a:gd name="T6" fmla="*/ 39 w 348"/>
                <a:gd name="T7" fmla="*/ 482 h 556"/>
                <a:gd name="T8" fmla="*/ 42 w 348"/>
                <a:gd name="T9" fmla="*/ 472 h 556"/>
                <a:gd name="T10" fmla="*/ 68 w 348"/>
                <a:gd name="T11" fmla="*/ 470 h 556"/>
                <a:gd name="T12" fmla="*/ 79 w 348"/>
                <a:gd name="T13" fmla="*/ 468 h 556"/>
                <a:gd name="T14" fmla="*/ 79 w 348"/>
                <a:gd name="T15" fmla="*/ 458 h 556"/>
                <a:gd name="T16" fmla="*/ 72 w 348"/>
                <a:gd name="T17" fmla="*/ 444 h 556"/>
                <a:gd name="T18" fmla="*/ 70 w 348"/>
                <a:gd name="T19" fmla="*/ 416 h 556"/>
                <a:gd name="T20" fmla="*/ 59 w 348"/>
                <a:gd name="T21" fmla="*/ 386 h 556"/>
                <a:gd name="T22" fmla="*/ 33 w 348"/>
                <a:gd name="T23" fmla="*/ 364 h 556"/>
                <a:gd name="T24" fmla="*/ 29 w 348"/>
                <a:gd name="T25" fmla="*/ 362 h 556"/>
                <a:gd name="T26" fmla="*/ 29 w 348"/>
                <a:gd name="T27" fmla="*/ 352 h 556"/>
                <a:gd name="T28" fmla="*/ 26 w 348"/>
                <a:gd name="T29" fmla="*/ 342 h 556"/>
                <a:gd name="T30" fmla="*/ 7 w 348"/>
                <a:gd name="T31" fmla="*/ 338 h 556"/>
                <a:gd name="T32" fmla="*/ 0 w 348"/>
                <a:gd name="T33" fmla="*/ 326 h 556"/>
                <a:gd name="T34" fmla="*/ 5 w 348"/>
                <a:gd name="T35" fmla="*/ 318 h 556"/>
                <a:gd name="T36" fmla="*/ 20 w 348"/>
                <a:gd name="T37" fmla="*/ 308 h 556"/>
                <a:gd name="T38" fmla="*/ 24 w 348"/>
                <a:gd name="T39" fmla="*/ 294 h 556"/>
                <a:gd name="T40" fmla="*/ 48 w 348"/>
                <a:gd name="T41" fmla="*/ 276 h 556"/>
                <a:gd name="T42" fmla="*/ 72 w 348"/>
                <a:gd name="T43" fmla="*/ 242 h 556"/>
                <a:gd name="T44" fmla="*/ 72 w 348"/>
                <a:gd name="T45" fmla="*/ 202 h 556"/>
                <a:gd name="T46" fmla="*/ 68 w 348"/>
                <a:gd name="T47" fmla="*/ 178 h 556"/>
                <a:gd name="T48" fmla="*/ 76 w 348"/>
                <a:gd name="T49" fmla="*/ 130 h 556"/>
                <a:gd name="T50" fmla="*/ 85 w 348"/>
                <a:gd name="T51" fmla="*/ 106 h 556"/>
                <a:gd name="T52" fmla="*/ 83 w 348"/>
                <a:gd name="T53" fmla="*/ 100 h 556"/>
                <a:gd name="T54" fmla="*/ 66 w 348"/>
                <a:gd name="T55" fmla="*/ 72 h 556"/>
                <a:gd name="T56" fmla="*/ 59 w 348"/>
                <a:gd name="T57" fmla="*/ 56 h 556"/>
                <a:gd name="T58" fmla="*/ 66 w 348"/>
                <a:gd name="T59" fmla="*/ 36 h 556"/>
                <a:gd name="T60" fmla="*/ 57 w 348"/>
                <a:gd name="T61" fmla="*/ 20 h 556"/>
                <a:gd name="T62" fmla="*/ 83 w 348"/>
                <a:gd name="T63" fmla="*/ 0 h 556"/>
                <a:gd name="T64" fmla="*/ 344 w 348"/>
                <a:gd name="T65" fmla="*/ 244 h 556"/>
                <a:gd name="T66" fmla="*/ 335 w 348"/>
                <a:gd name="T67" fmla="*/ 264 h 556"/>
                <a:gd name="T68" fmla="*/ 322 w 348"/>
                <a:gd name="T69" fmla="*/ 262 h 556"/>
                <a:gd name="T70" fmla="*/ 302 w 348"/>
                <a:gd name="T71" fmla="*/ 264 h 556"/>
                <a:gd name="T72" fmla="*/ 300 w 348"/>
                <a:gd name="T73" fmla="*/ 278 h 556"/>
                <a:gd name="T74" fmla="*/ 298 w 348"/>
                <a:gd name="T75" fmla="*/ 288 h 556"/>
                <a:gd name="T76" fmla="*/ 285 w 348"/>
                <a:gd name="T77" fmla="*/ 326 h 556"/>
                <a:gd name="T78" fmla="*/ 274 w 348"/>
                <a:gd name="T79" fmla="*/ 344 h 556"/>
                <a:gd name="T80" fmla="*/ 265 w 348"/>
                <a:gd name="T81" fmla="*/ 354 h 556"/>
                <a:gd name="T82" fmla="*/ 257 w 348"/>
                <a:gd name="T83" fmla="*/ 372 h 556"/>
                <a:gd name="T84" fmla="*/ 261 w 348"/>
                <a:gd name="T85" fmla="*/ 378 h 556"/>
                <a:gd name="T86" fmla="*/ 281 w 348"/>
                <a:gd name="T87" fmla="*/ 378 h 556"/>
                <a:gd name="T88" fmla="*/ 283 w 348"/>
                <a:gd name="T89" fmla="*/ 380 h 556"/>
                <a:gd name="T90" fmla="*/ 285 w 348"/>
                <a:gd name="T91" fmla="*/ 406 h 556"/>
                <a:gd name="T92" fmla="*/ 292 w 348"/>
                <a:gd name="T93" fmla="*/ 424 h 556"/>
                <a:gd name="T94" fmla="*/ 289 w 348"/>
                <a:gd name="T95" fmla="*/ 436 h 556"/>
                <a:gd name="T96" fmla="*/ 276 w 348"/>
                <a:gd name="T97" fmla="*/ 446 h 556"/>
                <a:gd name="T98" fmla="*/ 261 w 348"/>
                <a:gd name="T99" fmla="*/ 458 h 556"/>
                <a:gd name="T100" fmla="*/ 244 w 348"/>
                <a:gd name="T101" fmla="*/ 474 h 556"/>
                <a:gd name="T102" fmla="*/ 218 w 348"/>
                <a:gd name="T103" fmla="*/ 482 h 556"/>
                <a:gd name="T104" fmla="*/ 209 w 348"/>
                <a:gd name="T105" fmla="*/ 490 h 556"/>
                <a:gd name="T106" fmla="*/ 176 w 348"/>
                <a:gd name="T107" fmla="*/ 522 h 556"/>
                <a:gd name="T108" fmla="*/ 155 w 348"/>
                <a:gd name="T109" fmla="*/ 530 h 556"/>
                <a:gd name="T110" fmla="*/ 137 w 348"/>
                <a:gd name="T111" fmla="*/ 536 h 556"/>
                <a:gd name="T112" fmla="*/ 109 w 348"/>
                <a:gd name="T113" fmla="*/ 536 h 556"/>
                <a:gd name="T114" fmla="*/ 85 w 348"/>
                <a:gd name="T115" fmla="*/ 546 h 556"/>
                <a:gd name="T116" fmla="*/ 66 w 348"/>
                <a:gd name="T117" fmla="*/ 556 h 5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8"/>
                <a:gd name="T178" fmla="*/ 0 h 556"/>
                <a:gd name="T179" fmla="*/ 348 w 348"/>
                <a:gd name="T180" fmla="*/ 556 h 5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8" h="556">
                  <a:moveTo>
                    <a:pt x="66" y="556"/>
                  </a:moveTo>
                  <a:lnTo>
                    <a:pt x="66" y="556"/>
                  </a:lnTo>
                  <a:lnTo>
                    <a:pt x="66" y="534"/>
                  </a:lnTo>
                  <a:lnTo>
                    <a:pt x="63" y="522"/>
                  </a:lnTo>
                  <a:lnTo>
                    <a:pt x="63" y="510"/>
                  </a:lnTo>
                  <a:lnTo>
                    <a:pt x="61" y="506"/>
                  </a:lnTo>
                  <a:lnTo>
                    <a:pt x="59" y="502"/>
                  </a:lnTo>
                  <a:lnTo>
                    <a:pt x="53" y="496"/>
                  </a:lnTo>
                  <a:lnTo>
                    <a:pt x="44" y="490"/>
                  </a:lnTo>
                  <a:lnTo>
                    <a:pt x="42" y="486"/>
                  </a:lnTo>
                  <a:lnTo>
                    <a:pt x="39" y="482"/>
                  </a:lnTo>
                  <a:lnTo>
                    <a:pt x="39" y="476"/>
                  </a:lnTo>
                  <a:lnTo>
                    <a:pt x="42" y="472"/>
                  </a:lnTo>
                  <a:lnTo>
                    <a:pt x="48" y="470"/>
                  </a:lnTo>
                  <a:lnTo>
                    <a:pt x="53" y="470"/>
                  </a:lnTo>
                  <a:lnTo>
                    <a:pt x="68" y="470"/>
                  </a:lnTo>
                  <a:lnTo>
                    <a:pt x="74" y="470"/>
                  </a:lnTo>
                  <a:lnTo>
                    <a:pt x="79" y="468"/>
                  </a:lnTo>
                  <a:lnTo>
                    <a:pt x="81" y="466"/>
                  </a:lnTo>
                  <a:lnTo>
                    <a:pt x="81" y="464"/>
                  </a:lnTo>
                  <a:lnTo>
                    <a:pt x="79" y="458"/>
                  </a:lnTo>
                  <a:lnTo>
                    <a:pt x="74" y="450"/>
                  </a:lnTo>
                  <a:lnTo>
                    <a:pt x="72" y="444"/>
                  </a:lnTo>
                  <a:lnTo>
                    <a:pt x="70" y="440"/>
                  </a:lnTo>
                  <a:lnTo>
                    <a:pt x="70" y="416"/>
                  </a:lnTo>
                  <a:lnTo>
                    <a:pt x="68" y="406"/>
                  </a:lnTo>
                  <a:lnTo>
                    <a:pt x="66" y="396"/>
                  </a:lnTo>
                  <a:lnTo>
                    <a:pt x="59" y="386"/>
                  </a:lnTo>
                  <a:lnTo>
                    <a:pt x="53" y="378"/>
                  </a:lnTo>
                  <a:lnTo>
                    <a:pt x="44" y="370"/>
                  </a:lnTo>
                  <a:lnTo>
                    <a:pt x="33" y="364"/>
                  </a:lnTo>
                  <a:lnTo>
                    <a:pt x="29" y="362"/>
                  </a:lnTo>
                  <a:lnTo>
                    <a:pt x="26" y="360"/>
                  </a:lnTo>
                  <a:lnTo>
                    <a:pt x="29" y="356"/>
                  </a:lnTo>
                  <a:lnTo>
                    <a:pt x="29" y="352"/>
                  </a:lnTo>
                  <a:lnTo>
                    <a:pt x="29" y="346"/>
                  </a:lnTo>
                  <a:lnTo>
                    <a:pt x="26" y="342"/>
                  </a:lnTo>
                  <a:lnTo>
                    <a:pt x="20" y="338"/>
                  </a:lnTo>
                  <a:lnTo>
                    <a:pt x="13" y="336"/>
                  </a:lnTo>
                  <a:lnTo>
                    <a:pt x="7" y="338"/>
                  </a:lnTo>
                  <a:lnTo>
                    <a:pt x="3" y="332"/>
                  </a:lnTo>
                  <a:lnTo>
                    <a:pt x="0" y="326"/>
                  </a:lnTo>
                  <a:lnTo>
                    <a:pt x="0" y="320"/>
                  </a:lnTo>
                  <a:lnTo>
                    <a:pt x="5" y="318"/>
                  </a:lnTo>
                  <a:lnTo>
                    <a:pt x="16" y="312"/>
                  </a:lnTo>
                  <a:lnTo>
                    <a:pt x="20" y="308"/>
                  </a:lnTo>
                  <a:lnTo>
                    <a:pt x="22" y="302"/>
                  </a:lnTo>
                  <a:lnTo>
                    <a:pt x="22" y="298"/>
                  </a:lnTo>
                  <a:lnTo>
                    <a:pt x="24" y="294"/>
                  </a:lnTo>
                  <a:lnTo>
                    <a:pt x="37" y="286"/>
                  </a:lnTo>
                  <a:lnTo>
                    <a:pt x="48" y="276"/>
                  </a:lnTo>
                  <a:lnTo>
                    <a:pt x="59" y="266"/>
                  </a:lnTo>
                  <a:lnTo>
                    <a:pt x="66" y="254"/>
                  </a:lnTo>
                  <a:lnTo>
                    <a:pt x="72" y="242"/>
                  </a:lnTo>
                  <a:lnTo>
                    <a:pt x="74" y="230"/>
                  </a:lnTo>
                  <a:lnTo>
                    <a:pt x="74" y="216"/>
                  </a:lnTo>
                  <a:lnTo>
                    <a:pt x="72" y="202"/>
                  </a:lnTo>
                  <a:lnTo>
                    <a:pt x="68" y="190"/>
                  </a:lnTo>
                  <a:lnTo>
                    <a:pt x="68" y="178"/>
                  </a:lnTo>
                  <a:lnTo>
                    <a:pt x="68" y="166"/>
                  </a:lnTo>
                  <a:lnTo>
                    <a:pt x="70" y="154"/>
                  </a:lnTo>
                  <a:lnTo>
                    <a:pt x="76" y="130"/>
                  </a:lnTo>
                  <a:lnTo>
                    <a:pt x="89" y="108"/>
                  </a:lnTo>
                  <a:lnTo>
                    <a:pt x="85" y="106"/>
                  </a:lnTo>
                  <a:lnTo>
                    <a:pt x="85" y="104"/>
                  </a:lnTo>
                  <a:lnTo>
                    <a:pt x="83" y="100"/>
                  </a:lnTo>
                  <a:lnTo>
                    <a:pt x="79" y="90"/>
                  </a:lnTo>
                  <a:lnTo>
                    <a:pt x="72" y="80"/>
                  </a:lnTo>
                  <a:lnTo>
                    <a:pt x="66" y="72"/>
                  </a:lnTo>
                  <a:lnTo>
                    <a:pt x="59" y="62"/>
                  </a:lnTo>
                  <a:lnTo>
                    <a:pt x="59" y="56"/>
                  </a:lnTo>
                  <a:lnTo>
                    <a:pt x="59" y="50"/>
                  </a:lnTo>
                  <a:lnTo>
                    <a:pt x="66" y="36"/>
                  </a:lnTo>
                  <a:lnTo>
                    <a:pt x="66" y="32"/>
                  </a:lnTo>
                  <a:lnTo>
                    <a:pt x="63" y="28"/>
                  </a:lnTo>
                  <a:lnTo>
                    <a:pt x="57" y="20"/>
                  </a:lnTo>
                  <a:lnTo>
                    <a:pt x="70" y="10"/>
                  </a:lnTo>
                  <a:lnTo>
                    <a:pt x="83" y="0"/>
                  </a:lnTo>
                  <a:lnTo>
                    <a:pt x="348" y="140"/>
                  </a:lnTo>
                  <a:lnTo>
                    <a:pt x="344" y="244"/>
                  </a:lnTo>
                  <a:lnTo>
                    <a:pt x="339" y="258"/>
                  </a:lnTo>
                  <a:lnTo>
                    <a:pt x="337" y="264"/>
                  </a:lnTo>
                  <a:lnTo>
                    <a:pt x="335" y="264"/>
                  </a:lnTo>
                  <a:lnTo>
                    <a:pt x="331" y="264"/>
                  </a:lnTo>
                  <a:lnTo>
                    <a:pt x="322" y="262"/>
                  </a:lnTo>
                  <a:lnTo>
                    <a:pt x="313" y="260"/>
                  </a:lnTo>
                  <a:lnTo>
                    <a:pt x="307" y="262"/>
                  </a:lnTo>
                  <a:lnTo>
                    <a:pt x="302" y="264"/>
                  </a:lnTo>
                  <a:lnTo>
                    <a:pt x="302" y="268"/>
                  </a:lnTo>
                  <a:lnTo>
                    <a:pt x="300" y="278"/>
                  </a:lnTo>
                  <a:lnTo>
                    <a:pt x="300" y="284"/>
                  </a:lnTo>
                  <a:lnTo>
                    <a:pt x="298" y="288"/>
                  </a:lnTo>
                  <a:lnTo>
                    <a:pt x="292" y="300"/>
                  </a:lnTo>
                  <a:lnTo>
                    <a:pt x="289" y="312"/>
                  </a:lnTo>
                  <a:lnTo>
                    <a:pt x="285" y="326"/>
                  </a:lnTo>
                  <a:lnTo>
                    <a:pt x="278" y="338"/>
                  </a:lnTo>
                  <a:lnTo>
                    <a:pt x="274" y="344"/>
                  </a:lnTo>
                  <a:lnTo>
                    <a:pt x="272" y="348"/>
                  </a:lnTo>
                  <a:lnTo>
                    <a:pt x="265" y="354"/>
                  </a:lnTo>
                  <a:lnTo>
                    <a:pt x="259" y="358"/>
                  </a:lnTo>
                  <a:lnTo>
                    <a:pt x="257" y="364"/>
                  </a:lnTo>
                  <a:lnTo>
                    <a:pt x="257" y="372"/>
                  </a:lnTo>
                  <a:lnTo>
                    <a:pt x="259" y="376"/>
                  </a:lnTo>
                  <a:lnTo>
                    <a:pt x="261" y="378"/>
                  </a:lnTo>
                  <a:lnTo>
                    <a:pt x="268" y="378"/>
                  </a:lnTo>
                  <a:lnTo>
                    <a:pt x="274" y="378"/>
                  </a:lnTo>
                  <a:lnTo>
                    <a:pt x="281" y="378"/>
                  </a:lnTo>
                  <a:lnTo>
                    <a:pt x="283" y="378"/>
                  </a:lnTo>
                  <a:lnTo>
                    <a:pt x="283" y="380"/>
                  </a:lnTo>
                  <a:lnTo>
                    <a:pt x="285" y="392"/>
                  </a:lnTo>
                  <a:lnTo>
                    <a:pt x="285" y="406"/>
                  </a:lnTo>
                  <a:lnTo>
                    <a:pt x="289" y="418"/>
                  </a:lnTo>
                  <a:lnTo>
                    <a:pt x="292" y="424"/>
                  </a:lnTo>
                  <a:lnTo>
                    <a:pt x="292" y="430"/>
                  </a:lnTo>
                  <a:lnTo>
                    <a:pt x="289" y="436"/>
                  </a:lnTo>
                  <a:lnTo>
                    <a:pt x="285" y="438"/>
                  </a:lnTo>
                  <a:lnTo>
                    <a:pt x="281" y="442"/>
                  </a:lnTo>
                  <a:lnTo>
                    <a:pt x="276" y="446"/>
                  </a:lnTo>
                  <a:lnTo>
                    <a:pt x="270" y="452"/>
                  </a:lnTo>
                  <a:lnTo>
                    <a:pt x="261" y="458"/>
                  </a:lnTo>
                  <a:lnTo>
                    <a:pt x="248" y="470"/>
                  </a:lnTo>
                  <a:lnTo>
                    <a:pt x="244" y="474"/>
                  </a:lnTo>
                  <a:lnTo>
                    <a:pt x="237" y="476"/>
                  </a:lnTo>
                  <a:lnTo>
                    <a:pt x="226" y="480"/>
                  </a:lnTo>
                  <a:lnTo>
                    <a:pt x="218" y="482"/>
                  </a:lnTo>
                  <a:lnTo>
                    <a:pt x="213" y="486"/>
                  </a:lnTo>
                  <a:lnTo>
                    <a:pt x="209" y="490"/>
                  </a:lnTo>
                  <a:lnTo>
                    <a:pt x="200" y="504"/>
                  </a:lnTo>
                  <a:lnTo>
                    <a:pt x="189" y="514"/>
                  </a:lnTo>
                  <a:lnTo>
                    <a:pt x="176" y="522"/>
                  </a:lnTo>
                  <a:lnTo>
                    <a:pt x="161" y="528"/>
                  </a:lnTo>
                  <a:lnTo>
                    <a:pt x="155" y="530"/>
                  </a:lnTo>
                  <a:lnTo>
                    <a:pt x="150" y="532"/>
                  </a:lnTo>
                  <a:lnTo>
                    <a:pt x="144" y="536"/>
                  </a:lnTo>
                  <a:lnTo>
                    <a:pt x="137" y="536"/>
                  </a:lnTo>
                  <a:lnTo>
                    <a:pt x="118" y="536"/>
                  </a:lnTo>
                  <a:lnTo>
                    <a:pt x="109" y="536"/>
                  </a:lnTo>
                  <a:lnTo>
                    <a:pt x="100" y="538"/>
                  </a:lnTo>
                  <a:lnTo>
                    <a:pt x="85" y="546"/>
                  </a:lnTo>
                  <a:lnTo>
                    <a:pt x="72" y="554"/>
                  </a:lnTo>
                  <a:lnTo>
                    <a:pt x="66" y="556"/>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36" name="Freeform 57"/>
            <p:cNvSpPr>
              <a:spLocks/>
            </p:cNvSpPr>
            <p:nvPr/>
          </p:nvSpPr>
          <p:spPr bwMode="gray">
            <a:xfrm>
              <a:off x="6051255" y="3419914"/>
              <a:ext cx="126715" cy="76500"/>
            </a:xfrm>
            <a:custGeom>
              <a:avLst/>
              <a:gdLst>
                <a:gd name="T0" fmla="*/ 2147483647 w 58"/>
                <a:gd name="T1" fmla="*/ 0 h 42"/>
                <a:gd name="T2" fmla="*/ 2147483647 w 58"/>
                <a:gd name="T3" fmla="*/ 0 h 42"/>
                <a:gd name="T4" fmla="*/ 2147483647 w 58"/>
                <a:gd name="T5" fmla="*/ 2147483647 h 42"/>
                <a:gd name="T6" fmla="*/ 2147483647 w 58"/>
                <a:gd name="T7" fmla="*/ 2147483647 h 42"/>
                <a:gd name="T8" fmla="*/ 2147483647 w 58"/>
                <a:gd name="T9" fmla="*/ 2147483647 h 42"/>
                <a:gd name="T10" fmla="*/ 2147483647 w 58"/>
                <a:gd name="T11" fmla="*/ 2147483647 h 42"/>
                <a:gd name="T12" fmla="*/ 2147483647 w 58"/>
                <a:gd name="T13" fmla="*/ 2147483647 h 42"/>
                <a:gd name="T14" fmla="*/ 2147483647 w 58"/>
                <a:gd name="T15" fmla="*/ 2147483647 h 42"/>
                <a:gd name="T16" fmla="*/ 2147483647 w 58"/>
                <a:gd name="T17" fmla="*/ 2147483647 h 42"/>
                <a:gd name="T18" fmla="*/ 2147483647 w 58"/>
                <a:gd name="T19" fmla="*/ 2147483647 h 42"/>
                <a:gd name="T20" fmla="*/ 2147483647 w 58"/>
                <a:gd name="T21" fmla="*/ 2147483647 h 42"/>
                <a:gd name="T22" fmla="*/ 0 w 58"/>
                <a:gd name="T23" fmla="*/ 2147483647 h 42"/>
                <a:gd name="T24" fmla="*/ 0 w 58"/>
                <a:gd name="T25" fmla="*/ 2147483647 h 42"/>
                <a:gd name="T26" fmla="*/ 2147483647 w 58"/>
                <a:gd name="T27" fmla="*/ 0 h 42"/>
                <a:gd name="T28" fmla="*/ 2147483647 w 58"/>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42"/>
                <a:gd name="T47" fmla="*/ 58 w 58"/>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42">
                  <a:moveTo>
                    <a:pt x="4" y="0"/>
                  </a:moveTo>
                  <a:lnTo>
                    <a:pt x="4" y="0"/>
                  </a:lnTo>
                  <a:lnTo>
                    <a:pt x="58" y="4"/>
                  </a:lnTo>
                  <a:lnTo>
                    <a:pt x="54" y="24"/>
                  </a:lnTo>
                  <a:lnTo>
                    <a:pt x="52" y="42"/>
                  </a:lnTo>
                  <a:lnTo>
                    <a:pt x="2" y="40"/>
                  </a:lnTo>
                  <a:lnTo>
                    <a:pt x="2" y="36"/>
                  </a:lnTo>
                  <a:lnTo>
                    <a:pt x="0" y="26"/>
                  </a:lnTo>
                  <a:lnTo>
                    <a:pt x="0" y="18"/>
                  </a:lnTo>
                  <a:lnTo>
                    <a:pt x="4" y="0"/>
                  </a:lnTo>
                  <a:close/>
                </a:path>
              </a:pathLst>
            </a:custGeom>
            <a:solidFill>
              <a:schemeClr val="bg1">
                <a:lumMod val="95000"/>
              </a:schemeClr>
            </a:solidFill>
            <a:ln w="6350">
              <a:solidFill>
                <a:schemeClr val="bg1"/>
              </a:solidFill>
              <a:round/>
              <a:headEnd/>
              <a:tailEnd/>
            </a:ln>
          </p:spPr>
          <p:txBody>
            <a:bodyPr/>
            <a:lstStyle/>
            <a:p>
              <a:pPr>
                <a:defRPr/>
              </a:pPr>
              <a:endParaRPr lang="en-US" dirty="0">
                <a:latin typeface="Arial" charset="0"/>
                <a:cs typeface="Arial" charset="0"/>
              </a:endParaRPr>
            </a:p>
          </p:txBody>
        </p:sp>
        <p:sp>
          <p:nvSpPr>
            <p:cNvPr id="5252" name="Freeform 58"/>
            <p:cNvSpPr>
              <a:spLocks/>
            </p:cNvSpPr>
            <p:nvPr/>
          </p:nvSpPr>
          <p:spPr bwMode="gray">
            <a:xfrm>
              <a:off x="6003974" y="3427031"/>
              <a:ext cx="391490" cy="371826"/>
            </a:xfrm>
            <a:custGeom>
              <a:avLst/>
              <a:gdLst>
                <a:gd name="T0" fmla="*/ 2147483647 w 180"/>
                <a:gd name="T1" fmla="*/ 2147483647 h 202"/>
                <a:gd name="T2" fmla="*/ 2147483647 w 180"/>
                <a:gd name="T3" fmla="*/ 2147483647 h 202"/>
                <a:gd name="T4" fmla="*/ 2147483647 w 180"/>
                <a:gd name="T5" fmla="*/ 0 h 202"/>
                <a:gd name="T6" fmla="*/ 2147483647 w 180"/>
                <a:gd name="T7" fmla="*/ 0 h 202"/>
                <a:gd name="T8" fmla="*/ 2147483647 w 180"/>
                <a:gd name="T9" fmla="*/ 0 h 202"/>
                <a:gd name="T10" fmla="*/ 2147483647 w 180"/>
                <a:gd name="T11" fmla="*/ 2147483647 h 202"/>
                <a:gd name="T12" fmla="*/ 2147483647 w 180"/>
                <a:gd name="T13" fmla="*/ 2147483647 h 202"/>
                <a:gd name="T14" fmla="*/ 2147483647 w 180"/>
                <a:gd name="T15" fmla="*/ 2147483647 h 202"/>
                <a:gd name="T16" fmla="*/ 2147483647 w 180"/>
                <a:gd name="T17" fmla="*/ 2147483647 h 202"/>
                <a:gd name="T18" fmla="*/ 2147483647 w 180"/>
                <a:gd name="T19" fmla="*/ 2147483647 h 202"/>
                <a:gd name="T20" fmla="*/ 2147483647 w 180"/>
                <a:gd name="T21" fmla="*/ 2147483647 h 202"/>
                <a:gd name="T22" fmla="*/ 2147483647 w 180"/>
                <a:gd name="T23" fmla="*/ 2147483647 h 202"/>
                <a:gd name="T24" fmla="*/ 2147483647 w 180"/>
                <a:gd name="T25" fmla="*/ 2147483647 h 202"/>
                <a:gd name="T26" fmla="*/ 2147483647 w 180"/>
                <a:gd name="T27" fmla="*/ 2147483647 h 202"/>
                <a:gd name="T28" fmla="*/ 2147483647 w 180"/>
                <a:gd name="T29" fmla="*/ 2147483647 h 202"/>
                <a:gd name="T30" fmla="*/ 2147483647 w 180"/>
                <a:gd name="T31" fmla="*/ 2147483647 h 202"/>
                <a:gd name="T32" fmla="*/ 2147483647 w 180"/>
                <a:gd name="T33" fmla="*/ 2147483647 h 202"/>
                <a:gd name="T34" fmla="*/ 2147483647 w 180"/>
                <a:gd name="T35" fmla="*/ 2147483647 h 202"/>
                <a:gd name="T36" fmla="*/ 2147483647 w 180"/>
                <a:gd name="T37" fmla="*/ 2147483647 h 202"/>
                <a:gd name="T38" fmla="*/ 2147483647 w 180"/>
                <a:gd name="T39" fmla="*/ 2147483647 h 202"/>
                <a:gd name="T40" fmla="*/ 2147483647 w 180"/>
                <a:gd name="T41" fmla="*/ 2147483647 h 202"/>
                <a:gd name="T42" fmla="*/ 2147483647 w 180"/>
                <a:gd name="T43" fmla="*/ 2147483647 h 202"/>
                <a:gd name="T44" fmla="*/ 2147483647 w 180"/>
                <a:gd name="T45" fmla="*/ 2147483647 h 202"/>
                <a:gd name="T46" fmla="*/ 2147483647 w 180"/>
                <a:gd name="T47" fmla="*/ 2147483647 h 202"/>
                <a:gd name="T48" fmla="*/ 2147483647 w 180"/>
                <a:gd name="T49" fmla="*/ 2147483647 h 202"/>
                <a:gd name="T50" fmla="*/ 2147483647 w 180"/>
                <a:gd name="T51" fmla="*/ 2147483647 h 202"/>
                <a:gd name="T52" fmla="*/ 2147483647 w 180"/>
                <a:gd name="T53" fmla="*/ 2147483647 h 202"/>
                <a:gd name="T54" fmla="*/ 2147483647 w 180"/>
                <a:gd name="T55" fmla="*/ 2147483647 h 202"/>
                <a:gd name="T56" fmla="*/ 2147483647 w 180"/>
                <a:gd name="T57" fmla="*/ 2147483647 h 202"/>
                <a:gd name="T58" fmla="*/ 2147483647 w 180"/>
                <a:gd name="T59" fmla="*/ 2147483647 h 202"/>
                <a:gd name="T60" fmla="*/ 2147483647 w 180"/>
                <a:gd name="T61" fmla="*/ 2147483647 h 202"/>
                <a:gd name="T62" fmla="*/ 2147483647 w 180"/>
                <a:gd name="T63" fmla="*/ 2147483647 h 202"/>
                <a:gd name="T64" fmla="*/ 2147483647 w 180"/>
                <a:gd name="T65" fmla="*/ 2147483647 h 202"/>
                <a:gd name="T66" fmla="*/ 2147483647 w 180"/>
                <a:gd name="T67" fmla="*/ 2147483647 h 202"/>
                <a:gd name="T68" fmla="*/ 2147483647 w 180"/>
                <a:gd name="T69" fmla="*/ 2147483647 h 202"/>
                <a:gd name="T70" fmla="*/ 2147483647 w 180"/>
                <a:gd name="T71" fmla="*/ 2147483647 h 202"/>
                <a:gd name="T72" fmla="*/ 2147483647 w 180"/>
                <a:gd name="T73" fmla="*/ 2147483647 h 202"/>
                <a:gd name="T74" fmla="*/ 2147483647 w 180"/>
                <a:gd name="T75" fmla="*/ 2147483647 h 202"/>
                <a:gd name="T76" fmla="*/ 2147483647 w 180"/>
                <a:gd name="T77" fmla="*/ 2147483647 h 202"/>
                <a:gd name="T78" fmla="*/ 2147483647 w 180"/>
                <a:gd name="T79" fmla="*/ 2147483647 h 202"/>
                <a:gd name="T80" fmla="*/ 2147483647 w 180"/>
                <a:gd name="T81" fmla="*/ 2147483647 h 202"/>
                <a:gd name="T82" fmla="*/ 2147483647 w 180"/>
                <a:gd name="T83" fmla="*/ 2147483647 h 202"/>
                <a:gd name="T84" fmla="*/ 2147483647 w 180"/>
                <a:gd name="T85" fmla="*/ 2147483647 h 202"/>
                <a:gd name="T86" fmla="*/ 2147483647 w 180"/>
                <a:gd name="T87" fmla="*/ 2147483647 h 202"/>
                <a:gd name="T88" fmla="*/ 2147483647 w 180"/>
                <a:gd name="T89" fmla="*/ 2147483647 h 202"/>
                <a:gd name="T90" fmla="*/ 2147483647 w 180"/>
                <a:gd name="T91" fmla="*/ 2147483647 h 202"/>
                <a:gd name="T92" fmla="*/ 2147483647 w 180"/>
                <a:gd name="T93" fmla="*/ 2147483647 h 202"/>
                <a:gd name="T94" fmla="*/ 2147483647 w 180"/>
                <a:gd name="T95" fmla="*/ 2147483647 h 202"/>
                <a:gd name="T96" fmla="*/ 0 w 180"/>
                <a:gd name="T97" fmla="*/ 2147483647 h 202"/>
                <a:gd name="T98" fmla="*/ 0 w 180"/>
                <a:gd name="T99" fmla="*/ 2147483647 h 202"/>
                <a:gd name="T100" fmla="*/ 2147483647 w 180"/>
                <a:gd name="T101" fmla="*/ 2147483647 h 202"/>
                <a:gd name="T102" fmla="*/ 2147483647 w 180"/>
                <a:gd name="T103" fmla="*/ 2147483647 h 202"/>
                <a:gd name="T104" fmla="*/ 2147483647 w 180"/>
                <a:gd name="T105" fmla="*/ 2147483647 h 202"/>
                <a:gd name="T106" fmla="*/ 2147483647 w 180"/>
                <a:gd name="T107" fmla="*/ 2147483647 h 202"/>
                <a:gd name="T108" fmla="*/ 2147483647 w 180"/>
                <a:gd name="T109" fmla="*/ 2147483647 h 202"/>
                <a:gd name="T110" fmla="*/ 2147483647 w 180"/>
                <a:gd name="T111" fmla="*/ 2147483647 h 202"/>
                <a:gd name="T112" fmla="*/ 2147483647 w 180"/>
                <a:gd name="T113" fmla="*/ 2147483647 h 202"/>
                <a:gd name="T114" fmla="*/ 2147483647 w 180"/>
                <a:gd name="T115" fmla="*/ 2147483647 h 202"/>
                <a:gd name="T116" fmla="*/ 2147483647 w 180"/>
                <a:gd name="T117" fmla="*/ 2147483647 h 202"/>
                <a:gd name="T118" fmla="*/ 2147483647 w 180"/>
                <a:gd name="T119" fmla="*/ 2147483647 h 202"/>
                <a:gd name="T120" fmla="*/ 2147483647 w 180"/>
                <a:gd name="T121" fmla="*/ 2147483647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
                <a:gd name="T184" fmla="*/ 0 h 202"/>
                <a:gd name="T185" fmla="*/ 180 w 180"/>
                <a:gd name="T186" fmla="*/ 202 h 2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 h="202">
                  <a:moveTo>
                    <a:pt x="24" y="36"/>
                  </a:moveTo>
                  <a:lnTo>
                    <a:pt x="24" y="36"/>
                  </a:lnTo>
                  <a:lnTo>
                    <a:pt x="74" y="38"/>
                  </a:lnTo>
                  <a:lnTo>
                    <a:pt x="76" y="20"/>
                  </a:lnTo>
                  <a:lnTo>
                    <a:pt x="80" y="0"/>
                  </a:lnTo>
                  <a:lnTo>
                    <a:pt x="111" y="0"/>
                  </a:lnTo>
                  <a:lnTo>
                    <a:pt x="143" y="0"/>
                  </a:lnTo>
                  <a:lnTo>
                    <a:pt x="139" y="2"/>
                  </a:lnTo>
                  <a:lnTo>
                    <a:pt x="137" y="6"/>
                  </a:lnTo>
                  <a:lnTo>
                    <a:pt x="135" y="14"/>
                  </a:lnTo>
                  <a:lnTo>
                    <a:pt x="135" y="20"/>
                  </a:lnTo>
                  <a:lnTo>
                    <a:pt x="137" y="24"/>
                  </a:lnTo>
                  <a:lnTo>
                    <a:pt x="139" y="26"/>
                  </a:lnTo>
                  <a:lnTo>
                    <a:pt x="143" y="28"/>
                  </a:lnTo>
                  <a:lnTo>
                    <a:pt x="150" y="28"/>
                  </a:lnTo>
                  <a:lnTo>
                    <a:pt x="161" y="28"/>
                  </a:lnTo>
                  <a:lnTo>
                    <a:pt x="174" y="28"/>
                  </a:lnTo>
                  <a:lnTo>
                    <a:pt x="178" y="30"/>
                  </a:lnTo>
                  <a:lnTo>
                    <a:pt x="180" y="34"/>
                  </a:lnTo>
                  <a:lnTo>
                    <a:pt x="180" y="36"/>
                  </a:lnTo>
                  <a:lnTo>
                    <a:pt x="178" y="40"/>
                  </a:lnTo>
                  <a:lnTo>
                    <a:pt x="169" y="46"/>
                  </a:lnTo>
                  <a:lnTo>
                    <a:pt x="150" y="56"/>
                  </a:lnTo>
                  <a:lnTo>
                    <a:pt x="143" y="60"/>
                  </a:lnTo>
                  <a:lnTo>
                    <a:pt x="143" y="66"/>
                  </a:lnTo>
                  <a:lnTo>
                    <a:pt x="143" y="74"/>
                  </a:lnTo>
                  <a:lnTo>
                    <a:pt x="145" y="80"/>
                  </a:lnTo>
                  <a:lnTo>
                    <a:pt x="152" y="90"/>
                  </a:lnTo>
                  <a:lnTo>
                    <a:pt x="154" y="100"/>
                  </a:lnTo>
                  <a:lnTo>
                    <a:pt x="158" y="104"/>
                  </a:lnTo>
                  <a:lnTo>
                    <a:pt x="161" y="108"/>
                  </a:lnTo>
                  <a:lnTo>
                    <a:pt x="163" y="118"/>
                  </a:lnTo>
                  <a:lnTo>
                    <a:pt x="163" y="128"/>
                  </a:lnTo>
                  <a:lnTo>
                    <a:pt x="165" y="132"/>
                  </a:lnTo>
                  <a:lnTo>
                    <a:pt x="165" y="136"/>
                  </a:lnTo>
                  <a:lnTo>
                    <a:pt x="165" y="144"/>
                  </a:lnTo>
                  <a:lnTo>
                    <a:pt x="163" y="150"/>
                  </a:lnTo>
                  <a:lnTo>
                    <a:pt x="161" y="164"/>
                  </a:lnTo>
                  <a:lnTo>
                    <a:pt x="158" y="168"/>
                  </a:lnTo>
                  <a:lnTo>
                    <a:pt x="152" y="170"/>
                  </a:lnTo>
                  <a:lnTo>
                    <a:pt x="145" y="170"/>
                  </a:lnTo>
                  <a:lnTo>
                    <a:pt x="141" y="168"/>
                  </a:lnTo>
                  <a:lnTo>
                    <a:pt x="137" y="164"/>
                  </a:lnTo>
                  <a:lnTo>
                    <a:pt x="137" y="160"/>
                  </a:lnTo>
                  <a:lnTo>
                    <a:pt x="132" y="148"/>
                  </a:lnTo>
                  <a:lnTo>
                    <a:pt x="128" y="144"/>
                  </a:lnTo>
                  <a:lnTo>
                    <a:pt x="126" y="144"/>
                  </a:lnTo>
                  <a:lnTo>
                    <a:pt x="124" y="144"/>
                  </a:lnTo>
                  <a:lnTo>
                    <a:pt x="119" y="148"/>
                  </a:lnTo>
                  <a:lnTo>
                    <a:pt x="115" y="152"/>
                  </a:lnTo>
                  <a:lnTo>
                    <a:pt x="104" y="156"/>
                  </a:lnTo>
                  <a:lnTo>
                    <a:pt x="100" y="162"/>
                  </a:lnTo>
                  <a:lnTo>
                    <a:pt x="100" y="166"/>
                  </a:lnTo>
                  <a:lnTo>
                    <a:pt x="108" y="172"/>
                  </a:lnTo>
                  <a:lnTo>
                    <a:pt x="111" y="174"/>
                  </a:lnTo>
                  <a:lnTo>
                    <a:pt x="108" y="178"/>
                  </a:lnTo>
                  <a:lnTo>
                    <a:pt x="104" y="182"/>
                  </a:lnTo>
                  <a:lnTo>
                    <a:pt x="98" y="184"/>
                  </a:lnTo>
                  <a:lnTo>
                    <a:pt x="98" y="190"/>
                  </a:lnTo>
                  <a:lnTo>
                    <a:pt x="95" y="196"/>
                  </a:lnTo>
                  <a:lnTo>
                    <a:pt x="91" y="198"/>
                  </a:lnTo>
                  <a:lnTo>
                    <a:pt x="89" y="198"/>
                  </a:lnTo>
                  <a:lnTo>
                    <a:pt x="80" y="198"/>
                  </a:lnTo>
                  <a:lnTo>
                    <a:pt x="72" y="200"/>
                  </a:lnTo>
                  <a:lnTo>
                    <a:pt x="61" y="202"/>
                  </a:lnTo>
                  <a:lnTo>
                    <a:pt x="54" y="192"/>
                  </a:lnTo>
                  <a:lnTo>
                    <a:pt x="48" y="184"/>
                  </a:lnTo>
                  <a:lnTo>
                    <a:pt x="28" y="168"/>
                  </a:lnTo>
                  <a:lnTo>
                    <a:pt x="24" y="164"/>
                  </a:lnTo>
                  <a:lnTo>
                    <a:pt x="19" y="158"/>
                  </a:lnTo>
                  <a:lnTo>
                    <a:pt x="13" y="144"/>
                  </a:lnTo>
                  <a:lnTo>
                    <a:pt x="0" y="112"/>
                  </a:lnTo>
                  <a:lnTo>
                    <a:pt x="0" y="108"/>
                  </a:lnTo>
                  <a:lnTo>
                    <a:pt x="4" y="102"/>
                  </a:lnTo>
                  <a:lnTo>
                    <a:pt x="9" y="96"/>
                  </a:lnTo>
                  <a:lnTo>
                    <a:pt x="11" y="90"/>
                  </a:lnTo>
                  <a:lnTo>
                    <a:pt x="11" y="82"/>
                  </a:lnTo>
                  <a:lnTo>
                    <a:pt x="11" y="78"/>
                  </a:lnTo>
                  <a:lnTo>
                    <a:pt x="11" y="76"/>
                  </a:lnTo>
                  <a:lnTo>
                    <a:pt x="15" y="74"/>
                  </a:lnTo>
                  <a:lnTo>
                    <a:pt x="19" y="74"/>
                  </a:lnTo>
                  <a:lnTo>
                    <a:pt x="24" y="74"/>
                  </a:lnTo>
                  <a:lnTo>
                    <a:pt x="28" y="74"/>
                  </a:lnTo>
                  <a:lnTo>
                    <a:pt x="30" y="72"/>
                  </a:lnTo>
                  <a:lnTo>
                    <a:pt x="32" y="68"/>
                  </a:lnTo>
                  <a:lnTo>
                    <a:pt x="28" y="60"/>
                  </a:lnTo>
                  <a:lnTo>
                    <a:pt x="26" y="54"/>
                  </a:lnTo>
                  <a:lnTo>
                    <a:pt x="24" y="50"/>
                  </a:lnTo>
                  <a:lnTo>
                    <a:pt x="24" y="36"/>
                  </a:lnTo>
                  <a:close/>
                </a:path>
              </a:pathLst>
            </a:custGeom>
            <a:solidFill>
              <a:srgbClr val="FFC000"/>
            </a:solidFill>
            <a:ln w="6350">
              <a:solidFill>
                <a:schemeClr val="bg1"/>
              </a:solidFill>
              <a:round/>
              <a:headEnd/>
              <a:tailEnd/>
            </a:ln>
          </p:spPr>
          <p:txBody>
            <a:bodyPr/>
            <a:lstStyle/>
            <a:p>
              <a:endParaRPr lang="en-US"/>
            </a:p>
          </p:txBody>
        </p:sp>
        <p:sp>
          <p:nvSpPr>
            <p:cNvPr id="38" name="Freeform 59"/>
            <p:cNvSpPr>
              <a:spLocks/>
            </p:cNvSpPr>
            <p:nvPr/>
          </p:nvSpPr>
          <p:spPr bwMode="gray">
            <a:xfrm>
              <a:off x="6136363" y="3343414"/>
              <a:ext cx="486053" cy="514153"/>
            </a:xfrm>
            <a:custGeom>
              <a:avLst/>
              <a:gdLst>
                <a:gd name="T0" fmla="*/ 11 w 223"/>
                <a:gd name="T1" fmla="*/ 246 h 280"/>
                <a:gd name="T2" fmla="*/ 28 w 223"/>
                <a:gd name="T3" fmla="*/ 244 h 280"/>
                <a:gd name="T4" fmla="*/ 34 w 223"/>
                <a:gd name="T5" fmla="*/ 242 h 280"/>
                <a:gd name="T6" fmla="*/ 37 w 223"/>
                <a:gd name="T7" fmla="*/ 230 h 280"/>
                <a:gd name="T8" fmla="*/ 47 w 223"/>
                <a:gd name="T9" fmla="*/ 224 h 280"/>
                <a:gd name="T10" fmla="*/ 39 w 223"/>
                <a:gd name="T11" fmla="*/ 212 h 280"/>
                <a:gd name="T12" fmla="*/ 43 w 223"/>
                <a:gd name="T13" fmla="*/ 202 h 280"/>
                <a:gd name="T14" fmla="*/ 58 w 223"/>
                <a:gd name="T15" fmla="*/ 194 h 280"/>
                <a:gd name="T16" fmla="*/ 65 w 223"/>
                <a:gd name="T17" fmla="*/ 190 h 280"/>
                <a:gd name="T18" fmla="*/ 71 w 223"/>
                <a:gd name="T19" fmla="*/ 194 h 280"/>
                <a:gd name="T20" fmla="*/ 76 w 223"/>
                <a:gd name="T21" fmla="*/ 210 h 280"/>
                <a:gd name="T22" fmla="*/ 84 w 223"/>
                <a:gd name="T23" fmla="*/ 216 h 280"/>
                <a:gd name="T24" fmla="*/ 100 w 223"/>
                <a:gd name="T25" fmla="*/ 210 h 280"/>
                <a:gd name="T26" fmla="*/ 104 w 223"/>
                <a:gd name="T27" fmla="*/ 190 h 280"/>
                <a:gd name="T28" fmla="*/ 104 w 223"/>
                <a:gd name="T29" fmla="*/ 178 h 280"/>
                <a:gd name="T30" fmla="*/ 102 w 223"/>
                <a:gd name="T31" fmla="*/ 164 h 280"/>
                <a:gd name="T32" fmla="*/ 97 w 223"/>
                <a:gd name="T33" fmla="*/ 150 h 280"/>
                <a:gd name="T34" fmla="*/ 91 w 223"/>
                <a:gd name="T35" fmla="*/ 136 h 280"/>
                <a:gd name="T36" fmla="*/ 84 w 223"/>
                <a:gd name="T37" fmla="*/ 126 h 280"/>
                <a:gd name="T38" fmla="*/ 82 w 223"/>
                <a:gd name="T39" fmla="*/ 106 h 280"/>
                <a:gd name="T40" fmla="*/ 108 w 223"/>
                <a:gd name="T41" fmla="*/ 92 h 280"/>
                <a:gd name="T42" fmla="*/ 119 w 223"/>
                <a:gd name="T43" fmla="*/ 80 h 280"/>
                <a:gd name="T44" fmla="*/ 113 w 223"/>
                <a:gd name="T45" fmla="*/ 74 h 280"/>
                <a:gd name="T46" fmla="*/ 82 w 223"/>
                <a:gd name="T47" fmla="*/ 74 h 280"/>
                <a:gd name="T48" fmla="*/ 76 w 223"/>
                <a:gd name="T49" fmla="*/ 70 h 280"/>
                <a:gd name="T50" fmla="*/ 76 w 223"/>
                <a:gd name="T51" fmla="*/ 52 h 280"/>
                <a:gd name="T52" fmla="*/ 82 w 223"/>
                <a:gd name="T53" fmla="*/ 46 h 280"/>
                <a:gd name="T54" fmla="*/ 89 w 223"/>
                <a:gd name="T55" fmla="*/ 42 h 280"/>
                <a:gd name="T56" fmla="*/ 108 w 223"/>
                <a:gd name="T57" fmla="*/ 42 h 280"/>
                <a:gd name="T58" fmla="*/ 139 w 223"/>
                <a:gd name="T59" fmla="*/ 60 h 280"/>
                <a:gd name="T60" fmla="*/ 152 w 223"/>
                <a:gd name="T61" fmla="*/ 48 h 280"/>
                <a:gd name="T62" fmla="*/ 167 w 223"/>
                <a:gd name="T63" fmla="*/ 46 h 280"/>
                <a:gd name="T64" fmla="*/ 182 w 223"/>
                <a:gd name="T65" fmla="*/ 20 h 280"/>
                <a:gd name="T66" fmla="*/ 191 w 223"/>
                <a:gd name="T67" fmla="*/ 12 h 280"/>
                <a:gd name="T68" fmla="*/ 223 w 223"/>
                <a:gd name="T69" fmla="*/ 0 h 280"/>
                <a:gd name="T70" fmla="*/ 208 w 223"/>
                <a:gd name="T71" fmla="*/ 54 h 280"/>
                <a:gd name="T72" fmla="*/ 208 w 223"/>
                <a:gd name="T73" fmla="*/ 64 h 280"/>
                <a:gd name="T74" fmla="*/ 202 w 223"/>
                <a:gd name="T75" fmla="*/ 78 h 280"/>
                <a:gd name="T76" fmla="*/ 208 w 223"/>
                <a:gd name="T77" fmla="*/ 114 h 280"/>
                <a:gd name="T78" fmla="*/ 208 w 223"/>
                <a:gd name="T79" fmla="*/ 126 h 280"/>
                <a:gd name="T80" fmla="*/ 202 w 223"/>
                <a:gd name="T81" fmla="*/ 140 h 280"/>
                <a:gd name="T82" fmla="*/ 193 w 223"/>
                <a:gd name="T83" fmla="*/ 162 h 280"/>
                <a:gd name="T84" fmla="*/ 178 w 223"/>
                <a:gd name="T85" fmla="*/ 172 h 280"/>
                <a:gd name="T86" fmla="*/ 174 w 223"/>
                <a:gd name="T87" fmla="*/ 174 h 280"/>
                <a:gd name="T88" fmla="*/ 160 w 223"/>
                <a:gd name="T89" fmla="*/ 200 h 280"/>
                <a:gd name="T90" fmla="*/ 160 w 223"/>
                <a:gd name="T91" fmla="*/ 204 h 280"/>
                <a:gd name="T92" fmla="*/ 163 w 223"/>
                <a:gd name="T93" fmla="*/ 216 h 280"/>
                <a:gd name="T94" fmla="*/ 165 w 223"/>
                <a:gd name="T95" fmla="*/ 236 h 280"/>
                <a:gd name="T96" fmla="*/ 154 w 223"/>
                <a:gd name="T97" fmla="*/ 248 h 280"/>
                <a:gd name="T98" fmla="*/ 141 w 223"/>
                <a:gd name="T99" fmla="*/ 252 h 280"/>
                <a:gd name="T100" fmla="*/ 124 w 223"/>
                <a:gd name="T101" fmla="*/ 264 h 280"/>
                <a:gd name="T102" fmla="*/ 113 w 223"/>
                <a:gd name="T103" fmla="*/ 262 h 280"/>
                <a:gd name="T104" fmla="*/ 97 w 223"/>
                <a:gd name="T105" fmla="*/ 254 h 280"/>
                <a:gd name="T106" fmla="*/ 89 w 223"/>
                <a:gd name="T107" fmla="*/ 260 h 280"/>
                <a:gd name="T108" fmla="*/ 84 w 223"/>
                <a:gd name="T109" fmla="*/ 270 h 280"/>
                <a:gd name="T110" fmla="*/ 80 w 223"/>
                <a:gd name="T111" fmla="*/ 276 h 280"/>
                <a:gd name="T112" fmla="*/ 71 w 223"/>
                <a:gd name="T113" fmla="*/ 272 h 280"/>
                <a:gd name="T114" fmla="*/ 54 w 223"/>
                <a:gd name="T115" fmla="*/ 258 h 280"/>
                <a:gd name="T116" fmla="*/ 26 w 223"/>
                <a:gd name="T117" fmla="*/ 280 h 280"/>
                <a:gd name="T118" fmla="*/ 2 w 223"/>
                <a:gd name="T119" fmla="*/ 256 h 280"/>
                <a:gd name="T120" fmla="*/ 0 w 223"/>
                <a:gd name="T121" fmla="*/ 248 h 2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3"/>
                <a:gd name="T184" fmla="*/ 0 h 280"/>
                <a:gd name="T185" fmla="*/ 223 w 223"/>
                <a:gd name="T186" fmla="*/ 280 h 2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3" h="280">
                  <a:moveTo>
                    <a:pt x="0" y="248"/>
                  </a:moveTo>
                  <a:lnTo>
                    <a:pt x="0" y="248"/>
                  </a:lnTo>
                  <a:lnTo>
                    <a:pt x="11" y="246"/>
                  </a:lnTo>
                  <a:lnTo>
                    <a:pt x="19" y="244"/>
                  </a:lnTo>
                  <a:lnTo>
                    <a:pt x="28" y="244"/>
                  </a:lnTo>
                  <a:lnTo>
                    <a:pt x="30" y="244"/>
                  </a:lnTo>
                  <a:lnTo>
                    <a:pt x="34" y="242"/>
                  </a:lnTo>
                  <a:lnTo>
                    <a:pt x="37" y="236"/>
                  </a:lnTo>
                  <a:lnTo>
                    <a:pt x="37" y="230"/>
                  </a:lnTo>
                  <a:lnTo>
                    <a:pt x="43" y="228"/>
                  </a:lnTo>
                  <a:lnTo>
                    <a:pt x="47" y="224"/>
                  </a:lnTo>
                  <a:lnTo>
                    <a:pt x="50" y="220"/>
                  </a:lnTo>
                  <a:lnTo>
                    <a:pt x="47" y="218"/>
                  </a:lnTo>
                  <a:lnTo>
                    <a:pt x="39" y="212"/>
                  </a:lnTo>
                  <a:lnTo>
                    <a:pt x="39" y="208"/>
                  </a:lnTo>
                  <a:lnTo>
                    <a:pt x="43" y="202"/>
                  </a:lnTo>
                  <a:lnTo>
                    <a:pt x="54" y="198"/>
                  </a:lnTo>
                  <a:lnTo>
                    <a:pt x="58" y="194"/>
                  </a:lnTo>
                  <a:lnTo>
                    <a:pt x="63" y="190"/>
                  </a:lnTo>
                  <a:lnTo>
                    <a:pt x="65" y="190"/>
                  </a:lnTo>
                  <a:lnTo>
                    <a:pt x="67" y="190"/>
                  </a:lnTo>
                  <a:lnTo>
                    <a:pt x="71" y="194"/>
                  </a:lnTo>
                  <a:lnTo>
                    <a:pt x="76" y="206"/>
                  </a:lnTo>
                  <a:lnTo>
                    <a:pt x="76" y="210"/>
                  </a:lnTo>
                  <a:lnTo>
                    <a:pt x="80" y="214"/>
                  </a:lnTo>
                  <a:lnTo>
                    <a:pt x="84" y="216"/>
                  </a:lnTo>
                  <a:lnTo>
                    <a:pt x="91" y="216"/>
                  </a:lnTo>
                  <a:lnTo>
                    <a:pt x="97" y="214"/>
                  </a:lnTo>
                  <a:lnTo>
                    <a:pt x="100" y="210"/>
                  </a:lnTo>
                  <a:lnTo>
                    <a:pt x="102" y="196"/>
                  </a:lnTo>
                  <a:lnTo>
                    <a:pt x="104" y="190"/>
                  </a:lnTo>
                  <a:lnTo>
                    <a:pt x="104" y="182"/>
                  </a:lnTo>
                  <a:lnTo>
                    <a:pt x="104" y="178"/>
                  </a:lnTo>
                  <a:lnTo>
                    <a:pt x="102" y="174"/>
                  </a:lnTo>
                  <a:lnTo>
                    <a:pt x="102" y="164"/>
                  </a:lnTo>
                  <a:lnTo>
                    <a:pt x="100" y="154"/>
                  </a:lnTo>
                  <a:lnTo>
                    <a:pt x="97" y="150"/>
                  </a:lnTo>
                  <a:lnTo>
                    <a:pt x="93" y="146"/>
                  </a:lnTo>
                  <a:lnTo>
                    <a:pt x="91" y="136"/>
                  </a:lnTo>
                  <a:lnTo>
                    <a:pt x="84" y="126"/>
                  </a:lnTo>
                  <a:lnTo>
                    <a:pt x="82" y="120"/>
                  </a:lnTo>
                  <a:lnTo>
                    <a:pt x="82" y="112"/>
                  </a:lnTo>
                  <a:lnTo>
                    <a:pt x="82" y="106"/>
                  </a:lnTo>
                  <a:lnTo>
                    <a:pt x="89" y="102"/>
                  </a:lnTo>
                  <a:lnTo>
                    <a:pt x="108" y="92"/>
                  </a:lnTo>
                  <a:lnTo>
                    <a:pt x="117" y="86"/>
                  </a:lnTo>
                  <a:lnTo>
                    <a:pt x="119" y="82"/>
                  </a:lnTo>
                  <a:lnTo>
                    <a:pt x="119" y="80"/>
                  </a:lnTo>
                  <a:lnTo>
                    <a:pt x="117" y="76"/>
                  </a:lnTo>
                  <a:lnTo>
                    <a:pt x="113" y="74"/>
                  </a:lnTo>
                  <a:lnTo>
                    <a:pt x="100" y="74"/>
                  </a:lnTo>
                  <a:lnTo>
                    <a:pt x="89" y="74"/>
                  </a:lnTo>
                  <a:lnTo>
                    <a:pt x="82" y="74"/>
                  </a:lnTo>
                  <a:lnTo>
                    <a:pt x="78" y="72"/>
                  </a:lnTo>
                  <a:lnTo>
                    <a:pt x="76" y="70"/>
                  </a:lnTo>
                  <a:lnTo>
                    <a:pt x="74" y="66"/>
                  </a:lnTo>
                  <a:lnTo>
                    <a:pt x="74" y="60"/>
                  </a:lnTo>
                  <a:lnTo>
                    <a:pt x="76" y="52"/>
                  </a:lnTo>
                  <a:lnTo>
                    <a:pt x="78" y="48"/>
                  </a:lnTo>
                  <a:lnTo>
                    <a:pt x="82" y="46"/>
                  </a:lnTo>
                  <a:lnTo>
                    <a:pt x="89" y="42"/>
                  </a:lnTo>
                  <a:lnTo>
                    <a:pt x="95" y="40"/>
                  </a:lnTo>
                  <a:lnTo>
                    <a:pt x="102" y="40"/>
                  </a:lnTo>
                  <a:lnTo>
                    <a:pt x="108" y="42"/>
                  </a:lnTo>
                  <a:lnTo>
                    <a:pt x="115" y="44"/>
                  </a:lnTo>
                  <a:lnTo>
                    <a:pt x="139" y="60"/>
                  </a:lnTo>
                  <a:lnTo>
                    <a:pt x="139" y="48"/>
                  </a:lnTo>
                  <a:lnTo>
                    <a:pt x="152" y="48"/>
                  </a:lnTo>
                  <a:lnTo>
                    <a:pt x="163" y="48"/>
                  </a:lnTo>
                  <a:lnTo>
                    <a:pt x="167" y="46"/>
                  </a:lnTo>
                  <a:lnTo>
                    <a:pt x="169" y="44"/>
                  </a:lnTo>
                  <a:lnTo>
                    <a:pt x="176" y="32"/>
                  </a:lnTo>
                  <a:lnTo>
                    <a:pt x="182" y="20"/>
                  </a:lnTo>
                  <a:lnTo>
                    <a:pt x="184" y="16"/>
                  </a:lnTo>
                  <a:lnTo>
                    <a:pt x="191" y="12"/>
                  </a:lnTo>
                  <a:lnTo>
                    <a:pt x="204" y="6"/>
                  </a:lnTo>
                  <a:lnTo>
                    <a:pt x="223" y="0"/>
                  </a:lnTo>
                  <a:lnTo>
                    <a:pt x="221" y="18"/>
                  </a:lnTo>
                  <a:lnTo>
                    <a:pt x="219" y="30"/>
                  </a:lnTo>
                  <a:lnTo>
                    <a:pt x="208" y="54"/>
                  </a:lnTo>
                  <a:lnTo>
                    <a:pt x="208" y="62"/>
                  </a:lnTo>
                  <a:lnTo>
                    <a:pt x="208" y="64"/>
                  </a:lnTo>
                  <a:lnTo>
                    <a:pt x="206" y="68"/>
                  </a:lnTo>
                  <a:lnTo>
                    <a:pt x="202" y="78"/>
                  </a:lnTo>
                  <a:lnTo>
                    <a:pt x="202" y="88"/>
                  </a:lnTo>
                  <a:lnTo>
                    <a:pt x="204" y="100"/>
                  </a:lnTo>
                  <a:lnTo>
                    <a:pt x="208" y="114"/>
                  </a:lnTo>
                  <a:lnTo>
                    <a:pt x="208" y="120"/>
                  </a:lnTo>
                  <a:lnTo>
                    <a:pt x="208" y="126"/>
                  </a:lnTo>
                  <a:lnTo>
                    <a:pt x="202" y="140"/>
                  </a:lnTo>
                  <a:lnTo>
                    <a:pt x="202" y="148"/>
                  </a:lnTo>
                  <a:lnTo>
                    <a:pt x="200" y="154"/>
                  </a:lnTo>
                  <a:lnTo>
                    <a:pt x="193" y="162"/>
                  </a:lnTo>
                  <a:lnTo>
                    <a:pt x="184" y="168"/>
                  </a:lnTo>
                  <a:lnTo>
                    <a:pt x="178" y="172"/>
                  </a:lnTo>
                  <a:lnTo>
                    <a:pt x="176" y="174"/>
                  </a:lnTo>
                  <a:lnTo>
                    <a:pt x="174" y="174"/>
                  </a:lnTo>
                  <a:lnTo>
                    <a:pt x="174" y="182"/>
                  </a:lnTo>
                  <a:lnTo>
                    <a:pt x="169" y="188"/>
                  </a:lnTo>
                  <a:lnTo>
                    <a:pt x="160" y="200"/>
                  </a:lnTo>
                  <a:lnTo>
                    <a:pt x="160" y="202"/>
                  </a:lnTo>
                  <a:lnTo>
                    <a:pt x="160" y="204"/>
                  </a:lnTo>
                  <a:lnTo>
                    <a:pt x="160" y="210"/>
                  </a:lnTo>
                  <a:lnTo>
                    <a:pt x="163" y="216"/>
                  </a:lnTo>
                  <a:lnTo>
                    <a:pt x="167" y="224"/>
                  </a:lnTo>
                  <a:lnTo>
                    <a:pt x="167" y="230"/>
                  </a:lnTo>
                  <a:lnTo>
                    <a:pt x="165" y="236"/>
                  </a:lnTo>
                  <a:lnTo>
                    <a:pt x="158" y="244"/>
                  </a:lnTo>
                  <a:lnTo>
                    <a:pt x="154" y="248"/>
                  </a:lnTo>
                  <a:lnTo>
                    <a:pt x="150" y="250"/>
                  </a:lnTo>
                  <a:lnTo>
                    <a:pt x="141" y="252"/>
                  </a:lnTo>
                  <a:lnTo>
                    <a:pt x="134" y="254"/>
                  </a:lnTo>
                  <a:lnTo>
                    <a:pt x="124" y="264"/>
                  </a:lnTo>
                  <a:lnTo>
                    <a:pt x="119" y="266"/>
                  </a:lnTo>
                  <a:lnTo>
                    <a:pt x="117" y="266"/>
                  </a:lnTo>
                  <a:lnTo>
                    <a:pt x="113" y="262"/>
                  </a:lnTo>
                  <a:lnTo>
                    <a:pt x="106" y="256"/>
                  </a:lnTo>
                  <a:lnTo>
                    <a:pt x="104" y="254"/>
                  </a:lnTo>
                  <a:lnTo>
                    <a:pt x="97" y="254"/>
                  </a:lnTo>
                  <a:lnTo>
                    <a:pt x="93" y="256"/>
                  </a:lnTo>
                  <a:lnTo>
                    <a:pt x="89" y="260"/>
                  </a:lnTo>
                  <a:lnTo>
                    <a:pt x="87" y="264"/>
                  </a:lnTo>
                  <a:lnTo>
                    <a:pt x="84" y="270"/>
                  </a:lnTo>
                  <a:lnTo>
                    <a:pt x="82" y="274"/>
                  </a:lnTo>
                  <a:lnTo>
                    <a:pt x="80" y="276"/>
                  </a:lnTo>
                  <a:lnTo>
                    <a:pt x="76" y="276"/>
                  </a:lnTo>
                  <a:lnTo>
                    <a:pt x="71" y="272"/>
                  </a:lnTo>
                  <a:lnTo>
                    <a:pt x="61" y="262"/>
                  </a:lnTo>
                  <a:lnTo>
                    <a:pt x="54" y="258"/>
                  </a:lnTo>
                  <a:lnTo>
                    <a:pt x="43" y="266"/>
                  </a:lnTo>
                  <a:lnTo>
                    <a:pt x="26" y="280"/>
                  </a:lnTo>
                  <a:lnTo>
                    <a:pt x="11" y="270"/>
                  </a:lnTo>
                  <a:lnTo>
                    <a:pt x="6" y="264"/>
                  </a:lnTo>
                  <a:lnTo>
                    <a:pt x="2" y="256"/>
                  </a:lnTo>
                  <a:lnTo>
                    <a:pt x="0" y="248"/>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39" name="Freeform 60"/>
            <p:cNvSpPr>
              <a:spLocks/>
            </p:cNvSpPr>
            <p:nvPr/>
          </p:nvSpPr>
          <p:spPr bwMode="gray">
            <a:xfrm>
              <a:off x="6191208" y="3816647"/>
              <a:ext cx="98345" cy="80059"/>
            </a:xfrm>
            <a:custGeom>
              <a:avLst/>
              <a:gdLst>
                <a:gd name="T0" fmla="*/ 0 w 45"/>
                <a:gd name="T1" fmla="*/ 22 h 44"/>
                <a:gd name="T2" fmla="*/ 0 w 45"/>
                <a:gd name="T3" fmla="*/ 22 h 44"/>
                <a:gd name="T4" fmla="*/ 17 w 45"/>
                <a:gd name="T5" fmla="*/ 8 h 44"/>
                <a:gd name="T6" fmla="*/ 28 w 45"/>
                <a:gd name="T7" fmla="*/ 0 h 44"/>
                <a:gd name="T8" fmla="*/ 28 w 45"/>
                <a:gd name="T9" fmla="*/ 0 h 44"/>
                <a:gd name="T10" fmla="*/ 35 w 45"/>
                <a:gd name="T11" fmla="*/ 4 h 44"/>
                <a:gd name="T12" fmla="*/ 45 w 45"/>
                <a:gd name="T13" fmla="*/ 14 h 44"/>
                <a:gd name="T14" fmla="*/ 45 w 45"/>
                <a:gd name="T15" fmla="*/ 14 h 44"/>
                <a:gd name="T16" fmla="*/ 37 w 45"/>
                <a:gd name="T17" fmla="*/ 20 h 44"/>
                <a:gd name="T18" fmla="*/ 30 w 45"/>
                <a:gd name="T19" fmla="*/ 28 h 44"/>
                <a:gd name="T20" fmla="*/ 30 w 45"/>
                <a:gd name="T21" fmla="*/ 28 h 44"/>
                <a:gd name="T22" fmla="*/ 30 w 45"/>
                <a:gd name="T23" fmla="*/ 32 h 44"/>
                <a:gd name="T24" fmla="*/ 30 w 45"/>
                <a:gd name="T25" fmla="*/ 38 h 44"/>
                <a:gd name="T26" fmla="*/ 30 w 45"/>
                <a:gd name="T27" fmla="*/ 38 h 44"/>
                <a:gd name="T28" fmla="*/ 28 w 45"/>
                <a:gd name="T29" fmla="*/ 40 h 44"/>
                <a:gd name="T30" fmla="*/ 24 w 45"/>
                <a:gd name="T31" fmla="*/ 42 h 44"/>
                <a:gd name="T32" fmla="*/ 15 w 45"/>
                <a:gd name="T33" fmla="*/ 44 h 44"/>
                <a:gd name="T34" fmla="*/ 15 w 45"/>
                <a:gd name="T35" fmla="*/ 44 h 44"/>
                <a:gd name="T36" fmla="*/ 13 w 45"/>
                <a:gd name="T37" fmla="*/ 38 h 44"/>
                <a:gd name="T38" fmla="*/ 11 w 45"/>
                <a:gd name="T39" fmla="*/ 32 h 44"/>
                <a:gd name="T40" fmla="*/ 11 w 45"/>
                <a:gd name="T41" fmla="*/ 32 h 44"/>
                <a:gd name="T42" fmla="*/ 0 w 45"/>
                <a:gd name="T43" fmla="*/ 22 h 44"/>
                <a:gd name="T44" fmla="*/ 0 w 45"/>
                <a:gd name="T45" fmla="*/ 22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44"/>
                <a:gd name="T71" fmla="*/ 45 w 45"/>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44">
                  <a:moveTo>
                    <a:pt x="0" y="22"/>
                  </a:moveTo>
                  <a:lnTo>
                    <a:pt x="0" y="22"/>
                  </a:lnTo>
                  <a:lnTo>
                    <a:pt x="17" y="8"/>
                  </a:lnTo>
                  <a:lnTo>
                    <a:pt x="28" y="0"/>
                  </a:lnTo>
                  <a:lnTo>
                    <a:pt x="35" y="4"/>
                  </a:lnTo>
                  <a:lnTo>
                    <a:pt x="45" y="14"/>
                  </a:lnTo>
                  <a:lnTo>
                    <a:pt x="37" y="20"/>
                  </a:lnTo>
                  <a:lnTo>
                    <a:pt x="30" y="28"/>
                  </a:lnTo>
                  <a:lnTo>
                    <a:pt x="30" y="32"/>
                  </a:lnTo>
                  <a:lnTo>
                    <a:pt x="30" y="38"/>
                  </a:lnTo>
                  <a:lnTo>
                    <a:pt x="28" y="40"/>
                  </a:lnTo>
                  <a:lnTo>
                    <a:pt x="24" y="42"/>
                  </a:lnTo>
                  <a:lnTo>
                    <a:pt x="15" y="44"/>
                  </a:lnTo>
                  <a:lnTo>
                    <a:pt x="13" y="38"/>
                  </a:lnTo>
                  <a:lnTo>
                    <a:pt x="11" y="32"/>
                  </a:lnTo>
                  <a:lnTo>
                    <a:pt x="0" y="22"/>
                  </a:lnTo>
                  <a:close/>
                </a:path>
              </a:pathLst>
            </a:custGeom>
            <a:solidFill>
              <a:schemeClr val="bg1">
                <a:lumMod val="9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40" name="Freeform 61"/>
            <p:cNvSpPr>
              <a:spLocks/>
            </p:cNvSpPr>
            <p:nvPr/>
          </p:nvSpPr>
          <p:spPr bwMode="gray">
            <a:xfrm>
              <a:off x="6342509" y="2916436"/>
              <a:ext cx="845393" cy="514153"/>
            </a:xfrm>
            <a:custGeom>
              <a:avLst/>
              <a:gdLst>
                <a:gd name="T0" fmla="*/ 109 w 387"/>
                <a:gd name="T1" fmla="*/ 238 h 280"/>
                <a:gd name="T2" fmla="*/ 89 w 387"/>
                <a:gd name="T3" fmla="*/ 248 h 280"/>
                <a:gd name="T4" fmla="*/ 74 w 387"/>
                <a:gd name="T5" fmla="*/ 276 h 280"/>
                <a:gd name="T6" fmla="*/ 68 w 387"/>
                <a:gd name="T7" fmla="*/ 280 h 280"/>
                <a:gd name="T8" fmla="*/ 44 w 387"/>
                <a:gd name="T9" fmla="*/ 280 h 280"/>
                <a:gd name="T10" fmla="*/ 46 w 387"/>
                <a:gd name="T11" fmla="*/ 250 h 280"/>
                <a:gd name="T12" fmla="*/ 42 w 387"/>
                <a:gd name="T13" fmla="*/ 232 h 280"/>
                <a:gd name="T14" fmla="*/ 9 w 387"/>
                <a:gd name="T15" fmla="*/ 202 h 280"/>
                <a:gd name="T16" fmla="*/ 2 w 387"/>
                <a:gd name="T17" fmla="*/ 190 h 280"/>
                <a:gd name="T18" fmla="*/ 0 w 387"/>
                <a:gd name="T19" fmla="*/ 150 h 280"/>
                <a:gd name="T20" fmla="*/ 16 w 387"/>
                <a:gd name="T21" fmla="*/ 130 h 280"/>
                <a:gd name="T22" fmla="*/ 29 w 387"/>
                <a:gd name="T23" fmla="*/ 126 h 280"/>
                <a:gd name="T24" fmla="*/ 35 w 387"/>
                <a:gd name="T25" fmla="*/ 124 h 280"/>
                <a:gd name="T26" fmla="*/ 63 w 387"/>
                <a:gd name="T27" fmla="*/ 108 h 280"/>
                <a:gd name="T28" fmla="*/ 100 w 387"/>
                <a:gd name="T29" fmla="*/ 106 h 280"/>
                <a:gd name="T30" fmla="*/ 113 w 387"/>
                <a:gd name="T31" fmla="*/ 102 h 280"/>
                <a:gd name="T32" fmla="*/ 124 w 387"/>
                <a:gd name="T33" fmla="*/ 98 h 280"/>
                <a:gd name="T34" fmla="*/ 163 w 387"/>
                <a:gd name="T35" fmla="*/ 74 h 280"/>
                <a:gd name="T36" fmla="*/ 176 w 387"/>
                <a:gd name="T37" fmla="*/ 56 h 280"/>
                <a:gd name="T38" fmla="*/ 200 w 387"/>
                <a:gd name="T39" fmla="*/ 46 h 280"/>
                <a:gd name="T40" fmla="*/ 211 w 387"/>
                <a:gd name="T41" fmla="*/ 40 h 280"/>
                <a:gd name="T42" fmla="*/ 239 w 387"/>
                <a:gd name="T43" fmla="*/ 16 h 280"/>
                <a:gd name="T44" fmla="*/ 248 w 387"/>
                <a:gd name="T45" fmla="*/ 8 h 280"/>
                <a:gd name="T46" fmla="*/ 255 w 387"/>
                <a:gd name="T47" fmla="*/ 0 h 280"/>
                <a:gd name="T48" fmla="*/ 268 w 387"/>
                <a:gd name="T49" fmla="*/ 8 h 280"/>
                <a:gd name="T50" fmla="*/ 268 w 387"/>
                <a:gd name="T51" fmla="*/ 28 h 280"/>
                <a:gd name="T52" fmla="*/ 272 w 387"/>
                <a:gd name="T53" fmla="*/ 46 h 280"/>
                <a:gd name="T54" fmla="*/ 276 w 387"/>
                <a:gd name="T55" fmla="*/ 70 h 280"/>
                <a:gd name="T56" fmla="*/ 281 w 387"/>
                <a:gd name="T57" fmla="*/ 84 h 280"/>
                <a:gd name="T58" fmla="*/ 309 w 387"/>
                <a:gd name="T59" fmla="*/ 96 h 280"/>
                <a:gd name="T60" fmla="*/ 324 w 387"/>
                <a:gd name="T61" fmla="*/ 106 h 280"/>
                <a:gd name="T62" fmla="*/ 357 w 387"/>
                <a:gd name="T63" fmla="*/ 130 h 280"/>
                <a:gd name="T64" fmla="*/ 376 w 387"/>
                <a:gd name="T65" fmla="*/ 154 h 280"/>
                <a:gd name="T66" fmla="*/ 383 w 387"/>
                <a:gd name="T67" fmla="*/ 176 h 280"/>
                <a:gd name="T68" fmla="*/ 381 w 387"/>
                <a:gd name="T69" fmla="*/ 180 h 280"/>
                <a:gd name="T70" fmla="*/ 363 w 387"/>
                <a:gd name="T71" fmla="*/ 176 h 280"/>
                <a:gd name="T72" fmla="*/ 350 w 387"/>
                <a:gd name="T73" fmla="*/ 174 h 280"/>
                <a:gd name="T74" fmla="*/ 326 w 387"/>
                <a:gd name="T75" fmla="*/ 186 h 280"/>
                <a:gd name="T76" fmla="*/ 313 w 387"/>
                <a:gd name="T77" fmla="*/ 192 h 280"/>
                <a:gd name="T78" fmla="*/ 276 w 387"/>
                <a:gd name="T79" fmla="*/ 186 h 280"/>
                <a:gd name="T80" fmla="*/ 268 w 387"/>
                <a:gd name="T81" fmla="*/ 186 h 280"/>
                <a:gd name="T82" fmla="*/ 257 w 387"/>
                <a:gd name="T83" fmla="*/ 200 h 280"/>
                <a:gd name="T84" fmla="*/ 218 w 387"/>
                <a:gd name="T85" fmla="*/ 204 h 280"/>
                <a:gd name="T86" fmla="*/ 202 w 387"/>
                <a:gd name="T87" fmla="*/ 200 h 280"/>
                <a:gd name="T88" fmla="*/ 187 w 387"/>
                <a:gd name="T89" fmla="*/ 184 h 280"/>
                <a:gd name="T90" fmla="*/ 176 w 387"/>
                <a:gd name="T91" fmla="*/ 182 h 280"/>
                <a:gd name="T92" fmla="*/ 159 w 387"/>
                <a:gd name="T93" fmla="*/ 180 h 280"/>
                <a:gd name="T94" fmla="*/ 148 w 387"/>
                <a:gd name="T95" fmla="*/ 200 h 280"/>
                <a:gd name="T96" fmla="*/ 137 w 387"/>
                <a:gd name="T97" fmla="*/ 218 h 280"/>
                <a:gd name="T98" fmla="*/ 133 w 387"/>
                <a:gd name="T99" fmla="*/ 222 h 280"/>
                <a:gd name="T100" fmla="*/ 128 w 387"/>
                <a:gd name="T101" fmla="*/ 226 h 2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7"/>
                <a:gd name="T154" fmla="*/ 0 h 280"/>
                <a:gd name="T155" fmla="*/ 387 w 387"/>
                <a:gd name="T156" fmla="*/ 280 h 2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7" h="280">
                  <a:moveTo>
                    <a:pt x="128" y="232"/>
                  </a:moveTo>
                  <a:lnTo>
                    <a:pt x="128" y="232"/>
                  </a:lnTo>
                  <a:lnTo>
                    <a:pt x="109" y="238"/>
                  </a:lnTo>
                  <a:lnTo>
                    <a:pt x="96" y="244"/>
                  </a:lnTo>
                  <a:lnTo>
                    <a:pt x="89" y="248"/>
                  </a:lnTo>
                  <a:lnTo>
                    <a:pt x="87" y="252"/>
                  </a:lnTo>
                  <a:lnTo>
                    <a:pt x="81" y="264"/>
                  </a:lnTo>
                  <a:lnTo>
                    <a:pt x="74" y="276"/>
                  </a:lnTo>
                  <a:lnTo>
                    <a:pt x="72" y="278"/>
                  </a:lnTo>
                  <a:lnTo>
                    <a:pt x="68" y="280"/>
                  </a:lnTo>
                  <a:lnTo>
                    <a:pt x="57" y="280"/>
                  </a:lnTo>
                  <a:lnTo>
                    <a:pt x="44" y="280"/>
                  </a:lnTo>
                  <a:lnTo>
                    <a:pt x="44" y="268"/>
                  </a:lnTo>
                  <a:lnTo>
                    <a:pt x="46" y="250"/>
                  </a:lnTo>
                  <a:lnTo>
                    <a:pt x="46" y="240"/>
                  </a:lnTo>
                  <a:lnTo>
                    <a:pt x="42" y="232"/>
                  </a:lnTo>
                  <a:lnTo>
                    <a:pt x="31" y="222"/>
                  </a:lnTo>
                  <a:lnTo>
                    <a:pt x="20" y="212"/>
                  </a:lnTo>
                  <a:lnTo>
                    <a:pt x="9" y="202"/>
                  </a:lnTo>
                  <a:lnTo>
                    <a:pt x="7" y="196"/>
                  </a:lnTo>
                  <a:lnTo>
                    <a:pt x="2" y="190"/>
                  </a:lnTo>
                  <a:lnTo>
                    <a:pt x="0" y="174"/>
                  </a:lnTo>
                  <a:lnTo>
                    <a:pt x="0" y="156"/>
                  </a:lnTo>
                  <a:lnTo>
                    <a:pt x="0" y="150"/>
                  </a:lnTo>
                  <a:lnTo>
                    <a:pt x="5" y="142"/>
                  </a:lnTo>
                  <a:lnTo>
                    <a:pt x="9" y="134"/>
                  </a:lnTo>
                  <a:lnTo>
                    <a:pt x="16" y="130"/>
                  </a:lnTo>
                  <a:lnTo>
                    <a:pt x="22" y="126"/>
                  </a:lnTo>
                  <a:lnTo>
                    <a:pt x="29" y="126"/>
                  </a:lnTo>
                  <a:lnTo>
                    <a:pt x="35" y="124"/>
                  </a:lnTo>
                  <a:lnTo>
                    <a:pt x="48" y="116"/>
                  </a:lnTo>
                  <a:lnTo>
                    <a:pt x="63" y="108"/>
                  </a:lnTo>
                  <a:lnTo>
                    <a:pt x="72" y="106"/>
                  </a:lnTo>
                  <a:lnTo>
                    <a:pt x="81" y="106"/>
                  </a:lnTo>
                  <a:lnTo>
                    <a:pt x="100" y="106"/>
                  </a:lnTo>
                  <a:lnTo>
                    <a:pt x="107" y="106"/>
                  </a:lnTo>
                  <a:lnTo>
                    <a:pt x="113" y="102"/>
                  </a:lnTo>
                  <a:lnTo>
                    <a:pt x="118" y="100"/>
                  </a:lnTo>
                  <a:lnTo>
                    <a:pt x="124" y="98"/>
                  </a:lnTo>
                  <a:lnTo>
                    <a:pt x="139" y="92"/>
                  </a:lnTo>
                  <a:lnTo>
                    <a:pt x="152" y="84"/>
                  </a:lnTo>
                  <a:lnTo>
                    <a:pt x="163" y="74"/>
                  </a:lnTo>
                  <a:lnTo>
                    <a:pt x="172" y="60"/>
                  </a:lnTo>
                  <a:lnTo>
                    <a:pt x="176" y="56"/>
                  </a:lnTo>
                  <a:lnTo>
                    <a:pt x="181" y="52"/>
                  </a:lnTo>
                  <a:lnTo>
                    <a:pt x="189" y="50"/>
                  </a:lnTo>
                  <a:lnTo>
                    <a:pt x="200" y="46"/>
                  </a:lnTo>
                  <a:lnTo>
                    <a:pt x="207" y="44"/>
                  </a:lnTo>
                  <a:lnTo>
                    <a:pt x="211" y="40"/>
                  </a:lnTo>
                  <a:lnTo>
                    <a:pt x="224" y="28"/>
                  </a:lnTo>
                  <a:lnTo>
                    <a:pt x="233" y="22"/>
                  </a:lnTo>
                  <a:lnTo>
                    <a:pt x="239" y="16"/>
                  </a:lnTo>
                  <a:lnTo>
                    <a:pt x="244" y="12"/>
                  </a:lnTo>
                  <a:lnTo>
                    <a:pt x="248" y="8"/>
                  </a:lnTo>
                  <a:lnTo>
                    <a:pt x="252" y="6"/>
                  </a:lnTo>
                  <a:lnTo>
                    <a:pt x="255" y="0"/>
                  </a:lnTo>
                  <a:lnTo>
                    <a:pt x="263" y="4"/>
                  </a:lnTo>
                  <a:lnTo>
                    <a:pt x="265" y="6"/>
                  </a:lnTo>
                  <a:lnTo>
                    <a:pt x="268" y="8"/>
                  </a:lnTo>
                  <a:lnTo>
                    <a:pt x="268" y="18"/>
                  </a:lnTo>
                  <a:lnTo>
                    <a:pt x="268" y="28"/>
                  </a:lnTo>
                  <a:lnTo>
                    <a:pt x="268" y="36"/>
                  </a:lnTo>
                  <a:lnTo>
                    <a:pt x="272" y="46"/>
                  </a:lnTo>
                  <a:lnTo>
                    <a:pt x="276" y="54"/>
                  </a:lnTo>
                  <a:lnTo>
                    <a:pt x="276" y="62"/>
                  </a:lnTo>
                  <a:lnTo>
                    <a:pt x="276" y="70"/>
                  </a:lnTo>
                  <a:lnTo>
                    <a:pt x="278" y="78"/>
                  </a:lnTo>
                  <a:lnTo>
                    <a:pt x="281" y="84"/>
                  </a:lnTo>
                  <a:lnTo>
                    <a:pt x="285" y="88"/>
                  </a:lnTo>
                  <a:lnTo>
                    <a:pt x="296" y="94"/>
                  </a:lnTo>
                  <a:lnTo>
                    <a:pt x="309" y="96"/>
                  </a:lnTo>
                  <a:lnTo>
                    <a:pt x="320" y="100"/>
                  </a:lnTo>
                  <a:lnTo>
                    <a:pt x="324" y="106"/>
                  </a:lnTo>
                  <a:lnTo>
                    <a:pt x="328" y="110"/>
                  </a:lnTo>
                  <a:lnTo>
                    <a:pt x="357" y="130"/>
                  </a:lnTo>
                  <a:lnTo>
                    <a:pt x="368" y="140"/>
                  </a:lnTo>
                  <a:lnTo>
                    <a:pt x="372" y="146"/>
                  </a:lnTo>
                  <a:lnTo>
                    <a:pt x="376" y="154"/>
                  </a:lnTo>
                  <a:lnTo>
                    <a:pt x="381" y="168"/>
                  </a:lnTo>
                  <a:lnTo>
                    <a:pt x="383" y="176"/>
                  </a:lnTo>
                  <a:lnTo>
                    <a:pt x="387" y="182"/>
                  </a:lnTo>
                  <a:lnTo>
                    <a:pt x="381" y="180"/>
                  </a:lnTo>
                  <a:lnTo>
                    <a:pt x="374" y="178"/>
                  </a:lnTo>
                  <a:lnTo>
                    <a:pt x="363" y="176"/>
                  </a:lnTo>
                  <a:lnTo>
                    <a:pt x="357" y="174"/>
                  </a:lnTo>
                  <a:lnTo>
                    <a:pt x="350" y="174"/>
                  </a:lnTo>
                  <a:lnTo>
                    <a:pt x="341" y="176"/>
                  </a:lnTo>
                  <a:lnTo>
                    <a:pt x="333" y="182"/>
                  </a:lnTo>
                  <a:lnTo>
                    <a:pt x="326" y="186"/>
                  </a:lnTo>
                  <a:lnTo>
                    <a:pt x="320" y="190"/>
                  </a:lnTo>
                  <a:lnTo>
                    <a:pt x="313" y="192"/>
                  </a:lnTo>
                  <a:lnTo>
                    <a:pt x="300" y="192"/>
                  </a:lnTo>
                  <a:lnTo>
                    <a:pt x="287" y="190"/>
                  </a:lnTo>
                  <a:lnTo>
                    <a:pt x="276" y="186"/>
                  </a:lnTo>
                  <a:lnTo>
                    <a:pt x="272" y="186"/>
                  </a:lnTo>
                  <a:lnTo>
                    <a:pt x="268" y="186"/>
                  </a:lnTo>
                  <a:lnTo>
                    <a:pt x="261" y="196"/>
                  </a:lnTo>
                  <a:lnTo>
                    <a:pt x="257" y="200"/>
                  </a:lnTo>
                  <a:lnTo>
                    <a:pt x="250" y="202"/>
                  </a:lnTo>
                  <a:lnTo>
                    <a:pt x="233" y="204"/>
                  </a:lnTo>
                  <a:lnTo>
                    <a:pt x="218" y="204"/>
                  </a:lnTo>
                  <a:lnTo>
                    <a:pt x="207" y="202"/>
                  </a:lnTo>
                  <a:lnTo>
                    <a:pt x="202" y="200"/>
                  </a:lnTo>
                  <a:lnTo>
                    <a:pt x="198" y="198"/>
                  </a:lnTo>
                  <a:lnTo>
                    <a:pt x="194" y="190"/>
                  </a:lnTo>
                  <a:lnTo>
                    <a:pt x="187" y="184"/>
                  </a:lnTo>
                  <a:lnTo>
                    <a:pt x="183" y="182"/>
                  </a:lnTo>
                  <a:lnTo>
                    <a:pt x="176" y="182"/>
                  </a:lnTo>
                  <a:lnTo>
                    <a:pt x="168" y="180"/>
                  </a:lnTo>
                  <a:lnTo>
                    <a:pt x="161" y="178"/>
                  </a:lnTo>
                  <a:lnTo>
                    <a:pt x="159" y="180"/>
                  </a:lnTo>
                  <a:lnTo>
                    <a:pt x="152" y="194"/>
                  </a:lnTo>
                  <a:lnTo>
                    <a:pt x="148" y="200"/>
                  </a:lnTo>
                  <a:lnTo>
                    <a:pt x="139" y="204"/>
                  </a:lnTo>
                  <a:lnTo>
                    <a:pt x="137" y="218"/>
                  </a:lnTo>
                  <a:lnTo>
                    <a:pt x="135" y="220"/>
                  </a:lnTo>
                  <a:lnTo>
                    <a:pt x="133" y="222"/>
                  </a:lnTo>
                  <a:lnTo>
                    <a:pt x="131" y="224"/>
                  </a:lnTo>
                  <a:lnTo>
                    <a:pt x="128" y="226"/>
                  </a:lnTo>
                  <a:lnTo>
                    <a:pt x="128" y="232"/>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41" name="Freeform 62"/>
            <p:cNvSpPr>
              <a:spLocks/>
            </p:cNvSpPr>
            <p:nvPr/>
          </p:nvSpPr>
          <p:spPr bwMode="gray">
            <a:xfrm>
              <a:off x="6822889" y="2147876"/>
              <a:ext cx="1112060" cy="1202654"/>
            </a:xfrm>
            <a:custGeom>
              <a:avLst/>
              <a:gdLst>
                <a:gd name="T0" fmla="*/ 423 w 510"/>
                <a:gd name="T1" fmla="*/ 592 h 654"/>
                <a:gd name="T2" fmla="*/ 406 w 510"/>
                <a:gd name="T3" fmla="*/ 582 h 654"/>
                <a:gd name="T4" fmla="*/ 397 w 510"/>
                <a:gd name="T5" fmla="*/ 548 h 654"/>
                <a:gd name="T6" fmla="*/ 350 w 510"/>
                <a:gd name="T7" fmla="*/ 514 h 654"/>
                <a:gd name="T8" fmla="*/ 343 w 510"/>
                <a:gd name="T9" fmla="*/ 494 h 654"/>
                <a:gd name="T10" fmla="*/ 356 w 510"/>
                <a:gd name="T11" fmla="*/ 486 h 654"/>
                <a:gd name="T12" fmla="*/ 371 w 510"/>
                <a:gd name="T13" fmla="*/ 484 h 654"/>
                <a:gd name="T14" fmla="*/ 378 w 510"/>
                <a:gd name="T15" fmla="*/ 448 h 654"/>
                <a:gd name="T16" fmla="*/ 378 w 510"/>
                <a:gd name="T17" fmla="*/ 418 h 654"/>
                <a:gd name="T18" fmla="*/ 397 w 510"/>
                <a:gd name="T19" fmla="*/ 412 h 654"/>
                <a:gd name="T20" fmla="*/ 406 w 510"/>
                <a:gd name="T21" fmla="*/ 378 h 654"/>
                <a:gd name="T22" fmla="*/ 443 w 510"/>
                <a:gd name="T23" fmla="*/ 332 h 654"/>
                <a:gd name="T24" fmla="*/ 450 w 510"/>
                <a:gd name="T25" fmla="*/ 318 h 654"/>
                <a:gd name="T26" fmla="*/ 443 w 510"/>
                <a:gd name="T27" fmla="*/ 280 h 654"/>
                <a:gd name="T28" fmla="*/ 458 w 510"/>
                <a:gd name="T29" fmla="*/ 222 h 654"/>
                <a:gd name="T30" fmla="*/ 476 w 510"/>
                <a:gd name="T31" fmla="*/ 204 h 654"/>
                <a:gd name="T32" fmla="*/ 506 w 510"/>
                <a:gd name="T33" fmla="*/ 186 h 654"/>
                <a:gd name="T34" fmla="*/ 489 w 510"/>
                <a:gd name="T35" fmla="*/ 158 h 654"/>
                <a:gd name="T36" fmla="*/ 473 w 510"/>
                <a:gd name="T37" fmla="*/ 136 h 654"/>
                <a:gd name="T38" fmla="*/ 471 w 510"/>
                <a:gd name="T39" fmla="*/ 98 h 654"/>
                <a:gd name="T40" fmla="*/ 463 w 510"/>
                <a:gd name="T41" fmla="*/ 84 h 654"/>
                <a:gd name="T42" fmla="*/ 463 w 510"/>
                <a:gd name="T43" fmla="*/ 52 h 654"/>
                <a:gd name="T44" fmla="*/ 450 w 510"/>
                <a:gd name="T45" fmla="*/ 32 h 654"/>
                <a:gd name="T46" fmla="*/ 419 w 510"/>
                <a:gd name="T47" fmla="*/ 0 h 654"/>
                <a:gd name="T48" fmla="*/ 387 w 510"/>
                <a:gd name="T49" fmla="*/ 2 h 654"/>
                <a:gd name="T50" fmla="*/ 376 w 510"/>
                <a:gd name="T51" fmla="*/ 26 h 654"/>
                <a:gd name="T52" fmla="*/ 367 w 510"/>
                <a:gd name="T53" fmla="*/ 32 h 654"/>
                <a:gd name="T54" fmla="*/ 360 w 510"/>
                <a:gd name="T55" fmla="*/ 44 h 654"/>
                <a:gd name="T56" fmla="*/ 343 w 510"/>
                <a:gd name="T57" fmla="*/ 40 h 654"/>
                <a:gd name="T58" fmla="*/ 91 w 510"/>
                <a:gd name="T59" fmla="*/ 102 h 654"/>
                <a:gd name="T60" fmla="*/ 82 w 510"/>
                <a:gd name="T61" fmla="*/ 246 h 654"/>
                <a:gd name="T62" fmla="*/ 74 w 510"/>
                <a:gd name="T63" fmla="*/ 252 h 654"/>
                <a:gd name="T64" fmla="*/ 45 w 510"/>
                <a:gd name="T65" fmla="*/ 252 h 654"/>
                <a:gd name="T66" fmla="*/ 43 w 510"/>
                <a:gd name="T67" fmla="*/ 272 h 654"/>
                <a:gd name="T68" fmla="*/ 32 w 510"/>
                <a:gd name="T69" fmla="*/ 300 h 654"/>
                <a:gd name="T70" fmla="*/ 17 w 510"/>
                <a:gd name="T71" fmla="*/ 332 h 654"/>
                <a:gd name="T72" fmla="*/ 2 w 510"/>
                <a:gd name="T73" fmla="*/ 346 h 654"/>
                <a:gd name="T74" fmla="*/ 2 w 510"/>
                <a:gd name="T75" fmla="*/ 364 h 654"/>
                <a:gd name="T76" fmla="*/ 24 w 510"/>
                <a:gd name="T77" fmla="*/ 366 h 654"/>
                <a:gd name="T78" fmla="*/ 26 w 510"/>
                <a:gd name="T79" fmla="*/ 368 h 654"/>
                <a:gd name="T80" fmla="*/ 32 w 510"/>
                <a:gd name="T81" fmla="*/ 406 h 654"/>
                <a:gd name="T82" fmla="*/ 43 w 510"/>
                <a:gd name="T83" fmla="*/ 422 h 654"/>
                <a:gd name="T84" fmla="*/ 48 w 510"/>
                <a:gd name="T85" fmla="*/ 436 h 654"/>
                <a:gd name="T86" fmla="*/ 52 w 510"/>
                <a:gd name="T87" fmla="*/ 464 h 654"/>
                <a:gd name="T88" fmla="*/ 58 w 510"/>
                <a:gd name="T89" fmla="*/ 496 h 654"/>
                <a:gd name="T90" fmla="*/ 76 w 510"/>
                <a:gd name="T91" fmla="*/ 512 h 654"/>
                <a:gd name="T92" fmla="*/ 104 w 510"/>
                <a:gd name="T93" fmla="*/ 524 h 654"/>
                <a:gd name="T94" fmla="*/ 148 w 510"/>
                <a:gd name="T95" fmla="*/ 558 h 654"/>
                <a:gd name="T96" fmla="*/ 161 w 510"/>
                <a:gd name="T97" fmla="*/ 586 h 654"/>
                <a:gd name="T98" fmla="*/ 174 w 510"/>
                <a:gd name="T99" fmla="*/ 604 h 654"/>
                <a:gd name="T100" fmla="*/ 191 w 510"/>
                <a:gd name="T101" fmla="*/ 620 h 654"/>
                <a:gd name="T102" fmla="*/ 230 w 510"/>
                <a:gd name="T103" fmla="*/ 614 h 654"/>
                <a:gd name="T104" fmla="*/ 245 w 510"/>
                <a:gd name="T105" fmla="*/ 622 h 654"/>
                <a:gd name="T106" fmla="*/ 263 w 510"/>
                <a:gd name="T107" fmla="*/ 650 h 654"/>
                <a:gd name="T108" fmla="*/ 293 w 510"/>
                <a:gd name="T109" fmla="*/ 652 h 654"/>
                <a:gd name="T110" fmla="*/ 313 w 510"/>
                <a:gd name="T111" fmla="*/ 650 h 654"/>
                <a:gd name="T112" fmla="*/ 341 w 510"/>
                <a:gd name="T113" fmla="*/ 632 h 654"/>
                <a:gd name="T114" fmla="*/ 365 w 510"/>
                <a:gd name="T115" fmla="*/ 632 h 654"/>
                <a:gd name="T116" fmla="*/ 389 w 510"/>
                <a:gd name="T117" fmla="*/ 612 h 654"/>
                <a:gd name="T118" fmla="*/ 406 w 510"/>
                <a:gd name="T119" fmla="*/ 598 h 654"/>
                <a:gd name="T120" fmla="*/ 423 w 510"/>
                <a:gd name="T121" fmla="*/ 606 h 6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0"/>
                <a:gd name="T184" fmla="*/ 0 h 654"/>
                <a:gd name="T185" fmla="*/ 510 w 510"/>
                <a:gd name="T186" fmla="*/ 654 h 6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0" h="654">
                  <a:moveTo>
                    <a:pt x="428" y="604"/>
                  </a:moveTo>
                  <a:lnTo>
                    <a:pt x="428" y="604"/>
                  </a:lnTo>
                  <a:lnTo>
                    <a:pt x="428" y="596"/>
                  </a:lnTo>
                  <a:lnTo>
                    <a:pt x="423" y="592"/>
                  </a:lnTo>
                  <a:lnTo>
                    <a:pt x="417" y="588"/>
                  </a:lnTo>
                  <a:lnTo>
                    <a:pt x="408" y="584"/>
                  </a:lnTo>
                  <a:lnTo>
                    <a:pt x="406" y="582"/>
                  </a:lnTo>
                  <a:lnTo>
                    <a:pt x="406" y="576"/>
                  </a:lnTo>
                  <a:lnTo>
                    <a:pt x="404" y="568"/>
                  </a:lnTo>
                  <a:lnTo>
                    <a:pt x="402" y="558"/>
                  </a:lnTo>
                  <a:lnTo>
                    <a:pt x="397" y="548"/>
                  </a:lnTo>
                  <a:lnTo>
                    <a:pt x="387" y="536"/>
                  </a:lnTo>
                  <a:lnTo>
                    <a:pt x="371" y="524"/>
                  </a:lnTo>
                  <a:lnTo>
                    <a:pt x="350" y="514"/>
                  </a:lnTo>
                  <a:lnTo>
                    <a:pt x="345" y="512"/>
                  </a:lnTo>
                  <a:lnTo>
                    <a:pt x="343" y="508"/>
                  </a:lnTo>
                  <a:lnTo>
                    <a:pt x="341" y="502"/>
                  </a:lnTo>
                  <a:lnTo>
                    <a:pt x="343" y="494"/>
                  </a:lnTo>
                  <a:lnTo>
                    <a:pt x="347" y="488"/>
                  </a:lnTo>
                  <a:lnTo>
                    <a:pt x="352" y="486"/>
                  </a:lnTo>
                  <a:lnTo>
                    <a:pt x="356" y="486"/>
                  </a:lnTo>
                  <a:lnTo>
                    <a:pt x="360" y="486"/>
                  </a:lnTo>
                  <a:lnTo>
                    <a:pt x="365" y="486"/>
                  </a:lnTo>
                  <a:lnTo>
                    <a:pt x="371" y="484"/>
                  </a:lnTo>
                  <a:lnTo>
                    <a:pt x="374" y="480"/>
                  </a:lnTo>
                  <a:lnTo>
                    <a:pt x="376" y="470"/>
                  </a:lnTo>
                  <a:lnTo>
                    <a:pt x="378" y="448"/>
                  </a:lnTo>
                  <a:lnTo>
                    <a:pt x="380" y="436"/>
                  </a:lnTo>
                  <a:lnTo>
                    <a:pt x="378" y="422"/>
                  </a:lnTo>
                  <a:lnTo>
                    <a:pt x="378" y="418"/>
                  </a:lnTo>
                  <a:lnTo>
                    <a:pt x="380" y="416"/>
                  </a:lnTo>
                  <a:lnTo>
                    <a:pt x="387" y="414"/>
                  </a:lnTo>
                  <a:lnTo>
                    <a:pt x="395" y="412"/>
                  </a:lnTo>
                  <a:lnTo>
                    <a:pt x="397" y="412"/>
                  </a:lnTo>
                  <a:lnTo>
                    <a:pt x="400" y="410"/>
                  </a:lnTo>
                  <a:lnTo>
                    <a:pt x="404" y="392"/>
                  </a:lnTo>
                  <a:lnTo>
                    <a:pt x="406" y="378"/>
                  </a:lnTo>
                  <a:lnTo>
                    <a:pt x="408" y="362"/>
                  </a:lnTo>
                  <a:lnTo>
                    <a:pt x="410" y="356"/>
                  </a:lnTo>
                  <a:lnTo>
                    <a:pt x="417" y="350"/>
                  </a:lnTo>
                  <a:lnTo>
                    <a:pt x="443" y="332"/>
                  </a:lnTo>
                  <a:lnTo>
                    <a:pt x="447" y="326"/>
                  </a:lnTo>
                  <a:lnTo>
                    <a:pt x="450" y="322"/>
                  </a:lnTo>
                  <a:lnTo>
                    <a:pt x="450" y="318"/>
                  </a:lnTo>
                  <a:lnTo>
                    <a:pt x="447" y="308"/>
                  </a:lnTo>
                  <a:lnTo>
                    <a:pt x="445" y="294"/>
                  </a:lnTo>
                  <a:lnTo>
                    <a:pt x="443" y="280"/>
                  </a:lnTo>
                  <a:lnTo>
                    <a:pt x="445" y="264"/>
                  </a:lnTo>
                  <a:lnTo>
                    <a:pt x="447" y="250"/>
                  </a:lnTo>
                  <a:lnTo>
                    <a:pt x="452" y="236"/>
                  </a:lnTo>
                  <a:lnTo>
                    <a:pt x="458" y="222"/>
                  </a:lnTo>
                  <a:lnTo>
                    <a:pt x="467" y="210"/>
                  </a:lnTo>
                  <a:lnTo>
                    <a:pt x="471" y="208"/>
                  </a:lnTo>
                  <a:lnTo>
                    <a:pt x="476" y="204"/>
                  </a:lnTo>
                  <a:lnTo>
                    <a:pt x="487" y="200"/>
                  </a:lnTo>
                  <a:lnTo>
                    <a:pt x="493" y="198"/>
                  </a:lnTo>
                  <a:lnTo>
                    <a:pt x="500" y="192"/>
                  </a:lnTo>
                  <a:lnTo>
                    <a:pt x="506" y="186"/>
                  </a:lnTo>
                  <a:lnTo>
                    <a:pt x="510" y="178"/>
                  </a:lnTo>
                  <a:lnTo>
                    <a:pt x="500" y="168"/>
                  </a:lnTo>
                  <a:lnTo>
                    <a:pt x="489" y="158"/>
                  </a:lnTo>
                  <a:lnTo>
                    <a:pt x="480" y="148"/>
                  </a:lnTo>
                  <a:lnTo>
                    <a:pt x="476" y="142"/>
                  </a:lnTo>
                  <a:lnTo>
                    <a:pt x="473" y="136"/>
                  </a:lnTo>
                  <a:lnTo>
                    <a:pt x="471" y="128"/>
                  </a:lnTo>
                  <a:lnTo>
                    <a:pt x="471" y="118"/>
                  </a:lnTo>
                  <a:lnTo>
                    <a:pt x="471" y="108"/>
                  </a:lnTo>
                  <a:lnTo>
                    <a:pt x="471" y="98"/>
                  </a:lnTo>
                  <a:lnTo>
                    <a:pt x="469" y="92"/>
                  </a:lnTo>
                  <a:lnTo>
                    <a:pt x="465" y="88"/>
                  </a:lnTo>
                  <a:lnTo>
                    <a:pt x="463" y="84"/>
                  </a:lnTo>
                  <a:lnTo>
                    <a:pt x="463" y="78"/>
                  </a:lnTo>
                  <a:lnTo>
                    <a:pt x="463" y="66"/>
                  </a:lnTo>
                  <a:lnTo>
                    <a:pt x="463" y="52"/>
                  </a:lnTo>
                  <a:lnTo>
                    <a:pt x="458" y="42"/>
                  </a:lnTo>
                  <a:lnTo>
                    <a:pt x="454" y="36"/>
                  </a:lnTo>
                  <a:lnTo>
                    <a:pt x="450" y="32"/>
                  </a:lnTo>
                  <a:lnTo>
                    <a:pt x="432" y="22"/>
                  </a:lnTo>
                  <a:lnTo>
                    <a:pt x="423" y="14"/>
                  </a:lnTo>
                  <a:lnTo>
                    <a:pt x="419" y="8"/>
                  </a:lnTo>
                  <a:lnTo>
                    <a:pt x="419" y="0"/>
                  </a:lnTo>
                  <a:lnTo>
                    <a:pt x="400" y="0"/>
                  </a:lnTo>
                  <a:lnTo>
                    <a:pt x="391" y="0"/>
                  </a:lnTo>
                  <a:lnTo>
                    <a:pt x="387" y="2"/>
                  </a:lnTo>
                  <a:lnTo>
                    <a:pt x="384" y="4"/>
                  </a:lnTo>
                  <a:lnTo>
                    <a:pt x="380" y="20"/>
                  </a:lnTo>
                  <a:lnTo>
                    <a:pt x="376" y="26"/>
                  </a:lnTo>
                  <a:lnTo>
                    <a:pt x="371" y="30"/>
                  </a:lnTo>
                  <a:lnTo>
                    <a:pt x="367" y="32"/>
                  </a:lnTo>
                  <a:lnTo>
                    <a:pt x="365" y="36"/>
                  </a:lnTo>
                  <a:lnTo>
                    <a:pt x="365" y="42"/>
                  </a:lnTo>
                  <a:lnTo>
                    <a:pt x="360" y="44"/>
                  </a:lnTo>
                  <a:lnTo>
                    <a:pt x="354" y="44"/>
                  </a:lnTo>
                  <a:lnTo>
                    <a:pt x="350" y="44"/>
                  </a:lnTo>
                  <a:lnTo>
                    <a:pt x="343" y="40"/>
                  </a:lnTo>
                  <a:lnTo>
                    <a:pt x="341" y="34"/>
                  </a:lnTo>
                  <a:lnTo>
                    <a:pt x="108" y="38"/>
                  </a:lnTo>
                  <a:lnTo>
                    <a:pt x="108" y="100"/>
                  </a:lnTo>
                  <a:lnTo>
                    <a:pt x="91" y="102"/>
                  </a:lnTo>
                  <a:lnTo>
                    <a:pt x="91" y="128"/>
                  </a:lnTo>
                  <a:lnTo>
                    <a:pt x="87" y="232"/>
                  </a:lnTo>
                  <a:lnTo>
                    <a:pt x="82" y="246"/>
                  </a:lnTo>
                  <a:lnTo>
                    <a:pt x="80" y="252"/>
                  </a:lnTo>
                  <a:lnTo>
                    <a:pt x="78" y="252"/>
                  </a:lnTo>
                  <a:lnTo>
                    <a:pt x="74" y="252"/>
                  </a:lnTo>
                  <a:lnTo>
                    <a:pt x="65" y="250"/>
                  </a:lnTo>
                  <a:lnTo>
                    <a:pt x="56" y="248"/>
                  </a:lnTo>
                  <a:lnTo>
                    <a:pt x="50" y="250"/>
                  </a:lnTo>
                  <a:lnTo>
                    <a:pt x="45" y="252"/>
                  </a:lnTo>
                  <a:lnTo>
                    <a:pt x="45" y="256"/>
                  </a:lnTo>
                  <a:lnTo>
                    <a:pt x="43" y="266"/>
                  </a:lnTo>
                  <a:lnTo>
                    <a:pt x="43" y="272"/>
                  </a:lnTo>
                  <a:lnTo>
                    <a:pt x="41" y="276"/>
                  </a:lnTo>
                  <a:lnTo>
                    <a:pt x="35" y="288"/>
                  </a:lnTo>
                  <a:lnTo>
                    <a:pt x="32" y="300"/>
                  </a:lnTo>
                  <a:lnTo>
                    <a:pt x="28" y="314"/>
                  </a:lnTo>
                  <a:lnTo>
                    <a:pt x="21" y="326"/>
                  </a:lnTo>
                  <a:lnTo>
                    <a:pt x="17" y="332"/>
                  </a:lnTo>
                  <a:lnTo>
                    <a:pt x="15" y="336"/>
                  </a:lnTo>
                  <a:lnTo>
                    <a:pt x="8" y="342"/>
                  </a:lnTo>
                  <a:lnTo>
                    <a:pt x="2" y="346"/>
                  </a:lnTo>
                  <a:lnTo>
                    <a:pt x="0" y="352"/>
                  </a:lnTo>
                  <a:lnTo>
                    <a:pt x="0" y="360"/>
                  </a:lnTo>
                  <a:lnTo>
                    <a:pt x="2" y="364"/>
                  </a:lnTo>
                  <a:lnTo>
                    <a:pt x="4" y="366"/>
                  </a:lnTo>
                  <a:lnTo>
                    <a:pt x="11" y="366"/>
                  </a:lnTo>
                  <a:lnTo>
                    <a:pt x="17" y="366"/>
                  </a:lnTo>
                  <a:lnTo>
                    <a:pt x="24" y="366"/>
                  </a:lnTo>
                  <a:lnTo>
                    <a:pt x="26" y="366"/>
                  </a:lnTo>
                  <a:lnTo>
                    <a:pt x="26" y="368"/>
                  </a:lnTo>
                  <a:lnTo>
                    <a:pt x="28" y="380"/>
                  </a:lnTo>
                  <a:lnTo>
                    <a:pt x="28" y="394"/>
                  </a:lnTo>
                  <a:lnTo>
                    <a:pt x="32" y="406"/>
                  </a:lnTo>
                  <a:lnTo>
                    <a:pt x="35" y="412"/>
                  </a:lnTo>
                  <a:lnTo>
                    <a:pt x="35" y="418"/>
                  </a:lnTo>
                  <a:lnTo>
                    <a:pt x="43" y="422"/>
                  </a:lnTo>
                  <a:lnTo>
                    <a:pt x="45" y="424"/>
                  </a:lnTo>
                  <a:lnTo>
                    <a:pt x="48" y="426"/>
                  </a:lnTo>
                  <a:lnTo>
                    <a:pt x="48" y="436"/>
                  </a:lnTo>
                  <a:lnTo>
                    <a:pt x="48" y="446"/>
                  </a:lnTo>
                  <a:lnTo>
                    <a:pt x="48" y="454"/>
                  </a:lnTo>
                  <a:lnTo>
                    <a:pt x="52" y="464"/>
                  </a:lnTo>
                  <a:lnTo>
                    <a:pt x="56" y="472"/>
                  </a:lnTo>
                  <a:lnTo>
                    <a:pt x="56" y="480"/>
                  </a:lnTo>
                  <a:lnTo>
                    <a:pt x="56" y="488"/>
                  </a:lnTo>
                  <a:lnTo>
                    <a:pt x="58" y="496"/>
                  </a:lnTo>
                  <a:lnTo>
                    <a:pt x="61" y="502"/>
                  </a:lnTo>
                  <a:lnTo>
                    <a:pt x="65" y="506"/>
                  </a:lnTo>
                  <a:lnTo>
                    <a:pt x="76" y="512"/>
                  </a:lnTo>
                  <a:lnTo>
                    <a:pt x="89" y="514"/>
                  </a:lnTo>
                  <a:lnTo>
                    <a:pt x="100" y="518"/>
                  </a:lnTo>
                  <a:lnTo>
                    <a:pt x="104" y="524"/>
                  </a:lnTo>
                  <a:lnTo>
                    <a:pt x="108" y="528"/>
                  </a:lnTo>
                  <a:lnTo>
                    <a:pt x="137" y="548"/>
                  </a:lnTo>
                  <a:lnTo>
                    <a:pt x="148" y="558"/>
                  </a:lnTo>
                  <a:lnTo>
                    <a:pt x="152" y="564"/>
                  </a:lnTo>
                  <a:lnTo>
                    <a:pt x="156" y="572"/>
                  </a:lnTo>
                  <a:lnTo>
                    <a:pt x="161" y="586"/>
                  </a:lnTo>
                  <a:lnTo>
                    <a:pt x="163" y="594"/>
                  </a:lnTo>
                  <a:lnTo>
                    <a:pt x="167" y="600"/>
                  </a:lnTo>
                  <a:lnTo>
                    <a:pt x="174" y="604"/>
                  </a:lnTo>
                  <a:lnTo>
                    <a:pt x="178" y="612"/>
                  </a:lnTo>
                  <a:lnTo>
                    <a:pt x="184" y="618"/>
                  </a:lnTo>
                  <a:lnTo>
                    <a:pt x="191" y="620"/>
                  </a:lnTo>
                  <a:lnTo>
                    <a:pt x="198" y="622"/>
                  </a:lnTo>
                  <a:lnTo>
                    <a:pt x="206" y="622"/>
                  </a:lnTo>
                  <a:lnTo>
                    <a:pt x="215" y="620"/>
                  </a:lnTo>
                  <a:lnTo>
                    <a:pt x="230" y="614"/>
                  </a:lnTo>
                  <a:lnTo>
                    <a:pt x="234" y="614"/>
                  </a:lnTo>
                  <a:lnTo>
                    <a:pt x="239" y="616"/>
                  </a:lnTo>
                  <a:lnTo>
                    <a:pt x="245" y="622"/>
                  </a:lnTo>
                  <a:lnTo>
                    <a:pt x="250" y="634"/>
                  </a:lnTo>
                  <a:lnTo>
                    <a:pt x="256" y="642"/>
                  </a:lnTo>
                  <a:lnTo>
                    <a:pt x="263" y="650"/>
                  </a:lnTo>
                  <a:lnTo>
                    <a:pt x="271" y="654"/>
                  </a:lnTo>
                  <a:lnTo>
                    <a:pt x="282" y="652"/>
                  </a:lnTo>
                  <a:lnTo>
                    <a:pt x="293" y="652"/>
                  </a:lnTo>
                  <a:lnTo>
                    <a:pt x="302" y="650"/>
                  </a:lnTo>
                  <a:lnTo>
                    <a:pt x="313" y="650"/>
                  </a:lnTo>
                  <a:lnTo>
                    <a:pt x="321" y="646"/>
                  </a:lnTo>
                  <a:lnTo>
                    <a:pt x="328" y="642"/>
                  </a:lnTo>
                  <a:lnTo>
                    <a:pt x="341" y="632"/>
                  </a:lnTo>
                  <a:lnTo>
                    <a:pt x="345" y="630"/>
                  </a:lnTo>
                  <a:lnTo>
                    <a:pt x="352" y="630"/>
                  </a:lnTo>
                  <a:lnTo>
                    <a:pt x="365" y="632"/>
                  </a:lnTo>
                  <a:lnTo>
                    <a:pt x="371" y="630"/>
                  </a:lnTo>
                  <a:lnTo>
                    <a:pt x="376" y="626"/>
                  </a:lnTo>
                  <a:lnTo>
                    <a:pt x="389" y="612"/>
                  </a:lnTo>
                  <a:lnTo>
                    <a:pt x="393" y="606"/>
                  </a:lnTo>
                  <a:lnTo>
                    <a:pt x="402" y="600"/>
                  </a:lnTo>
                  <a:lnTo>
                    <a:pt x="406" y="598"/>
                  </a:lnTo>
                  <a:lnTo>
                    <a:pt x="410" y="600"/>
                  </a:lnTo>
                  <a:lnTo>
                    <a:pt x="419" y="606"/>
                  </a:lnTo>
                  <a:lnTo>
                    <a:pt x="423" y="606"/>
                  </a:lnTo>
                  <a:lnTo>
                    <a:pt x="428" y="604"/>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42" name="Freeform 63"/>
            <p:cNvSpPr>
              <a:spLocks/>
            </p:cNvSpPr>
            <p:nvPr/>
          </p:nvSpPr>
          <p:spPr bwMode="gray">
            <a:xfrm>
              <a:off x="6221469" y="3236669"/>
              <a:ext cx="1233101" cy="1142165"/>
            </a:xfrm>
            <a:custGeom>
              <a:avLst/>
              <a:gdLst>
                <a:gd name="T0" fmla="*/ 17 w 565"/>
                <a:gd name="T1" fmla="*/ 354 h 622"/>
                <a:gd name="T2" fmla="*/ 32 w 565"/>
                <a:gd name="T3" fmla="*/ 330 h 622"/>
                <a:gd name="T4" fmla="*/ 45 w 565"/>
                <a:gd name="T5" fmla="*/ 328 h 622"/>
                <a:gd name="T6" fmla="*/ 65 w 565"/>
                <a:gd name="T7" fmla="*/ 312 h 622"/>
                <a:gd name="T8" fmla="*/ 85 w 565"/>
                <a:gd name="T9" fmla="*/ 322 h 622"/>
                <a:gd name="T10" fmla="*/ 119 w 565"/>
                <a:gd name="T11" fmla="*/ 302 h 622"/>
                <a:gd name="T12" fmla="*/ 121 w 565"/>
                <a:gd name="T13" fmla="*/ 268 h 622"/>
                <a:gd name="T14" fmla="*/ 130 w 565"/>
                <a:gd name="T15" fmla="*/ 246 h 622"/>
                <a:gd name="T16" fmla="*/ 139 w 565"/>
                <a:gd name="T17" fmla="*/ 230 h 622"/>
                <a:gd name="T18" fmla="*/ 163 w 565"/>
                <a:gd name="T19" fmla="*/ 198 h 622"/>
                <a:gd name="T20" fmla="*/ 165 w 565"/>
                <a:gd name="T21" fmla="*/ 158 h 622"/>
                <a:gd name="T22" fmla="*/ 169 w 565"/>
                <a:gd name="T23" fmla="*/ 120 h 622"/>
                <a:gd name="T24" fmla="*/ 184 w 565"/>
                <a:gd name="T25" fmla="*/ 58 h 622"/>
                <a:gd name="T26" fmla="*/ 193 w 565"/>
                <a:gd name="T27" fmla="*/ 44 h 622"/>
                <a:gd name="T28" fmla="*/ 215 w 565"/>
                <a:gd name="T29" fmla="*/ 6 h 622"/>
                <a:gd name="T30" fmla="*/ 239 w 565"/>
                <a:gd name="T31" fmla="*/ 8 h 622"/>
                <a:gd name="T32" fmla="*/ 263 w 565"/>
                <a:gd name="T33" fmla="*/ 28 h 622"/>
                <a:gd name="T34" fmla="*/ 317 w 565"/>
                <a:gd name="T35" fmla="*/ 22 h 622"/>
                <a:gd name="T36" fmla="*/ 356 w 565"/>
                <a:gd name="T37" fmla="*/ 18 h 622"/>
                <a:gd name="T38" fmla="*/ 397 w 565"/>
                <a:gd name="T39" fmla="*/ 2 h 622"/>
                <a:gd name="T40" fmla="*/ 430 w 565"/>
                <a:gd name="T41" fmla="*/ 4 h 622"/>
                <a:gd name="T42" fmla="*/ 454 w 565"/>
                <a:gd name="T43" fmla="*/ 20 h 622"/>
                <a:gd name="T44" fmla="*/ 506 w 565"/>
                <a:gd name="T45" fmla="*/ 22 h 622"/>
                <a:gd name="T46" fmla="*/ 532 w 565"/>
                <a:gd name="T47" fmla="*/ 50 h 622"/>
                <a:gd name="T48" fmla="*/ 556 w 565"/>
                <a:gd name="T49" fmla="*/ 70 h 622"/>
                <a:gd name="T50" fmla="*/ 563 w 565"/>
                <a:gd name="T51" fmla="*/ 102 h 622"/>
                <a:gd name="T52" fmla="*/ 543 w 565"/>
                <a:gd name="T53" fmla="*/ 138 h 622"/>
                <a:gd name="T54" fmla="*/ 534 w 565"/>
                <a:gd name="T55" fmla="*/ 172 h 622"/>
                <a:gd name="T56" fmla="*/ 523 w 565"/>
                <a:gd name="T57" fmla="*/ 198 h 622"/>
                <a:gd name="T58" fmla="*/ 502 w 565"/>
                <a:gd name="T59" fmla="*/ 234 h 622"/>
                <a:gd name="T60" fmla="*/ 500 w 565"/>
                <a:gd name="T61" fmla="*/ 264 h 622"/>
                <a:gd name="T62" fmla="*/ 517 w 565"/>
                <a:gd name="T63" fmla="*/ 306 h 622"/>
                <a:gd name="T64" fmla="*/ 528 w 565"/>
                <a:gd name="T65" fmla="*/ 392 h 622"/>
                <a:gd name="T66" fmla="*/ 560 w 565"/>
                <a:gd name="T67" fmla="*/ 460 h 622"/>
                <a:gd name="T68" fmla="*/ 502 w 565"/>
                <a:gd name="T69" fmla="*/ 452 h 622"/>
                <a:gd name="T70" fmla="*/ 489 w 565"/>
                <a:gd name="T71" fmla="*/ 478 h 622"/>
                <a:gd name="T72" fmla="*/ 482 w 565"/>
                <a:gd name="T73" fmla="*/ 552 h 622"/>
                <a:gd name="T74" fmla="*/ 513 w 565"/>
                <a:gd name="T75" fmla="*/ 588 h 622"/>
                <a:gd name="T76" fmla="*/ 521 w 565"/>
                <a:gd name="T77" fmla="*/ 622 h 622"/>
                <a:gd name="T78" fmla="*/ 500 w 565"/>
                <a:gd name="T79" fmla="*/ 618 h 622"/>
                <a:gd name="T80" fmla="*/ 480 w 565"/>
                <a:gd name="T81" fmla="*/ 594 h 622"/>
                <a:gd name="T82" fmla="*/ 447 w 565"/>
                <a:gd name="T83" fmla="*/ 560 h 622"/>
                <a:gd name="T84" fmla="*/ 397 w 565"/>
                <a:gd name="T85" fmla="*/ 572 h 622"/>
                <a:gd name="T86" fmla="*/ 382 w 565"/>
                <a:gd name="T87" fmla="*/ 556 h 622"/>
                <a:gd name="T88" fmla="*/ 352 w 565"/>
                <a:gd name="T89" fmla="*/ 544 h 622"/>
                <a:gd name="T90" fmla="*/ 306 w 565"/>
                <a:gd name="T91" fmla="*/ 548 h 622"/>
                <a:gd name="T92" fmla="*/ 289 w 565"/>
                <a:gd name="T93" fmla="*/ 466 h 622"/>
                <a:gd name="T94" fmla="*/ 289 w 565"/>
                <a:gd name="T95" fmla="*/ 444 h 622"/>
                <a:gd name="T96" fmla="*/ 280 w 565"/>
                <a:gd name="T97" fmla="*/ 424 h 622"/>
                <a:gd name="T98" fmla="*/ 261 w 565"/>
                <a:gd name="T99" fmla="*/ 422 h 622"/>
                <a:gd name="T100" fmla="*/ 237 w 565"/>
                <a:gd name="T101" fmla="*/ 412 h 622"/>
                <a:gd name="T102" fmla="*/ 215 w 565"/>
                <a:gd name="T103" fmla="*/ 430 h 622"/>
                <a:gd name="T104" fmla="*/ 191 w 565"/>
                <a:gd name="T105" fmla="*/ 452 h 622"/>
                <a:gd name="T106" fmla="*/ 169 w 565"/>
                <a:gd name="T107" fmla="*/ 430 h 622"/>
                <a:gd name="T108" fmla="*/ 135 w 565"/>
                <a:gd name="T109" fmla="*/ 380 h 622"/>
                <a:gd name="T110" fmla="*/ 72 w 565"/>
                <a:gd name="T111" fmla="*/ 374 h 622"/>
                <a:gd name="T112" fmla="*/ 28 w 565"/>
                <a:gd name="T113" fmla="*/ 384 h 622"/>
                <a:gd name="T114" fmla="*/ 4 w 565"/>
                <a:gd name="T115" fmla="*/ 382 h 622"/>
                <a:gd name="T116" fmla="*/ 2 w 565"/>
                <a:gd name="T117" fmla="*/ 360 h 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22"/>
                <a:gd name="T179" fmla="*/ 565 w 565"/>
                <a:gd name="T180" fmla="*/ 622 h 6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22">
                  <a:moveTo>
                    <a:pt x="2" y="360"/>
                  </a:moveTo>
                  <a:lnTo>
                    <a:pt x="2" y="360"/>
                  </a:lnTo>
                  <a:lnTo>
                    <a:pt x="11" y="358"/>
                  </a:lnTo>
                  <a:lnTo>
                    <a:pt x="15" y="356"/>
                  </a:lnTo>
                  <a:lnTo>
                    <a:pt x="17" y="354"/>
                  </a:lnTo>
                  <a:lnTo>
                    <a:pt x="17" y="348"/>
                  </a:lnTo>
                  <a:lnTo>
                    <a:pt x="17" y="344"/>
                  </a:lnTo>
                  <a:lnTo>
                    <a:pt x="24" y="336"/>
                  </a:lnTo>
                  <a:lnTo>
                    <a:pt x="32" y="330"/>
                  </a:lnTo>
                  <a:lnTo>
                    <a:pt x="37" y="334"/>
                  </a:lnTo>
                  <a:lnTo>
                    <a:pt x="41" y="334"/>
                  </a:lnTo>
                  <a:lnTo>
                    <a:pt x="43" y="332"/>
                  </a:lnTo>
                  <a:lnTo>
                    <a:pt x="45" y="328"/>
                  </a:lnTo>
                  <a:lnTo>
                    <a:pt x="48" y="322"/>
                  </a:lnTo>
                  <a:lnTo>
                    <a:pt x="50" y="318"/>
                  </a:lnTo>
                  <a:lnTo>
                    <a:pt x="54" y="314"/>
                  </a:lnTo>
                  <a:lnTo>
                    <a:pt x="58" y="312"/>
                  </a:lnTo>
                  <a:lnTo>
                    <a:pt x="65" y="312"/>
                  </a:lnTo>
                  <a:lnTo>
                    <a:pt x="67" y="314"/>
                  </a:lnTo>
                  <a:lnTo>
                    <a:pt x="74" y="320"/>
                  </a:lnTo>
                  <a:lnTo>
                    <a:pt x="78" y="324"/>
                  </a:lnTo>
                  <a:lnTo>
                    <a:pt x="80" y="324"/>
                  </a:lnTo>
                  <a:lnTo>
                    <a:pt x="85" y="322"/>
                  </a:lnTo>
                  <a:lnTo>
                    <a:pt x="95" y="312"/>
                  </a:lnTo>
                  <a:lnTo>
                    <a:pt x="102" y="310"/>
                  </a:lnTo>
                  <a:lnTo>
                    <a:pt x="111" y="308"/>
                  </a:lnTo>
                  <a:lnTo>
                    <a:pt x="115" y="306"/>
                  </a:lnTo>
                  <a:lnTo>
                    <a:pt x="119" y="302"/>
                  </a:lnTo>
                  <a:lnTo>
                    <a:pt x="126" y="294"/>
                  </a:lnTo>
                  <a:lnTo>
                    <a:pt x="128" y="288"/>
                  </a:lnTo>
                  <a:lnTo>
                    <a:pt x="128" y="282"/>
                  </a:lnTo>
                  <a:lnTo>
                    <a:pt x="124" y="274"/>
                  </a:lnTo>
                  <a:lnTo>
                    <a:pt x="121" y="268"/>
                  </a:lnTo>
                  <a:lnTo>
                    <a:pt x="121" y="262"/>
                  </a:lnTo>
                  <a:lnTo>
                    <a:pt x="121" y="260"/>
                  </a:lnTo>
                  <a:lnTo>
                    <a:pt x="121" y="258"/>
                  </a:lnTo>
                  <a:lnTo>
                    <a:pt x="130" y="246"/>
                  </a:lnTo>
                  <a:lnTo>
                    <a:pt x="135" y="240"/>
                  </a:lnTo>
                  <a:lnTo>
                    <a:pt x="135" y="232"/>
                  </a:lnTo>
                  <a:lnTo>
                    <a:pt x="137" y="232"/>
                  </a:lnTo>
                  <a:lnTo>
                    <a:pt x="139" y="230"/>
                  </a:lnTo>
                  <a:lnTo>
                    <a:pt x="145" y="226"/>
                  </a:lnTo>
                  <a:lnTo>
                    <a:pt x="154" y="220"/>
                  </a:lnTo>
                  <a:lnTo>
                    <a:pt x="161" y="212"/>
                  </a:lnTo>
                  <a:lnTo>
                    <a:pt x="163" y="206"/>
                  </a:lnTo>
                  <a:lnTo>
                    <a:pt x="163" y="198"/>
                  </a:lnTo>
                  <a:lnTo>
                    <a:pt x="169" y="184"/>
                  </a:lnTo>
                  <a:lnTo>
                    <a:pt x="169" y="178"/>
                  </a:lnTo>
                  <a:lnTo>
                    <a:pt x="169" y="172"/>
                  </a:lnTo>
                  <a:lnTo>
                    <a:pt x="165" y="158"/>
                  </a:lnTo>
                  <a:lnTo>
                    <a:pt x="163" y="146"/>
                  </a:lnTo>
                  <a:lnTo>
                    <a:pt x="163" y="136"/>
                  </a:lnTo>
                  <a:lnTo>
                    <a:pt x="167" y="126"/>
                  </a:lnTo>
                  <a:lnTo>
                    <a:pt x="169" y="122"/>
                  </a:lnTo>
                  <a:lnTo>
                    <a:pt x="169" y="120"/>
                  </a:lnTo>
                  <a:lnTo>
                    <a:pt x="169" y="112"/>
                  </a:lnTo>
                  <a:lnTo>
                    <a:pt x="180" y="88"/>
                  </a:lnTo>
                  <a:lnTo>
                    <a:pt x="182" y="76"/>
                  </a:lnTo>
                  <a:lnTo>
                    <a:pt x="184" y="58"/>
                  </a:lnTo>
                  <a:lnTo>
                    <a:pt x="184" y="52"/>
                  </a:lnTo>
                  <a:lnTo>
                    <a:pt x="187" y="50"/>
                  </a:lnTo>
                  <a:lnTo>
                    <a:pt x="189" y="48"/>
                  </a:lnTo>
                  <a:lnTo>
                    <a:pt x="191" y="46"/>
                  </a:lnTo>
                  <a:lnTo>
                    <a:pt x="193" y="44"/>
                  </a:lnTo>
                  <a:lnTo>
                    <a:pt x="195" y="30"/>
                  </a:lnTo>
                  <a:lnTo>
                    <a:pt x="204" y="26"/>
                  </a:lnTo>
                  <a:lnTo>
                    <a:pt x="208" y="20"/>
                  </a:lnTo>
                  <a:lnTo>
                    <a:pt x="215" y="6"/>
                  </a:lnTo>
                  <a:lnTo>
                    <a:pt x="217" y="4"/>
                  </a:lnTo>
                  <a:lnTo>
                    <a:pt x="224" y="6"/>
                  </a:lnTo>
                  <a:lnTo>
                    <a:pt x="232" y="8"/>
                  </a:lnTo>
                  <a:lnTo>
                    <a:pt x="239" y="8"/>
                  </a:lnTo>
                  <a:lnTo>
                    <a:pt x="243" y="10"/>
                  </a:lnTo>
                  <a:lnTo>
                    <a:pt x="250" y="16"/>
                  </a:lnTo>
                  <a:lnTo>
                    <a:pt x="254" y="24"/>
                  </a:lnTo>
                  <a:lnTo>
                    <a:pt x="258" y="26"/>
                  </a:lnTo>
                  <a:lnTo>
                    <a:pt x="263" y="28"/>
                  </a:lnTo>
                  <a:lnTo>
                    <a:pt x="274" y="30"/>
                  </a:lnTo>
                  <a:lnTo>
                    <a:pt x="289" y="30"/>
                  </a:lnTo>
                  <a:lnTo>
                    <a:pt x="306" y="28"/>
                  </a:lnTo>
                  <a:lnTo>
                    <a:pt x="313" y="26"/>
                  </a:lnTo>
                  <a:lnTo>
                    <a:pt x="317" y="22"/>
                  </a:lnTo>
                  <a:lnTo>
                    <a:pt x="324" y="12"/>
                  </a:lnTo>
                  <a:lnTo>
                    <a:pt x="328" y="12"/>
                  </a:lnTo>
                  <a:lnTo>
                    <a:pt x="332" y="12"/>
                  </a:lnTo>
                  <a:lnTo>
                    <a:pt x="343" y="16"/>
                  </a:lnTo>
                  <a:lnTo>
                    <a:pt x="356" y="18"/>
                  </a:lnTo>
                  <a:lnTo>
                    <a:pt x="369" y="18"/>
                  </a:lnTo>
                  <a:lnTo>
                    <a:pt x="376" y="16"/>
                  </a:lnTo>
                  <a:lnTo>
                    <a:pt x="382" y="12"/>
                  </a:lnTo>
                  <a:lnTo>
                    <a:pt x="389" y="8"/>
                  </a:lnTo>
                  <a:lnTo>
                    <a:pt x="397" y="2"/>
                  </a:lnTo>
                  <a:lnTo>
                    <a:pt x="406" y="0"/>
                  </a:lnTo>
                  <a:lnTo>
                    <a:pt x="413" y="0"/>
                  </a:lnTo>
                  <a:lnTo>
                    <a:pt x="419" y="2"/>
                  </a:lnTo>
                  <a:lnTo>
                    <a:pt x="430" y="4"/>
                  </a:lnTo>
                  <a:lnTo>
                    <a:pt x="437" y="6"/>
                  </a:lnTo>
                  <a:lnTo>
                    <a:pt x="443" y="8"/>
                  </a:lnTo>
                  <a:lnTo>
                    <a:pt x="450" y="12"/>
                  </a:lnTo>
                  <a:lnTo>
                    <a:pt x="454" y="20"/>
                  </a:lnTo>
                  <a:lnTo>
                    <a:pt x="460" y="26"/>
                  </a:lnTo>
                  <a:lnTo>
                    <a:pt x="467" y="28"/>
                  </a:lnTo>
                  <a:lnTo>
                    <a:pt x="474" y="30"/>
                  </a:lnTo>
                  <a:lnTo>
                    <a:pt x="482" y="30"/>
                  </a:lnTo>
                  <a:lnTo>
                    <a:pt x="491" y="28"/>
                  </a:lnTo>
                  <a:lnTo>
                    <a:pt x="506" y="22"/>
                  </a:lnTo>
                  <a:lnTo>
                    <a:pt x="510" y="22"/>
                  </a:lnTo>
                  <a:lnTo>
                    <a:pt x="515" y="24"/>
                  </a:lnTo>
                  <a:lnTo>
                    <a:pt x="521" y="30"/>
                  </a:lnTo>
                  <a:lnTo>
                    <a:pt x="526" y="42"/>
                  </a:lnTo>
                  <a:lnTo>
                    <a:pt x="532" y="50"/>
                  </a:lnTo>
                  <a:lnTo>
                    <a:pt x="539" y="58"/>
                  </a:lnTo>
                  <a:lnTo>
                    <a:pt x="547" y="62"/>
                  </a:lnTo>
                  <a:lnTo>
                    <a:pt x="552" y="66"/>
                  </a:lnTo>
                  <a:lnTo>
                    <a:pt x="556" y="70"/>
                  </a:lnTo>
                  <a:lnTo>
                    <a:pt x="558" y="74"/>
                  </a:lnTo>
                  <a:lnTo>
                    <a:pt x="558" y="80"/>
                  </a:lnTo>
                  <a:lnTo>
                    <a:pt x="558" y="90"/>
                  </a:lnTo>
                  <a:lnTo>
                    <a:pt x="563" y="102"/>
                  </a:lnTo>
                  <a:lnTo>
                    <a:pt x="565" y="108"/>
                  </a:lnTo>
                  <a:lnTo>
                    <a:pt x="563" y="112"/>
                  </a:lnTo>
                  <a:lnTo>
                    <a:pt x="552" y="126"/>
                  </a:lnTo>
                  <a:lnTo>
                    <a:pt x="543" y="138"/>
                  </a:lnTo>
                  <a:lnTo>
                    <a:pt x="539" y="152"/>
                  </a:lnTo>
                  <a:lnTo>
                    <a:pt x="539" y="160"/>
                  </a:lnTo>
                  <a:lnTo>
                    <a:pt x="537" y="168"/>
                  </a:lnTo>
                  <a:lnTo>
                    <a:pt x="534" y="172"/>
                  </a:lnTo>
                  <a:lnTo>
                    <a:pt x="530" y="176"/>
                  </a:lnTo>
                  <a:lnTo>
                    <a:pt x="526" y="180"/>
                  </a:lnTo>
                  <a:lnTo>
                    <a:pt x="521" y="186"/>
                  </a:lnTo>
                  <a:lnTo>
                    <a:pt x="521" y="192"/>
                  </a:lnTo>
                  <a:lnTo>
                    <a:pt x="523" y="198"/>
                  </a:lnTo>
                  <a:lnTo>
                    <a:pt x="523" y="204"/>
                  </a:lnTo>
                  <a:lnTo>
                    <a:pt x="523" y="210"/>
                  </a:lnTo>
                  <a:lnTo>
                    <a:pt x="513" y="222"/>
                  </a:lnTo>
                  <a:lnTo>
                    <a:pt x="502" y="234"/>
                  </a:lnTo>
                  <a:lnTo>
                    <a:pt x="497" y="242"/>
                  </a:lnTo>
                  <a:lnTo>
                    <a:pt x="495" y="250"/>
                  </a:lnTo>
                  <a:lnTo>
                    <a:pt x="495" y="260"/>
                  </a:lnTo>
                  <a:lnTo>
                    <a:pt x="497" y="262"/>
                  </a:lnTo>
                  <a:lnTo>
                    <a:pt x="500" y="264"/>
                  </a:lnTo>
                  <a:lnTo>
                    <a:pt x="504" y="276"/>
                  </a:lnTo>
                  <a:lnTo>
                    <a:pt x="508" y="288"/>
                  </a:lnTo>
                  <a:lnTo>
                    <a:pt x="517" y="298"/>
                  </a:lnTo>
                  <a:lnTo>
                    <a:pt x="517" y="306"/>
                  </a:lnTo>
                  <a:lnTo>
                    <a:pt x="517" y="328"/>
                  </a:lnTo>
                  <a:lnTo>
                    <a:pt x="517" y="350"/>
                  </a:lnTo>
                  <a:lnTo>
                    <a:pt x="521" y="370"/>
                  </a:lnTo>
                  <a:lnTo>
                    <a:pt x="528" y="392"/>
                  </a:lnTo>
                  <a:lnTo>
                    <a:pt x="537" y="408"/>
                  </a:lnTo>
                  <a:lnTo>
                    <a:pt x="545" y="426"/>
                  </a:lnTo>
                  <a:lnTo>
                    <a:pt x="556" y="442"/>
                  </a:lnTo>
                  <a:lnTo>
                    <a:pt x="558" y="452"/>
                  </a:lnTo>
                  <a:lnTo>
                    <a:pt x="560" y="460"/>
                  </a:lnTo>
                  <a:lnTo>
                    <a:pt x="556" y="456"/>
                  </a:lnTo>
                  <a:lnTo>
                    <a:pt x="543" y="452"/>
                  </a:lnTo>
                  <a:lnTo>
                    <a:pt x="528" y="450"/>
                  </a:lnTo>
                  <a:lnTo>
                    <a:pt x="502" y="452"/>
                  </a:lnTo>
                  <a:lnTo>
                    <a:pt x="500" y="454"/>
                  </a:lnTo>
                  <a:lnTo>
                    <a:pt x="500" y="456"/>
                  </a:lnTo>
                  <a:lnTo>
                    <a:pt x="500" y="460"/>
                  </a:lnTo>
                  <a:lnTo>
                    <a:pt x="497" y="464"/>
                  </a:lnTo>
                  <a:lnTo>
                    <a:pt x="489" y="478"/>
                  </a:lnTo>
                  <a:lnTo>
                    <a:pt x="487" y="492"/>
                  </a:lnTo>
                  <a:lnTo>
                    <a:pt x="484" y="514"/>
                  </a:lnTo>
                  <a:lnTo>
                    <a:pt x="482" y="544"/>
                  </a:lnTo>
                  <a:lnTo>
                    <a:pt x="482" y="552"/>
                  </a:lnTo>
                  <a:lnTo>
                    <a:pt x="484" y="560"/>
                  </a:lnTo>
                  <a:lnTo>
                    <a:pt x="487" y="568"/>
                  </a:lnTo>
                  <a:lnTo>
                    <a:pt x="493" y="574"/>
                  </a:lnTo>
                  <a:lnTo>
                    <a:pt x="500" y="580"/>
                  </a:lnTo>
                  <a:lnTo>
                    <a:pt x="506" y="586"/>
                  </a:lnTo>
                  <a:lnTo>
                    <a:pt x="513" y="588"/>
                  </a:lnTo>
                  <a:lnTo>
                    <a:pt x="519" y="590"/>
                  </a:lnTo>
                  <a:lnTo>
                    <a:pt x="521" y="590"/>
                  </a:lnTo>
                  <a:lnTo>
                    <a:pt x="521" y="592"/>
                  </a:lnTo>
                  <a:lnTo>
                    <a:pt x="521" y="600"/>
                  </a:lnTo>
                  <a:lnTo>
                    <a:pt x="521" y="622"/>
                  </a:lnTo>
                  <a:lnTo>
                    <a:pt x="519" y="622"/>
                  </a:lnTo>
                  <a:lnTo>
                    <a:pt x="513" y="622"/>
                  </a:lnTo>
                  <a:lnTo>
                    <a:pt x="506" y="622"/>
                  </a:lnTo>
                  <a:lnTo>
                    <a:pt x="500" y="618"/>
                  </a:lnTo>
                  <a:lnTo>
                    <a:pt x="495" y="614"/>
                  </a:lnTo>
                  <a:lnTo>
                    <a:pt x="493" y="610"/>
                  </a:lnTo>
                  <a:lnTo>
                    <a:pt x="491" y="604"/>
                  </a:lnTo>
                  <a:lnTo>
                    <a:pt x="489" y="600"/>
                  </a:lnTo>
                  <a:lnTo>
                    <a:pt x="480" y="594"/>
                  </a:lnTo>
                  <a:lnTo>
                    <a:pt x="471" y="588"/>
                  </a:lnTo>
                  <a:lnTo>
                    <a:pt x="458" y="572"/>
                  </a:lnTo>
                  <a:lnTo>
                    <a:pt x="454" y="562"/>
                  </a:lnTo>
                  <a:lnTo>
                    <a:pt x="452" y="560"/>
                  </a:lnTo>
                  <a:lnTo>
                    <a:pt x="447" y="560"/>
                  </a:lnTo>
                  <a:lnTo>
                    <a:pt x="428" y="570"/>
                  </a:lnTo>
                  <a:lnTo>
                    <a:pt x="417" y="574"/>
                  </a:lnTo>
                  <a:lnTo>
                    <a:pt x="406" y="574"/>
                  </a:lnTo>
                  <a:lnTo>
                    <a:pt x="397" y="572"/>
                  </a:lnTo>
                  <a:lnTo>
                    <a:pt x="395" y="570"/>
                  </a:lnTo>
                  <a:lnTo>
                    <a:pt x="393" y="566"/>
                  </a:lnTo>
                  <a:lnTo>
                    <a:pt x="393" y="560"/>
                  </a:lnTo>
                  <a:lnTo>
                    <a:pt x="395" y="550"/>
                  </a:lnTo>
                  <a:lnTo>
                    <a:pt x="382" y="556"/>
                  </a:lnTo>
                  <a:lnTo>
                    <a:pt x="378" y="558"/>
                  </a:lnTo>
                  <a:lnTo>
                    <a:pt x="374" y="554"/>
                  </a:lnTo>
                  <a:lnTo>
                    <a:pt x="363" y="548"/>
                  </a:lnTo>
                  <a:lnTo>
                    <a:pt x="352" y="544"/>
                  </a:lnTo>
                  <a:lnTo>
                    <a:pt x="343" y="544"/>
                  </a:lnTo>
                  <a:lnTo>
                    <a:pt x="334" y="546"/>
                  </a:lnTo>
                  <a:lnTo>
                    <a:pt x="315" y="550"/>
                  </a:lnTo>
                  <a:lnTo>
                    <a:pt x="308" y="550"/>
                  </a:lnTo>
                  <a:lnTo>
                    <a:pt x="306" y="548"/>
                  </a:lnTo>
                  <a:lnTo>
                    <a:pt x="304" y="546"/>
                  </a:lnTo>
                  <a:lnTo>
                    <a:pt x="306" y="526"/>
                  </a:lnTo>
                  <a:lnTo>
                    <a:pt x="304" y="504"/>
                  </a:lnTo>
                  <a:lnTo>
                    <a:pt x="297" y="486"/>
                  </a:lnTo>
                  <a:lnTo>
                    <a:pt x="289" y="466"/>
                  </a:lnTo>
                  <a:lnTo>
                    <a:pt x="289" y="462"/>
                  </a:lnTo>
                  <a:lnTo>
                    <a:pt x="289" y="456"/>
                  </a:lnTo>
                  <a:lnTo>
                    <a:pt x="289" y="450"/>
                  </a:lnTo>
                  <a:lnTo>
                    <a:pt x="289" y="444"/>
                  </a:lnTo>
                  <a:lnTo>
                    <a:pt x="284" y="440"/>
                  </a:lnTo>
                  <a:lnTo>
                    <a:pt x="284" y="432"/>
                  </a:lnTo>
                  <a:lnTo>
                    <a:pt x="282" y="428"/>
                  </a:lnTo>
                  <a:lnTo>
                    <a:pt x="280" y="424"/>
                  </a:lnTo>
                  <a:lnTo>
                    <a:pt x="274" y="424"/>
                  </a:lnTo>
                  <a:lnTo>
                    <a:pt x="267" y="424"/>
                  </a:lnTo>
                  <a:lnTo>
                    <a:pt x="263" y="424"/>
                  </a:lnTo>
                  <a:lnTo>
                    <a:pt x="261" y="422"/>
                  </a:lnTo>
                  <a:lnTo>
                    <a:pt x="250" y="422"/>
                  </a:lnTo>
                  <a:lnTo>
                    <a:pt x="248" y="422"/>
                  </a:lnTo>
                  <a:lnTo>
                    <a:pt x="243" y="420"/>
                  </a:lnTo>
                  <a:lnTo>
                    <a:pt x="241" y="416"/>
                  </a:lnTo>
                  <a:lnTo>
                    <a:pt x="237" y="412"/>
                  </a:lnTo>
                  <a:lnTo>
                    <a:pt x="230" y="410"/>
                  </a:lnTo>
                  <a:lnTo>
                    <a:pt x="224" y="412"/>
                  </a:lnTo>
                  <a:lnTo>
                    <a:pt x="217" y="416"/>
                  </a:lnTo>
                  <a:lnTo>
                    <a:pt x="215" y="422"/>
                  </a:lnTo>
                  <a:lnTo>
                    <a:pt x="215" y="430"/>
                  </a:lnTo>
                  <a:lnTo>
                    <a:pt x="215" y="438"/>
                  </a:lnTo>
                  <a:lnTo>
                    <a:pt x="213" y="442"/>
                  </a:lnTo>
                  <a:lnTo>
                    <a:pt x="211" y="444"/>
                  </a:lnTo>
                  <a:lnTo>
                    <a:pt x="202" y="450"/>
                  </a:lnTo>
                  <a:lnTo>
                    <a:pt x="191" y="452"/>
                  </a:lnTo>
                  <a:lnTo>
                    <a:pt x="180" y="450"/>
                  </a:lnTo>
                  <a:lnTo>
                    <a:pt x="176" y="448"/>
                  </a:lnTo>
                  <a:lnTo>
                    <a:pt x="174" y="446"/>
                  </a:lnTo>
                  <a:lnTo>
                    <a:pt x="171" y="438"/>
                  </a:lnTo>
                  <a:lnTo>
                    <a:pt x="169" y="430"/>
                  </a:lnTo>
                  <a:lnTo>
                    <a:pt x="165" y="414"/>
                  </a:lnTo>
                  <a:lnTo>
                    <a:pt x="161" y="398"/>
                  </a:lnTo>
                  <a:lnTo>
                    <a:pt x="156" y="392"/>
                  </a:lnTo>
                  <a:lnTo>
                    <a:pt x="150" y="386"/>
                  </a:lnTo>
                  <a:lnTo>
                    <a:pt x="135" y="380"/>
                  </a:lnTo>
                  <a:lnTo>
                    <a:pt x="119" y="378"/>
                  </a:lnTo>
                  <a:lnTo>
                    <a:pt x="104" y="378"/>
                  </a:lnTo>
                  <a:lnTo>
                    <a:pt x="87" y="378"/>
                  </a:lnTo>
                  <a:lnTo>
                    <a:pt x="72" y="374"/>
                  </a:lnTo>
                  <a:lnTo>
                    <a:pt x="56" y="372"/>
                  </a:lnTo>
                  <a:lnTo>
                    <a:pt x="45" y="372"/>
                  </a:lnTo>
                  <a:lnTo>
                    <a:pt x="39" y="376"/>
                  </a:lnTo>
                  <a:lnTo>
                    <a:pt x="35" y="380"/>
                  </a:lnTo>
                  <a:lnTo>
                    <a:pt x="28" y="384"/>
                  </a:lnTo>
                  <a:lnTo>
                    <a:pt x="19" y="386"/>
                  </a:lnTo>
                  <a:lnTo>
                    <a:pt x="11" y="386"/>
                  </a:lnTo>
                  <a:lnTo>
                    <a:pt x="6" y="384"/>
                  </a:lnTo>
                  <a:lnTo>
                    <a:pt x="4" y="382"/>
                  </a:lnTo>
                  <a:lnTo>
                    <a:pt x="2" y="378"/>
                  </a:lnTo>
                  <a:lnTo>
                    <a:pt x="0" y="374"/>
                  </a:lnTo>
                  <a:lnTo>
                    <a:pt x="0" y="366"/>
                  </a:lnTo>
                  <a:lnTo>
                    <a:pt x="2" y="360"/>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5258" name="Freeform 64"/>
            <p:cNvSpPr>
              <a:spLocks/>
            </p:cNvSpPr>
            <p:nvPr/>
          </p:nvSpPr>
          <p:spPr bwMode="gray">
            <a:xfrm>
              <a:off x="6192032" y="3919101"/>
              <a:ext cx="797389" cy="738844"/>
            </a:xfrm>
            <a:custGeom>
              <a:avLst/>
              <a:gdLst>
                <a:gd name="T0" fmla="*/ 2147483647 w 365"/>
                <a:gd name="T1" fmla="*/ 2147483647 h 402"/>
                <a:gd name="T2" fmla="*/ 2147483647 w 365"/>
                <a:gd name="T3" fmla="*/ 2147483647 h 402"/>
                <a:gd name="T4" fmla="*/ 2147483647 w 365"/>
                <a:gd name="T5" fmla="*/ 2147483647 h 402"/>
                <a:gd name="T6" fmla="*/ 2147483647 w 365"/>
                <a:gd name="T7" fmla="*/ 2147483647 h 402"/>
                <a:gd name="T8" fmla="*/ 2147483647 w 365"/>
                <a:gd name="T9" fmla="*/ 2147483647 h 402"/>
                <a:gd name="T10" fmla="*/ 2147483647 w 365"/>
                <a:gd name="T11" fmla="*/ 2147483647 h 402"/>
                <a:gd name="T12" fmla="*/ 2147483647 w 365"/>
                <a:gd name="T13" fmla="*/ 2147483647 h 402"/>
                <a:gd name="T14" fmla="*/ 2147483647 w 365"/>
                <a:gd name="T15" fmla="*/ 2147483647 h 402"/>
                <a:gd name="T16" fmla="*/ 2147483647 w 365"/>
                <a:gd name="T17" fmla="*/ 2147483647 h 402"/>
                <a:gd name="T18" fmla="*/ 2147483647 w 365"/>
                <a:gd name="T19" fmla="*/ 2147483647 h 402"/>
                <a:gd name="T20" fmla="*/ 2147483647 w 365"/>
                <a:gd name="T21" fmla="*/ 2147483647 h 402"/>
                <a:gd name="T22" fmla="*/ 2147483647 w 365"/>
                <a:gd name="T23" fmla="*/ 2147483647 h 402"/>
                <a:gd name="T24" fmla="*/ 2147483647 w 365"/>
                <a:gd name="T25" fmla="*/ 2147483647 h 402"/>
                <a:gd name="T26" fmla="*/ 2147483647 w 365"/>
                <a:gd name="T27" fmla="*/ 2147483647 h 402"/>
                <a:gd name="T28" fmla="*/ 2147483647 w 365"/>
                <a:gd name="T29" fmla="*/ 2147483647 h 402"/>
                <a:gd name="T30" fmla="*/ 2147483647 w 365"/>
                <a:gd name="T31" fmla="*/ 2147483647 h 402"/>
                <a:gd name="T32" fmla="*/ 2147483647 w 365"/>
                <a:gd name="T33" fmla="*/ 2147483647 h 402"/>
                <a:gd name="T34" fmla="*/ 2147483647 w 365"/>
                <a:gd name="T35" fmla="*/ 2147483647 h 402"/>
                <a:gd name="T36" fmla="*/ 2147483647 w 365"/>
                <a:gd name="T37" fmla="*/ 2147483647 h 402"/>
                <a:gd name="T38" fmla="*/ 2147483647 w 365"/>
                <a:gd name="T39" fmla="*/ 2147483647 h 402"/>
                <a:gd name="T40" fmla="*/ 2147483647 w 365"/>
                <a:gd name="T41" fmla="*/ 2147483647 h 402"/>
                <a:gd name="T42" fmla="*/ 2147483647 w 365"/>
                <a:gd name="T43" fmla="*/ 2147483647 h 402"/>
                <a:gd name="T44" fmla="*/ 2147483647 w 365"/>
                <a:gd name="T45" fmla="*/ 2147483647 h 402"/>
                <a:gd name="T46" fmla="*/ 2147483647 w 365"/>
                <a:gd name="T47" fmla="*/ 2147483647 h 402"/>
                <a:gd name="T48" fmla="*/ 2147483647 w 365"/>
                <a:gd name="T49" fmla="*/ 2147483647 h 402"/>
                <a:gd name="T50" fmla="*/ 2147483647 w 365"/>
                <a:gd name="T51" fmla="*/ 2147483647 h 402"/>
                <a:gd name="T52" fmla="*/ 2147483647 w 365"/>
                <a:gd name="T53" fmla="*/ 2147483647 h 402"/>
                <a:gd name="T54" fmla="*/ 2147483647 w 365"/>
                <a:gd name="T55" fmla="*/ 2147483647 h 402"/>
                <a:gd name="T56" fmla="*/ 2147483647 w 365"/>
                <a:gd name="T57" fmla="*/ 2147483647 h 402"/>
                <a:gd name="T58" fmla="*/ 2147483647 w 365"/>
                <a:gd name="T59" fmla="*/ 2147483647 h 402"/>
                <a:gd name="T60" fmla="*/ 2147483647 w 365"/>
                <a:gd name="T61" fmla="*/ 2147483647 h 402"/>
                <a:gd name="T62" fmla="*/ 2147483647 w 365"/>
                <a:gd name="T63" fmla="*/ 2147483647 h 402"/>
                <a:gd name="T64" fmla="*/ 2147483647 w 365"/>
                <a:gd name="T65" fmla="*/ 2147483647 h 402"/>
                <a:gd name="T66" fmla="*/ 2147483647 w 365"/>
                <a:gd name="T67" fmla="*/ 2147483647 h 402"/>
                <a:gd name="T68" fmla="*/ 2147483647 w 365"/>
                <a:gd name="T69" fmla="*/ 2147483647 h 402"/>
                <a:gd name="T70" fmla="*/ 2147483647 w 365"/>
                <a:gd name="T71" fmla="*/ 2147483647 h 402"/>
                <a:gd name="T72" fmla="*/ 2147483647 w 365"/>
                <a:gd name="T73" fmla="*/ 2147483647 h 402"/>
                <a:gd name="T74" fmla="*/ 2147483647 w 365"/>
                <a:gd name="T75" fmla="*/ 2147483647 h 402"/>
                <a:gd name="T76" fmla="*/ 2147483647 w 365"/>
                <a:gd name="T77" fmla="*/ 2147483647 h 402"/>
                <a:gd name="T78" fmla="*/ 0 w 365"/>
                <a:gd name="T79" fmla="*/ 2147483647 h 402"/>
                <a:gd name="T80" fmla="*/ 2147483647 w 365"/>
                <a:gd name="T81" fmla="*/ 2147483647 h 402"/>
                <a:gd name="T82" fmla="*/ 2147483647 w 365"/>
                <a:gd name="T83" fmla="*/ 2147483647 h 402"/>
                <a:gd name="T84" fmla="*/ 2147483647 w 365"/>
                <a:gd name="T85" fmla="*/ 2147483647 h 402"/>
                <a:gd name="T86" fmla="*/ 2147483647 w 365"/>
                <a:gd name="T87" fmla="*/ 2147483647 h 402"/>
                <a:gd name="T88" fmla="*/ 2147483647 w 365"/>
                <a:gd name="T89" fmla="*/ 2147483647 h 402"/>
                <a:gd name="T90" fmla="*/ 2147483647 w 365"/>
                <a:gd name="T91" fmla="*/ 2147483647 h 402"/>
                <a:gd name="T92" fmla="*/ 2147483647 w 365"/>
                <a:gd name="T93" fmla="*/ 2147483647 h 402"/>
                <a:gd name="T94" fmla="*/ 2147483647 w 365"/>
                <a:gd name="T95" fmla="*/ 2147483647 h 402"/>
                <a:gd name="T96" fmla="*/ 2147483647 w 365"/>
                <a:gd name="T97" fmla="*/ 2147483647 h 402"/>
                <a:gd name="T98" fmla="*/ 2147483647 w 365"/>
                <a:gd name="T99" fmla="*/ 2147483647 h 402"/>
                <a:gd name="T100" fmla="*/ 2147483647 w 365"/>
                <a:gd name="T101" fmla="*/ 2147483647 h 402"/>
                <a:gd name="T102" fmla="*/ 2147483647 w 365"/>
                <a:gd name="T103" fmla="*/ 2147483647 h 402"/>
                <a:gd name="T104" fmla="*/ 2147483647 w 365"/>
                <a:gd name="T105" fmla="*/ 2147483647 h 402"/>
                <a:gd name="T106" fmla="*/ 2147483647 w 365"/>
                <a:gd name="T107" fmla="*/ 2147483647 h 402"/>
                <a:gd name="T108" fmla="*/ 2147483647 w 365"/>
                <a:gd name="T109" fmla="*/ 2147483647 h 402"/>
                <a:gd name="T110" fmla="*/ 2147483647 w 365"/>
                <a:gd name="T111" fmla="*/ 2147483647 h 402"/>
                <a:gd name="T112" fmla="*/ 2147483647 w 365"/>
                <a:gd name="T113" fmla="*/ 2147483647 h 402"/>
                <a:gd name="T114" fmla="*/ 2147483647 w 365"/>
                <a:gd name="T115" fmla="*/ 2147483647 h 402"/>
                <a:gd name="T116" fmla="*/ 2147483647 w 365"/>
                <a:gd name="T117" fmla="*/ 2147483647 h 402"/>
                <a:gd name="T118" fmla="*/ 2147483647 w 365"/>
                <a:gd name="T119" fmla="*/ 2147483647 h 402"/>
                <a:gd name="T120" fmla="*/ 2147483647 w 365"/>
                <a:gd name="T121" fmla="*/ 2147483647 h 402"/>
                <a:gd name="T122" fmla="*/ 2147483647 w 365"/>
                <a:gd name="T123" fmla="*/ 2147483647 h 402"/>
                <a:gd name="T124" fmla="*/ 2147483647 w 365"/>
                <a:gd name="T125" fmla="*/ 2147483647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5"/>
                <a:gd name="T190" fmla="*/ 0 h 402"/>
                <a:gd name="T191" fmla="*/ 365 w 365"/>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5" h="402">
                  <a:moveTo>
                    <a:pt x="32" y="14"/>
                  </a:moveTo>
                  <a:lnTo>
                    <a:pt x="32" y="14"/>
                  </a:lnTo>
                  <a:lnTo>
                    <a:pt x="41" y="12"/>
                  </a:lnTo>
                  <a:lnTo>
                    <a:pt x="48" y="8"/>
                  </a:lnTo>
                  <a:lnTo>
                    <a:pt x="52" y="4"/>
                  </a:lnTo>
                  <a:lnTo>
                    <a:pt x="58" y="0"/>
                  </a:lnTo>
                  <a:lnTo>
                    <a:pt x="69" y="0"/>
                  </a:lnTo>
                  <a:lnTo>
                    <a:pt x="85" y="2"/>
                  </a:lnTo>
                  <a:lnTo>
                    <a:pt x="100" y="6"/>
                  </a:lnTo>
                  <a:lnTo>
                    <a:pt x="117" y="6"/>
                  </a:lnTo>
                  <a:lnTo>
                    <a:pt x="132" y="6"/>
                  </a:lnTo>
                  <a:lnTo>
                    <a:pt x="148" y="8"/>
                  </a:lnTo>
                  <a:lnTo>
                    <a:pt x="163" y="14"/>
                  </a:lnTo>
                  <a:lnTo>
                    <a:pt x="169" y="20"/>
                  </a:lnTo>
                  <a:lnTo>
                    <a:pt x="174" y="26"/>
                  </a:lnTo>
                  <a:lnTo>
                    <a:pt x="178" y="42"/>
                  </a:lnTo>
                  <a:lnTo>
                    <a:pt x="182" y="58"/>
                  </a:lnTo>
                  <a:lnTo>
                    <a:pt x="184" y="66"/>
                  </a:lnTo>
                  <a:lnTo>
                    <a:pt x="187" y="74"/>
                  </a:lnTo>
                  <a:lnTo>
                    <a:pt x="189" y="76"/>
                  </a:lnTo>
                  <a:lnTo>
                    <a:pt x="193" y="78"/>
                  </a:lnTo>
                  <a:lnTo>
                    <a:pt x="204" y="80"/>
                  </a:lnTo>
                  <a:lnTo>
                    <a:pt x="215" y="78"/>
                  </a:lnTo>
                  <a:lnTo>
                    <a:pt x="224" y="72"/>
                  </a:lnTo>
                  <a:lnTo>
                    <a:pt x="226" y="70"/>
                  </a:lnTo>
                  <a:lnTo>
                    <a:pt x="228" y="66"/>
                  </a:lnTo>
                  <a:lnTo>
                    <a:pt x="228" y="58"/>
                  </a:lnTo>
                  <a:lnTo>
                    <a:pt x="228" y="50"/>
                  </a:lnTo>
                  <a:lnTo>
                    <a:pt x="230" y="44"/>
                  </a:lnTo>
                  <a:lnTo>
                    <a:pt x="237" y="40"/>
                  </a:lnTo>
                  <a:lnTo>
                    <a:pt x="243" y="38"/>
                  </a:lnTo>
                  <a:lnTo>
                    <a:pt x="250" y="40"/>
                  </a:lnTo>
                  <a:lnTo>
                    <a:pt x="254" y="44"/>
                  </a:lnTo>
                  <a:lnTo>
                    <a:pt x="256" y="48"/>
                  </a:lnTo>
                  <a:lnTo>
                    <a:pt x="261" y="50"/>
                  </a:lnTo>
                  <a:lnTo>
                    <a:pt x="263" y="50"/>
                  </a:lnTo>
                  <a:lnTo>
                    <a:pt x="274" y="50"/>
                  </a:lnTo>
                  <a:lnTo>
                    <a:pt x="276" y="52"/>
                  </a:lnTo>
                  <a:lnTo>
                    <a:pt x="280" y="52"/>
                  </a:lnTo>
                  <a:lnTo>
                    <a:pt x="287" y="52"/>
                  </a:lnTo>
                  <a:lnTo>
                    <a:pt x="293" y="52"/>
                  </a:lnTo>
                  <a:lnTo>
                    <a:pt x="295" y="56"/>
                  </a:lnTo>
                  <a:lnTo>
                    <a:pt x="297" y="60"/>
                  </a:lnTo>
                  <a:lnTo>
                    <a:pt x="297" y="68"/>
                  </a:lnTo>
                  <a:lnTo>
                    <a:pt x="302" y="72"/>
                  </a:lnTo>
                  <a:lnTo>
                    <a:pt x="302" y="78"/>
                  </a:lnTo>
                  <a:lnTo>
                    <a:pt x="302" y="84"/>
                  </a:lnTo>
                  <a:lnTo>
                    <a:pt x="302" y="90"/>
                  </a:lnTo>
                  <a:lnTo>
                    <a:pt x="302" y="94"/>
                  </a:lnTo>
                  <a:lnTo>
                    <a:pt x="310" y="114"/>
                  </a:lnTo>
                  <a:lnTo>
                    <a:pt x="317" y="132"/>
                  </a:lnTo>
                  <a:lnTo>
                    <a:pt x="319" y="154"/>
                  </a:lnTo>
                  <a:lnTo>
                    <a:pt x="317" y="174"/>
                  </a:lnTo>
                  <a:lnTo>
                    <a:pt x="319" y="176"/>
                  </a:lnTo>
                  <a:lnTo>
                    <a:pt x="321" y="178"/>
                  </a:lnTo>
                  <a:lnTo>
                    <a:pt x="328" y="178"/>
                  </a:lnTo>
                  <a:lnTo>
                    <a:pt x="347" y="174"/>
                  </a:lnTo>
                  <a:lnTo>
                    <a:pt x="356" y="172"/>
                  </a:lnTo>
                  <a:lnTo>
                    <a:pt x="365" y="172"/>
                  </a:lnTo>
                  <a:lnTo>
                    <a:pt x="365" y="230"/>
                  </a:lnTo>
                  <a:lnTo>
                    <a:pt x="341" y="236"/>
                  </a:lnTo>
                  <a:lnTo>
                    <a:pt x="321" y="238"/>
                  </a:lnTo>
                  <a:lnTo>
                    <a:pt x="308" y="238"/>
                  </a:lnTo>
                  <a:lnTo>
                    <a:pt x="306" y="394"/>
                  </a:lnTo>
                  <a:lnTo>
                    <a:pt x="284" y="400"/>
                  </a:lnTo>
                  <a:lnTo>
                    <a:pt x="265" y="402"/>
                  </a:lnTo>
                  <a:lnTo>
                    <a:pt x="245" y="402"/>
                  </a:lnTo>
                  <a:lnTo>
                    <a:pt x="234" y="402"/>
                  </a:lnTo>
                  <a:lnTo>
                    <a:pt x="226" y="398"/>
                  </a:lnTo>
                  <a:lnTo>
                    <a:pt x="217" y="394"/>
                  </a:lnTo>
                  <a:lnTo>
                    <a:pt x="213" y="386"/>
                  </a:lnTo>
                  <a:lnTo>
                    <a:pt x="208" y="380"/>
                  </a:lnTo>
                  <a:lnTo>
                    <a:pt x="202" y="376"/>
                  </a:lnTo>
                  <a:lnTo>
                    <a:pt x="169" y="374"/>
                  </a:lnTo>
                  <a:lnTo>
                    <a:pt x="137" y="374"/>
                  </a:lnTo>
                  <a:lnTo>
                    <a:pt x="104" y="374"/>
                  </a:lnTo>
                  <a:lnTo>
                    <a:pt x="71" y="372"/>
                  </a:lnTo>
                  <a:lnTo>
                    <a:pt x="61" y="368"/>
                  </a:lnTo>
                  <a:lnTo>
                    <a:pt x="54" y="368"/>
                  </a:lnTo>
                  <a:lnTo>
                    <a:pt x="48" y="368"/>
                  </a:lnTo>
                  <a:lnTo>
                    <a:pt x="45" y="370"/>
                  </a:lnTo>
                  <a:lnTo>
                    <a:pt x="43" y="372"/>
                  </a:lnTo>
                  <a:lnTo>
                    <a:pt x="39" y="378"/>
                  </a:lnTo>
                  <a:lnTo>
                    <a:pt x="37" y="380"/>
                  </a:lnTo>
                  <a:lnTo>
                    <a:pt x="35" y="380"/>
                  </a:lnTo>
                  <a:lnTo>
                    <a:pt x="32" y="376"/>
                  </a:lnTo>
                  <a:lnTo>
                    <a:pt x="28" y="372"/>
                  </a:lnTo>
                  <a:lnTo>
                    <a:pt x="26" y="370"/>
                  </a:lnTo>
                  <a:lnTo>
                    <a:pt x="19" y="368"/>
                  </a:lnTo>
                  <a:lnTo>
                    <a:pt x="15" y="370"/>
                  </a:lnTo>
                  <a:lnTo>
                    <a:pt x="6" y="374"/>
                  </a:lnTo>
                  <a:lnTo>
                    <a:pt x="2" y="368"/>
                  </a:lnTo>
                  <a:lnTo>
                    <a:pt x="0" y="364"/>
                  </a:lnTo>
                  <a:lnTo>
                    <a:pt x="0" y="360"/>
                  </a:lnTo>
                  <a:lnTo>
                    <a:pt x="2" y="348"/>
                  </a:lnTo>
                  <a:lnTo>
                    <a:pt x="4" y="336"/>
                  </a:lnTo>
                  <a:lnTo>
                    <a:pt x="6" y="332"/>
                  </a:lnTo>
                  <a:lnTo>
                    <a:pt x="11" y="328"/>
                  </a:lnTo>
                  <a:lnTo>
                    <a:pt x="13" y="324"/>
                  </a:lnTo>
                  <a:lnTo>
                    <a:pt x="15" y="320"/>
                  </a:lnTo>
                  <a:lnTo>
                    <a:pt x="17" y="296"/>
                  </a:lnTo>
                  <a:lnTo>
                    <a:pt x="19" y="284"/>
                  </a:lnTo>
                  <a:lnTo>
                    <a:pt x="24" y="274"/>
                  </a:lnTo>
                  <a:lnTo>
                    <a:pt x="26" y="270"/>
                  </a:lnTo>
                  <a:lnTo>
                    <a:pt x="26" y="264"/>
                  </a:lnTo>
                  <a:lnTo>
                    <a:pt x="26" y="258"/>
                  </a:lnTo>
                  <a:lnTo>
                    <a:pt x="28" y="254"/>
                  </a:lnTo>
                  <a:lnTo>
                    <a:pt x="32" y="250"/>
                  </a:lnTo>
                  <a:lnTo>
                    <a:pt x="37" y="244"/>
                  </a:lnTo>
                  <a:lnTo>
                    <a:pt x="39" y="234"/>
                  </a:lnTo>
                  <a:lnTo>
                    <a:pt x="43" y="226"/>
                  </a:lnTo>
                  <a:lnTo>
                    <a:pt x="50" y="218"/>
                  </a:lnTo>
                  <a:lnTo>
                    <a:pt x="58" y="210"/>
                  </a:lnTo>
                  <a:lnTo>
                    <a:pt x="63" y="206"/>
                  </a:lnTo>
                  <a:lnTo>
                    <a:pt x="65" y="198"/>
                  </a:lnTo>
                  <a:lnTo>
                    <a:pt x="65" y="182"/>
                  </a:lnTo>
                  <a:lnTo>
                    <a:pt x="65" y="184"/>
                  </a:lnTo>
                  <a:lnTo>
                    <a:pt x="63" y="178"/>
                  </a:lnTo>
                  <a:lnTo>
                    <a:pt x="61" y="174"/>
                  </a:lnTo>
                  <a:lnTo>
                    <a:pt x="58" y="166"/>
                  </a:lnTo>
                  <a:lnTo>
                    <a:pt x="50" y="154"/>
                  </a:lnTo>
                  <a:lnTo>
                    <a:pt x="48" y="146"/>
                  </a:lnTo>
                  <a:lnTo>
                    <a:pt x="50" y="138"/>
                  </a:lnTo>
                  <a:lnTo>
                    <a:pt x="48" y="134"/>
                  </a:lnTo>
                  <a:lnTo>
                    <a:pt x="43" y="130"/>
                  </a:lnTo>
                  <a:lnTo>
                    <a:pt x="41" y="126"/>
                  </a:lnTo>
                  <a:lnTo>
                    <a:pt x="45" y="112"/>
                  </a:lnTo>
                  <a:lnTo>
                    <a:pt x="48" y="104"/>
                  </a:lnTo>
                  <a:lnTo>
                    <a:pt x="50" y="94"/>
                  </a:lnTo>
                  <a:lnTo>
                    <a:pt x="50" y="84"/>
                  </a:lnTo>
                  <a:lnTo>
                    <a:pt x="45" y="74"/>
                  </a:lnTo>
                  <a:lnTo>
                    <a:pt x="41" y="66"/>
                  </a:lnTo>
                  <a:lnTo>
                    <a:pt x="30" y="56"/>
                  </a:lnTo>
                  <a:lnTo>
                    <a:pt x="28" y="54"/>
                  </a:lnTo>
                  <a:lnTo>
                    <a:pt x="28" y="50"/>
                  </a:lnTo>
                  <a:lnTo>
                    <a:pt x="28" y="44"/>
                  </a:lnTo>
                  <a:lnTo>
                    <a:pt x="24" y="40"/>
                  </a:lnTo>
                  <a:lnTo>
                    <a:pt x="21" y="38"/>
                  </a:lnTo>
                  <a:lnTo>
                    <a:pt x="17" y="34"/>
                  </a:lnTo>
                  <a:lnTo>
                    <a:pt x="13" y="32"/>
                  </a:lnTo>
                  <a:lnTo>
                    <a:pt x="11" y="24"/>
                  </a:lnTo>
                  <a:lnTo>
                    <a:pt x="13" y="22"/>
                  </a:lnTo>
                  <a:lnTo>
                    <a:pt x="15" y="22"/>
                  </a:lnTo>
                  <a:lnTo>
                    <a:pt x="26" y="20"/>
                  </a:lnTo>
                  <a:lnTo>
                    <a:pt x="32" y="14"/>
                  </a:lnTo>
                  <a:close/>
                </a:path>
              </a:pathLst>
            </a:custGeom>
            <a:solidFill>
              <a:srgbClr val="0070C0"/>
            </a:solidFill>
            <a:ln w="6350">
              <a:solidFill>
                <a:schemeClr val="bg1"/>
              </a:solidFill>
              <a:round/>
              <a:headEnd/>
              <a:tailEnd/>
            </a:ln>
          </p:spPr>
          <p:txBody>
            <a:bodyPr/>
            <a:lstStyle/>
            <a:p>
              <a:endParaRPr lang="en-US"/>
            </a:p>
          </p:txBody>
        </p:sp>
        <p:sp>
          <p:nvSpPr>
            <p:cNvPr id="44" name="Freeform 65"/>
            <p:cNvSpPr>
              <a:spLocks/>
            </p:cNvSpPr>
            <p:nvPr/>
          </p:nvSpPr>
          <p:spPr bwMode="gray">
            <a:xfrm>
              <a:off x="6187426" y="4595882"/>
              <a:ext cx="890784" cy="748991"/>
            </a:xfrm>
            <a:custGeom>
              <a:avLst/>
              <a:gdLst>
                <a:gd name="T0" fmla="*/ 17 w 408"/>
                <a:gd name="T1" fmla="*/ 2 h 408"/>
                <a:gd name="T2" fmla="*/ 28 w 408"/>
                <a:gd name="T3" fmla="*/ 2 h 408"/>
                <a:gd name="T4" fmla="*/ 37 w 408"/>
                <a:gd name="T5" fmla="*/ 12 h 408"/>
                <a:gd name="T6" fmla="*/ 41 w 408"/>
                <a:gd name="T7" fmla="*/ 10 h 408"/>
                <a:gd name="T8" fmla="*/ 50 w 408"/>
                <a:gd name="T9" fmla="*/ 0 h 408"/>
                <a:gd name="T10" fmla="*/ 63 w 408"/>
                <a:gd name="T11" fmla="*/ 0 h 408"/>
                <a:gd name="T12" fmla="*/ 106 w 408"/>
                <a:gd name="T13" fmla="*/ 6 h 408"/>
                <a:gd name="T14" fmla="*/ 204 w 408"/>
                <a:gd name="T15" fmla="*/ 8 h 408"/>
                <a:gd name="T16" fmla="*/ 215 w 408"/>
                <a:gd name="T17" fmla="*/ 18 h 408"/>
                <a:gd name="T18" fmla="*/ 228 w 408"/>
                <a:gd name="T19" fmla="*/ 30 h 408"/>
                <a:gd name="T20" fmla="*/ 267 w 408"/>
                <a:gd name="T21" fmla="*/ 34 h 408"/>
                <a:gd name="T22" fmla="*/ 308 w 408"/>
                <a:gd name="T23" fmla="*/ 26 h 408"/>
                <a:gd name="T24" fmla="*/ 382 w 408"/>
                <a:gd name="T25" fmla="*/ 18 h 408"/>
                <a:gd name="T26" fmla="*/ 389 w 408"/>
                <a:gd name="T27" fmla="*/ 24 h 408"/>
                <a:gd name="T28" fmla="*/ 408 w 408"/>
                <a:gd name="T29" fmla="*/ 22 h 408"/>
                <a:gd name="T30" fmla="*/ 406 w 408"/>
                <a:gd name="T31" fmla="*/ 30 h 408"/>
                <a:gd name="T32" fmla="*/ 362 w 408"/>
                <a:gd name="T33" fmla="*/ 44 h 408"/>
                <a:gd name="T34" fmla="*/ 358 w 408"/>
                <a:gd name="T35" fmla="*/ 42 h 408"/>
                <a:gd name="T36" fmla="*/ 282 w 408"/>
                <a:gd name="T37" fmla="*/ 164 h 408"/>
                <a:gd name="T38" fmla="*/ 245 w 408"/>
                <a:gd name="T39" fmla="*/ 378 h 408"/>
                <a:gd name="T40" fmla="*/ 243 w 408"/>
                <a:gd name="T41" fmla="*/ 388 h 408"/>
                <a:gd name="T42" fmla="*/ 226 w 408"/>
                <a:gd name="T43" fmla="*/ 398 h 408"/>
                <a:gd name="T44" fmla="*/ 215 w 408"/>
                <a:gd name="T45" fmla="*/ 404 h 408"/>
                <a:gd name="T46" fmla="*/ 189 w 408"/>
                <a:gd name="T47" fmla="*/ 408 h 408"/>
                <a:gd name="T48" fmla="*/ 173 w 408"/>
                <a:gd name="T49" fmla="*/ 396 h 408"/>
                <a:gd name="T50" fmla="*/ 173 w 408"/>
                <a:gd name="T51" fmla="*/ 388 h 408"/>
                <a:gd name="T52" fmla="*/ 169 w 408"/>
                <a:gd name="T53" fmla="*/ 378 h 408"/>
                <a:gd name="T54" fmla="*/ 163 w 408"/>
                <a:gd name="T55" fmla="*/ 378 h 408"/>
                <a:gd name="T56" fmla="*/ 163 w 408"/>
                <a:gd name="T57" fmla="*/ 390 h 408"/>
                <a:gd name="T58" fmla="*/ 154 w 408"/>
                <a:gd name="T59" fmla="*/ 392 h 408"/>
                <a:gd name="T60" fmla="*/ 147 w 408"/>
                <a:gd name="T61" fmla="*/ 392 h 408"/>
                <a:gd name="T62" fmla="*/ 145 w 408"/>
                <a:gd name="T63" fmla="*/ 398 h 408"/>
                <a:gd name="T64" fmla="*/ 115 w 408"/>
                <a:gd name="T65" fmla="*/ 370 h 408"/>
                <a:gd name="T66" fmla="*/ 100 w 408"/>
                <a:gd name="T67" fmla="*/ 350 h 408"/>
                <a:gd name="T68" fmla="*/ 87 w 408"/>
                <a:gd name="T69" fmla="*/ 290 h 408"/>
                <a:gd name="T70" fmla="*/ 89 w 408"/>
                <a:gd name="T71" fmla="*/ 260 h 408"/>
                <a:gd name="T72" fmla="*/ 78 w 408"/>
                <a:gd name="T73" fmla="*/ 230 h 408"/>
                <a:gd name="T74" fmla="*/ 78 w 408"/>
                <a:gd name="T75" fmla="*/ 222 h 408"/>
                <a:gd name="T76" fmla="*/ 84 w 408"/>
                <a:gd name="T77" fmla="*/ 210 h 408"/>
                <a:gd name="T78" fmla="*/ 97 w 408"/>
                <a:gd name="T79" fmla="*/ 198 h 408"/>
                <a:gd name="T80" fmla="*/ 97 w 408"/>
                <a:gd name="T81" fmla="*/ 190 h 408"/>
                <a:gd name="T82" fmla="*/ 93 w 408"/>
                <a:gd name="T83" fmla="*/ 184 h 408"/>
                <a:gd name="T84" fmla="*/ 73 w 408"/>
                <a:gd name="T85" fmla="*/ 176 h 408"/>
                <a:gd name="T86" fmla="*/ 60 w 408"/>
                <a:gd name="T87" fmla="*/ 146 h 408"/>
                <a:gd name="T88" fmla="*/ 43 w 408"/>
                <a:gd name="T89" fmla="*/ 100 h 408"/>
                <a:gd name="T90" fmla="*/ 43 w 408"/>
                <a:gd name="T91" fmla="*/ 84 h 408"/>
                <a:gd name="T92" fmla="*/ 28 w 408"/>
                <a:gd name="T93" fmla="*/ 70 h 408"/>
                <a:gd name="T94" fmla="*/ 23 w 408"/>
                <a:gd name="T95" fmla="*/ 62 h 408"/>
                <a:gd name="T96" fmla="*/ 2 w 408"/>
                <a:gd name="T97" fmla="*/ 34 h 408"/>
                <a:gd name="T98" fmla="*/ 6 w 408"/>
                <a:gd name="T99" fmla="*/ 22 h 408"/>
                <a:gd name="T100" fmla="*/ 8 w 408"/>
                <a:gd name="T101" fmla="*/ 6 h 4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408"/>
                <a:gd name="T155" fmla="*/ 408 w 408"/>
                <a:gd name="T156" fmla="*/ 408 h 4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408">
                  <a:moveTo>
                    <a:pt x="8" y="6"/>
                  </a:moveTo>
                  <a:lnTo>
                    <a:pt x="8" y="6"/>
                  </a:lnTo>
                  <a:lnTo>
                    <a:pt x="17" y="2"/>
                  </a:lnTo>
                  <a:lnTo>
                    <a:pt x="21" y="0"/>
                  </a:lnTo>
                  <a:lnTo>
                    <a:pt x="28" y="2"/>
                  </a:lnTo>
                  <a:lnTo>
                    <a:pt x="30" y="4"/>
                  </a:lnTo>
                  <a:lnTo>
                    <a:pt x="34" y="8"/>
                  </a:lnTo>
                  <a:lnTo>
                    <a:pt x="37" y="12"/>
                  </a:lnTo>
                  <a:lnTo>
                    <a:pt x="39" y="12"/>
                  </a:lnTo>
                  <a:lnTo>
                    <a:pt x="41" y="10"/>
                  </a:lnTo>
                  <a:lnTo>
                    <a:pt x="45" y="4"/>
                  </a:lnTo>
                  <a:lnTo>
                    <a:pt x="47" y="2"/>
                  </a:lnTo>
                  <a:lnTo>
                    <a:pt x="50" y="0"/>
                  </a:lnTo>
                  <a:lnTo>
                    <a:pt x="56" y="0"/>
                  </a:lnTo>
                  <a:lnTo>
                    <a:pt x="63" y="0"/>
                  </a:lnTo>
                  <a:lnTo>
                    <a:pt x="73" y="4"/>
                  </a:lnTo>
                  <a:lnTo>
                    <a:pt x="106" y="6"/>
                  </a:lnTo>
                  <a:lnTo>
                    <a:pt x="139" y="6"/>
                  </a:lnTo>
                  <a:lnTo>
                    <a:pt x="171" y="6"/>
                  </a:lnTo>
                  <a:lnTo>
                    <a:pt x="204" y="8"/>
                  </a:lnTo>
                  <a:lnTo>
                    <a:pt x="210" y="12"/>
                  </a:lnTo>
                  <a:lnTo>
                    <a:pt x="215" y="18"/>
                  </a:lnTo>
                  <a:lnTo>
                    <a:pt x="219" y="26"/>
                  </a:lnTo>
                  <a:lnTo>
                    <a:pt x="228" y="30"/>
                  </a:lnTo>
                  <a:lnTo>
                    <a:pt x="236" y="34"/>
                  </a:lnTo>
                  <a:lnTo>
                    <a:pt x="247" y="34"/>
                  </a:lnTo>
                  <a:lnTo>
                    <a:pt x="267" y="34"/>
                  </a:lnTo>
                  <a:lnTo>
                    <a:pt x="286" y="32"/>
                  </a:lnTo>
                  <a:lnTo>
                    <a:pt x="308" y="26"/>
                  </a:lnTo>
                  <a:lnTo>
                    <a:pt x="345" y="18"/>
                  </a:lnTo>
                  <a:lnTo>
                    <a:pt x="362" y="18"/>
                  </a:lnTo>
                  <a:lnTo>
                    <a:pt x="382" y="18"/>
                  </a:lnTo>
                  <a:lnTo>
                    <a:pt x="389" y="24"/>
                  </a:lnTo>
                  <a:lnTo>
                    <a:pt x="397" y="24"/>
                  </a:lnTo>
                  <a:lnTo>
                    <a:pt x="408" y="22"/>
                  </a:lnTo>
                  <a:lnTo>
                    <a:pt x="408" y="26"/>
                  </a:lnTo>
                  <a:lnTo>
                    <a:pt x="406" y="30"/>
                  </a:lnTo>
                  <a:lnTo>
                    <a:pt x="384" y="36"/>
                  </a:lnTo>
                  <a:lnTo>
                    <a:pt x="373" y="40"/>
                  </a:lnTo>
                  <a:lnTo>
                    <a:pt x="362" y="44"/>
                  </a:lnTo>
                  <a:lnTo>
                    <a:pt x="360" y="44"/>
                  </a:lnTo>
                  <a:lnTo>
                    <a:pt x="358" y="42"/>
                  </a:lnTo>
                  <a:lnTo>
                    <a:pt x="352" y="36"/>
                  </a:lnTo>
                  <a:lnTo>
                    <a:pt x="284" y="48"/>
                  </a:lnTo>
                  <a:lnTo>
                    <a:pt x="282" y="164"/>
                  </a:lnTo>
                  <a:lnTo>
                    <a:pt x="245" y="164"/>
                  </a:lnTo>
                  <a:lnTo>
                    <a:pt x="245" y="274"/>
                  </a:lnTo>
                  <a:lnTo>
                    <a:pt x="245" y="378"/>
                  </a:lnTo>
                  <a:lnTo>
                    <a:pt x="245" y="384"/>
                  </a:lnTo>
                  <a:lnTo>
                    <a:pt x="243" y="388"/>
                  </a:lnTo>
                  <a:lnTo>
                    <a:pt x="236" y="394"/>
                  </a:lnTo>
                  <a:lnTo>
                    <a:pt x="228" y="396"/>
                  </a:lnTo>
                  <a:lnTo>
                    <a:pt x="226" y="398"/>
                  </a:lnTo>
                  <a:lnTo>
                    <a:pt x="215" y="404"/>
                  </a:lnTo>
                  <a:lnTo>
                    <a:pt x="204" y="406"/>
                  </a:lnTo>
                  <a:lnTo>
                    <a:pt x="193" y="408"/>
                  </a:lnTo>
                  <a:lnTo>
                    <a:pt x="189" y="408"/>
                  </a:lnTo>
                  <a:lnTo>
                    <a:pt x="182" y="406"/>
                  </a:lnTo>
                  <a:lnTo>
                    <a:pt x="178" y="402"/>
                  </a:lnTo>
                  <a:lnTo>
                    <a:pt x="173" y="396"/>
                  </a:lnTo>
                  <a:lnTo>
                    <a:pt x="171" y="392"/>
                  </a:lnTo>
                  <a:lnTo>
                    <a:pt x="173" y="388"/>
                  </a:lnTo>
                  <a:lnTo>
                    <a:pt x="171" y="382"/>
                  </a:lnTo>
                  <a:lnTo>
                    <a:pt x="169" y="378"/>
                  </a:lnTo>
                  <a:lnTo>
                    <a:pt x="167" y="376"/>
                  </a:lnTo>
                  <a:lnTo>
                    <a:pt x="165" y="378"/>
                  </a:lnTo>
                  <a:lnTo>
                    <a:pt x="163" y="378"/>
                  </a:lnTo>
                  <a:lnTo>
                    <a:pt x="163" y="386"/>
                  </a:lnTo>
                  <a:lnTo>
                    <a:pt x="163" y="390"/>
                  </a:lnTo>
                  <a:lnTo>
                    <a:pt x="158" y="392"/>
                  </a:lnTo>
                  <a:lnTo>
                    <a:pt x="154" y="392"/>
                  </a:lnTo>
                  <a:lnTo>
                    <a:pt x="150" y="392"/>
                  </a:lnTo>
                  <a:lnTo>
                    <a:pt x="147" y="392"/>
                  </a:lnTo>
                  <a:lnTo>
                    <a:pt x="145" y="394"/>
                  </a:lnTo>
                  <a:lnTo>
                    <a:pt x="145" y="398"/>
                  </a:lnTo>
                  <a:lnTo>
                    <a:pt x="134" y="386"/>
                  </a:lnTo>
                  <a:lnTo>
                    <a:pt x="115" y="370"/>
                  </a:lnTo>
                  <a:lnTo>
                    <a:pt x="106" y="360"/>
                  </a:lnTo>
                  <a:lnTo>
                    <a:pt x="100" y="350"/>
                  </a:lnTo>
                  <a:lnTo>
                    <a:pt x="93" y="330"/>
                  </a:lnTo>
                  <a:lnTo>
                    <a:pt x="89" y="310"/>
                  </a:lnTo>
                  <a:lnTo>
                    <a:pt x="87" y="290"/>
                  </a:lnTo>
                  <a:lnTo>
                    <a:pt x="89" y="270"/>
                  </a:lnTo>
                  <a:lnTo>
                    <a:pt x="89" y="260"/>
                  </a:lnTo>
                  <a:lnTo>
                    <a:pt x="89" y="248"/>
                  </a:lnTo>
                  <a:lnTo>
                    <a:pt x="84" y="238"/>
                  </a:lnTo>
                  <a:lnTo>
                    <a:pt x="78" y="230"/>
                  </a:lnTo>
                  <a:lnTo>
                    <a:pt x="78" y="224"/>
                  </a:lnTo>
                  <a:lnTo>
                    <a:pt x="78" y="222"/>
                  </a:lnTo>
                  <a:lnTo>
                    <a:pt x="87" y="216"/>
                  </a:lnTo>
                  <a:lnTo>
                    <a:pt x="84" y="210"/>
                  </a:lnTo>
                  <a:lnTo>
                    <a:pt x="87" y="206"/>
                  </a:lnTo>
                  <a:lnTo>
                    <a:pt x="91" y="202"/>
                  </a:lnTo>
                  <a:lnTo>
                    <a:pt x="97" y="198"/>
                  </a:lnTo>
                  <a:lnTo>
                    <a:pt x="97" y="194"/>
                  </a:lnTo>
                  <a:lnTo>
                    <a:pt x="97" y="190"/>
                  </a:lnTo>
                  <a:lnTo>
                    <a:pt x="95" y="186"/>
                  </a:lnTo>
                  <a:lnTo>
                    <a:pt x="93" y="184"/>
                  </a:lnTo>
                  <a:lnTo>
                    <a:pt x="84" y="184"/>
                  </a:lnTo>
                  <a:lnTo>
                    <a:pt x="78" y="180"/>
                  </a:lnTo>
                  <a:lnTo>
                    <a:pt x="73" y="176"/>
                  </a:lnTo>
                  <a:lnTo>
                    <a:pt x="69" y="170"/>
                  </a:lnTo>
                  <a:lnTo>
                    <a:pt x="65" y="158"/>
                  </a:lnTo>
                  <a:lnTo>
                    <a:pt x="60" y="146"/>
                  </a:lnTo>
                  <a:lnTo>
                    <a:pt x="47" y="116"/>
                  </a:lnTo>
                  <a:lnTo>
                    <a:pt x="43" y="100"/>
                  </a:lnTo>
                  <a:lnTo>
                    <a:pt x="43" y="92"/>
                  </a:lnTo>
                  <a:lnTo>
                    <a:pt x="43" y="84"/>
                  </a:lnTo>
                  <a:lnTo>
                    <a:pt x="43" y="78"/>
                  </a:lnTo>
                  <a:lnTo>
                    <a:pt x="39" y="74"/>
                  </a:lnTo>
                  <a:lnTo>
                    <a:pt x="28" y="70"/>
                  </a:lnTo>
                  <a:lnTo>
                    <a:pt x="26" y="66"/>
                  </a:lnTo>
                  <a:lnTo>
                    <a:pt x="23" y="62"/>
                  </a:lnTo>
                  <a:lnTo>
                    <a:pt x="8" y="44"/>
                  </a:lnTo>
                  <a:lnTo>
                    <a:pt x="2" y="34"/>
                  </a:lnTo>
                  <a:lnTo>
                    <a:pt x="0" y="24"/>
                  </a:lnTo>
                  <a:lnTo>
                    <a:pt x="6" y="22"/>
                  </a:lnTo>
                  <a:lnTo>
                    <a:pt x="10" y="18"/>
                  </a:lnTo>
                  <a:lnTo>
                    <a:pt x="13" y="12"/>
                  </a:lnTo>
                  <a:lnTo>
                    <a:pt x="8" y="6"/>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5260" name="Freeform 66"/>
            <p:cNvSpPr>
              <a:spLocks/>
            </p:cNvSpPr>
            <p:nvPr/>
          </p:nvSpPr>
          <p:spPr bwMode="gray">
            <a:xfrm>
              <a:off x="6504931" y="4907614"/>
              <a:ext cx="1085777" cy="837549"/>
            </a:xfrm>
            <a:custGeom>
              <a:avLst/>
              <a:gdLst>
                <a:gd name="T0" fmla="*/ 2147483647 w 498"/>
                <a:gd name="T1" fmla="*/ 2147483647 h 456"/>
                <a:gd name="T2" fmla="*/ 2147483647 w 498"/>
                <a:gd name="T3" fmla="*/ 2147483647 h 456"/>
                <a:gd name="T4" fmla="*/ 2147483647 w 498"/>
                <a:gd name="T5" fmla="*/ 2147483647 h 456"/>
                <a:gd name="T6" fmla="*/ 2147483647 w 498"/>
                <a:gd name="T7" fmla="*/ 2147483647 h 456"/>
                <a:gd name="T8" fmla="*/ 2147483647 w 498"/>
                <a:gd name="T9" fmla="*/ 2147483647 h 456"/>
                <a:gd name="T10" fmla="*/ 2147483647 w 498"/>
                <a:gd name="T11" fmla="*/ 2147483647 h 456"/>
                <a:gd name="T12" fmla="*/ 2147483647 w 498"/>
                <a:gd name="T13" fmla="*/ 2147483647 h 456"/>
                <a:gd name="T14" fmla="*/ 2147483647 w 498"/>
                <a:gd name="T15" fmla="*/ 2147483647 h 456"/>
                <a:gd name="T16" fmla="*/ 2147483647 w 498"/>
                <a:gd name="T17" fmla="*/ 2147483647 h 456"/>
                <a:gd name="T18" fmla="*/ 2147483647 w 498"/>
                <a:gd name="T19" fmla="*/ 2147483647 h 456"/>
                <a:gd name="T20" fmla="*/ 2147483647 w 498"/>
                <a:gd name="T21" fmla="*/ 2147483647 h 456"/>
                <a:gd name="T22" fmla="*/ 2147483647 w 498"/>
                <a:gd name="T23" fmla="*/ 2147483647 h 456"/>
                <a:gd name="T24" fmla="*/ 2147483647 w 498"/>
                <a:gd name="T25" fmla="*/ 2147483647 h 456"/>
                <a:gd name="T26" fmla="*/ 2147483647 w 498"/>
                <a:gd name="T27" fmla="*/ 2147483647 h 456"/>
                <a:gd name="T28" fmla="*/ 2147483647 w 498"/>
                <a:gd name="T29" fmla="*/ 2147483647 h 456"/>
                <a:gd name="T30" fmla="*/ 2147483647 w 498"/>
                <a:gd name="T31" fmla="*/ 2147483647 h 456"/>
                <a:gd name="T32" fmla="*/ 2147483647 w 498"/>
                <a:gd name="T33" fmla="*/ 2147483647 h 456"/>
                <a:gd name="T34" fmla="*/ 2147483647 w 498"/>
                <a:gd name="T35" fmla="*/ 2147483647 h 456"/>
                <a:gd name="T36" fmla="*/ 2147483647 w 498"/>
                <a:gd name="T37" fmla="*/ 2147483647 h 456"/>
                <a:gd name="T38" fmla="*/ 2147483647 w 498"/>
                <a:gd name="T39" fmla="*/ 2147483647 h 456"/>
                <a:gd name="T40" fmla="*/ 2147483647 w 498"/>
                <a:gd name="T41" fmla="*/ 2147483647 h 456"/>
                <a:gd name="T42" fmla="*/ 2147483647 w 498"/>
                <a:gd name="T43" fmla="*/ 2147483647 h 456"/>
                <a:gd name="T44" fmla="*/ 2147483647 w 498"/>
                <a:gd name="T45" fmla="*/ 2147483647 h 456"/>
                <a:gd name="T46" fmla="*/ 2147483647 w 498"/>
                <a:gd name="T47" fmla="*/ 2147483647 h 456"/>
                <a:gd name="T48" fmla="*/ 2147483647 w 498"/>
                <a:gd name="T49" fmla="*/ 2147483647 h 456"/>
                <a:gd name="T50" fmla="*/ 2147483647 w 498"/>
                <a:gd name="T51" fmla="*/ 2147483647 h 456"/>
                <a:gd name="T52" fmla="*/ 2147483647 w 498"/>
                <a:gd name="T53" fmla="*/ 2147483647 h 456"/>
                <a:gd name="T54" fmla="*/ 2147483647 w 498"/>
                <a:gd name="T55" fmla="*/ 2147483647 h 456"/>
                <a:gd name="T56" fmla="*/ 2147483647 w 498"/>
                <a:gd name="T57" fmla="*/ 2147483647 h 456"/>
                <a:gd name="T58" fmla="*/ 2147483647 w 498"/>
                <a:gd name="T59" fmla="*/ 2147483647 h 456"/>
                <a:gd name="T60" fmla="*/ 2147483647 w 498"/>
                <a:gd name="T61" fmla="*/ 2147483647 h 456"/>
                <a:gd name="T62" fmla="*/ 2147483647 w 498"/>
                <a:gd name="T63" fmla="*/ 2147483647 h 456"/>
                <a:gd name="T64" fmla="*/ 2147483647 w 498"/>
                <a:gd name="T65" fmla="*/ 2147483647 h 456"/>
                <a:gd name="T66" fmla="*/ 2147483647 w 498"/>
                <a:gd name="T67" fmla="*/ 2147483647 h 456"/>
                <a:gd name="T68" fmla="*/ 2147483647 w 498"/>
                <a:gd name="T69" fmla="*/ 2147483647 h 456"/>
                <a:gd name="T70" fmla="*/ 2147483647 w 498"/>
                <a:gd name="T71" fmla="*/ 2147483647 h 456"/>
                <a:gd name="T72" fmla="*/ 2147483647 w 498"/>
                <a:gd name="T73" fmla="*/ 2147483647 h 456"/>
                <a:gd name="T74" fmla="*/ 2147483647 w 498"/>
                <a:gd name="T75" fmla="*/ 2147483647 h 456"/>
                <a:gd name="T76" fmla="*/ 2147483647 w 498"/>
                <a:gd name="T77" fmla="*/ 2147483647 h 456"/>
                <a:gd name="T78" fmla="*/ 2147483647 w 498"/>
                <a:gd name="T79" fmla="*/ 2147483647 h 456"/>
                <a:gd name="T80" fmla="*/ 2147483647 w 498"/>
                <a:gd name="T81" fmla="*/ 2147483647 h 456"/>
                <a:gd name="T82" fmla="*/ 2147483647 w 498"/>
                <a:gd name="T83" fmla="*/ 2147483647 h 456"/>
                <a:gd name="T84" fmla="*/ 2147483647 w 498"/>
                <a:gd name="T85" fmla="*/ 2147483647 h 456"/>
                <a:gd name="T86" fmla="*/ 2147483647 w 498"/>
                <a:gd name="T87" fmla="*/ 2147483647 h 456"/>
                <a:gd name="T88" fmla="*/ 2147483647 w 498"/>
                <a:gd name="T89" fmla="*/ 2147483647 h 456"/>
                <a:gd name="T90" fmla="*/ 2147483647 w 498"/>
                <a:gd name="T91" fmla="*/ 2147483647 h 456"/>
                <a:gd name="T92" fmla="*/ 2147483647 w 498"/>
                <a:gd name="T93" fmla="*/ 2147483647 h 456"/>
                <a:gd name="T94" fmla="*/ 2147483647 w 498"/>
                <a:gd name="T95" fmla="*/ 2147483647 h 456"/>
                <a:gd name="T96" fmla="*/ 2147483647 w 498"/>
                <a:gd name="T97" fmla="*/ 2147483647 h 456"/>
                <a:gd name="T98" fmla="*/ 2147483647 w 498"/>
                <a:gd name="T99" fmla="*/ 2147483647 h 456"/>
                <a:gd name="T100" fmla="*/ 2147483647 w 498"/>
                <a:gd name="T101" fmla="*/ 2147483647 h 456"/>
                <a:gd name="T102" fmla="*/ 2147483647 w 498"/>
                <a:gd name="T103" fmla="*/ 2147483647 h 456"/>
                <a:gd name="T104" fmla="*/ 2147483647 w 498"/>
                <a:gd name="T105" fmla="*/ 2147483647 h 456"/>
                <a:gd name="T106" fmla="*/ 2147483647 w 498"/>
                <a:gd name="T107" fmla="*/ 2147483647 h 4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8"/>
                <a:gd name="T163" fmla="*/ 0 h 456"/>
                <a:gd name="T164" fmla="*/ 498 w 498"/>
                <a:gd name="T165" fmla="*/ 456 h 4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8" h="456">
                  <a:moveTo>
                    <a:pt x="0" y="228"/>
                  </a:moveTo>
                  <a:lnTo>
                    <a:pt x="0" y="228"/>
                  </a:lnTo>
                  <a:lnTo>
                    <a:pt x="0" y="224"/>
                  </a:lnTo>
                  <a:lnTo>
                    <a:pt x="2" y="222"/>
                  </a:lnTo>
                  <a:lnTo>
                    <a:pt x="5" y="222"/>
                  </a:lnTo>
                  <a:lnTo>
                    <a:pt x="9" y="222"/>
                  </a:lnTo>
                  <a:lnTo>
                    <a:pt x="13" y="222"/>
                  </a:lnTo>
                  <a:lnTo>
                    <a:pt x="18" y="220"/>
                  </a:lnTo>
                  <a:lnTo>
                    <a:pt x="18" y="216"/>
                  </a:lnTo>
                  <a:lnTo>
                    <a:pt x="18" y="208"/>
                  </a:lnTo>
                  <a:lnTo>
                    <a:pt x="20" y="208"/>
                  </a:lnTo>
                  <a:lnTo>
                    <a:pt x="22" y="206"/>
                  </a:lnTo>
                  <a:lnTo>
                    <a:pt x="24" y="208"/>
                  </a:lnTo>
                  <a:lnTo>
                    <a:pt x="26" y="212"/>
                  </a:lnTo>
                  <a:lnTo>
                    <a:pt x="28" y="218"/>
                  </a:lnTo>
                  <a:lnTo>
                    <a:pt x="26" y="222"/>
                  </a:lnTo>
                  <a:lnTo>
                    <a:pt x="28" y="226"/>
                  </a:lnTo>
                  <a:lnTo>
                    <a:pt x="33" y="232"/>
                  </a:lnTo>
                  <a:lnTo>
                    <a:pt x="37" y="236"/>
                  </a:lnTo>
                  <a:lnTo>
                    <a:pt x="44" y="238"/>
                  </a:lnTo>
                  <a:lnTo>
                    <a:pt x="48" y="238"/>
                  </a:lnTo>
                  <a:lnTo>
                    <a:pt x="59" y="236"/>
                  </a:lnTo>
                  <a:lnTo>
                    <a:pt x="70" y="234"/>
                  </a:lnTo>
                  <a:lnTo>
                    <a:pt x="81" y="228"/>
                  </a:lnTo>
                  <a:lnTo>
                    <a:pt x="83" y="226"/>
                  </a:lnTo>
                  <a:lnTo>
                    <a:pt x="91" y="224"/>
                  </a:lnTo>
                  <a:lnTo>
                    <a:pt x="98" y="218"/>
                  </a:lnTo>
                  <a:lnTo>
                    <a:pt x="100" y="214"/>
                  </a:lnTo>
                  <a:lnTo>
                    <a:pt x="100" y="208"/>
                  </a:lnTo>
                  <a:lnTo>
                    <a:pt x="100" y="104"/>
                  </a:lnTo>
                  <a:lnTo>
                    <a:pt x="109" y="108"/>
                  </a:lnTo>
                  <a:lnTo>
                    <a:pt x="115" y="114"/>
                  </a:lnTo>
                  <a:lnTo>
                    <a:pt x="122" y="120"/>
                  </a:lnTo>
                  <a:lnTo>
                    <a:pt x="126" y="126"/>
                  </a:lnTo>
                  <a:lnTo>
                    <a:pt x="131" y="142"/>
                  </a:lnTo>
                  <a:lnTo>
                    <a:pt x="133" y="158"/>
                  </a:lnTo>
                  <a:lnTo>
                    <a:pt x="135" y="162"/>
                  </a:lnTo>
                  <a:lnTo>
                    <a:pt x="139" y="162"/>
                  </a:lnTo>
                  <a:lnTo>
                    <a:pt x="148" y="160"/>
                  </a:lnTo>
                  <a:lnTo>
                    <a:pt x="159" y="156"/>
                  </a:lnTo>
                  <a:lnTo>
                    <a:pt x="170" y="154"/>
                  </a:lnTo>
                  <a:lnTo>
                    <a:pt x="172" y="152"/>
                  </a:lnTo>
                  <a:lnTo>
                    <a:pt x="176" y="148"/>
                  </a:lnTo>
                  <a:lnTo>
                    <a:pt x="178" y="144"/>
                  </a:lnTo>
                  <a:lnTo>
                    <a:pt x="181" y="142"/>
                  </a:lnTo>
                  <a:lnTo>
                    <a:pt x="185" y="138"/>
                  </a:lnTo>
                  <a:lnTo>
                    <a:pt x="191" y="130"/>
                  </a:lnTo>
                  <a:lnTo>
                    <a:pt x="194" y="122"/>
                  </a:lnTo>
                  <a:lnTo>
                    <a:pt x="200" y="114"/>
                  </a:lnTo>
                  <a:lnTo>
                    <a:pt x="204" y="112"/>
                  </a:lnTo>
                  <a:lnTo>
                    <a:pt x="209" y="112"/>
                  </a:lnTo>
                  <a:lnTo>
                    <a:pt x="215" y="114"/>
                  </a:lnTo>
                  <a:lnTo>
                    <a:pt x="222" y="120"/>
                  </a:lnTo>
                  <a:lnTo>
                    <a:pt x="228" y="124"/>
                  </a:lnTo>
                  <a:lnTo>
                    <a:pt x="237" y="126"/>
                  </a:lnTo>
                  <a:lnTo>
                    <a:pt x="237" y="122"/>
                  </a:lnTo>
                  <a:lnTo>
                    <a:pt x="248" y="122"/>
                  </a:lnTo>
                  <a:lnTo>
                    <a:pt x="257" y="120"/>
                  </a:lnTo>
                  <a:lnTo>
                    <a:pt x="263" y="116"/>
                  </a:lnTo>
                  <a:lnTo>
                    <a:pt x="270" y="110"/>
                  </a:lnTo>
                  <a:lnTo>
                    <a:pt x="274" y="104"/>
                  </a:lnTo>
                  <a:lnTo>
                    <a:pt x="278" y="96"/>
                  </a:lnTo>
                  <a:lnTo>
                    <a:pt x="283" y="88"/>
                  </a:lnTo>
                  <a:lnTo>
                    <a:pt x="283" y="80"/>
                  </a:lnTo>
                  <a:lnTo>
                    <a:pt x="285" y="76"/>
                  </a:lnTo>
                  <a:lnTo>
                    <a:pt x="289" y="76"/>
                  </a:lnTo>
                  <a:lnTo>
                    <a:pt x="294" y="74"/>
                  </a:lnTo>
                  <a:lnTo>
                    <a:pt x="298" y="70"/>
                  </a:lnTo>
                  <a:lnTo>
                    <a:pt x="300" y="62"/>
                  </a:lnTo>
                  <a:lnTo>
                    <a:pt x="302" y="54"/>
                  </a:lnTo>
                  <a:lnTo>
                    <a:pt x="307" y="48"/>
                  </a:lnTo>
                  <a:lnTo>
                    <a:pt x="309" y="44"/>
                  </a:lnTo>
                  <a:lnTo>
                    <a:pt x="313" y="44"/>
                  </a:lnTo>
                  <a:lnTo>
                    <a:pt x="324" y="40"/>
                  </a:lnTo>
                  <a:lnTo>
                    <a:pt x="335" y="34"/>
                  </a:lnTo>
                  <a:lnTo>
                    <a:pt x="346" y="28"/>
                  </a:lnTo>
                  <a:lnTo>
                    <a:pt x="357" y="24"/>
                  </a:lnTo>
                  <a:lnTo>
                    <a:pt x="365" y="20"/>
                  </a:lnTo>
                  <a:lnTo>
                    <a:pt x="374" y="18"/>
                  </a:lnTo>
                  <a:lnTo>
                    <a:pt x="378" y="14"/>
                  </a:lnTo>
                  <a:lnTo>
                    <a:pt x="380" y="10"/>
                  </a:lnTo>
                  <a:lnTo>
                    <a:pt x="383" y="6"/>
                  </a:lnTo>
                  <a:lnTo>
                    <a:pt x="385" y="2"/>
                  </a:lnTo>
                  <a:lnTo>
                    <a:pt x="391" y="4"/>
                  </a:lnTo>
                  <a:lnTo>
                    <a:pt x="400" y="2"/>
                  </a:lnTo>
                  <a:lnTo>
                    <a:pt x="411" y="0"/>
                  </a:lnTo>
                  <a:lnTo>
                    <a:pt x="420" y="2"/>
                  </a:lnTo>
                  <a:lnTo>
                    <a:pt x="428" y="6"/>
                  </a:lnTo>
                  <a:lnTo>
                    <a:pt x="437" y="12"/>
                  </a:lnTo>
                  <a:lnTo>
                    <a:pt x="437" y="20"/>
                  </a:lnTo>
                  <a:lnTo>
                    <a:pt x="437" y="28"/>
                  </a:lnTo>
                  <a:lnTo>
                    <a:pt x="441" y="38"/>
                  </a:lnTo>
                  <a:lnTo>
                    <a:pt x="448" y="58"/>
                  </a:lnTo>
                  <a:lnTo>
                    <a:pt x="452" y="76"/>
                  </a:lnTo>
                  <a:lnTo>
                    <a:pt x="459" y="96"/>
                  </a:lnTo>
                  <a:lnTo>
                    <a:pt x="463" y="104"/>
                  </a:lnTo>
                  <a:lnTo>
                    <a:pt x="470" y="114"/>
                  </a:lnTo>
                  <a:lnTo>
                    <a:pt x="470" y="120"/>
                  </a:lnTo>
                  <a:lnTo>
                    <a:pt x="467" y="124"/>
                  </a:lnTo>
                  <a:lnTo>
                    <a:pt x="465" y="128"/>
                  </a:lnTo>
                  <a:lnTo>
                    <a:pt x="461" y="124"/>
                  </a:lnTo>
                  <a:lnTo>
                    <a:pt x="454" y="120"/>
                  </a:lnTo>
                  <a:lnTo>
                    <a:pt x="448" y="118"/>
                  </a:lnTo>
                  <a:lnTo>
                    <a:pt x="443" y="120"/>
                  </a:lnTo>
                  <a:lnTo>
                    <a:pt x="437" y="128"/>
                  </a:lnTo>
                  <a:lnTo>
                    <a:pt x="433" y="138"/>
                  </a:lnTo>
                  <a:lnTo>
                    <a:pt x="430" y="150"/>
                  </a:lnTo>
                  <a:lnTo>
                    <a:pt x="433" y="154"/>
                  </a:lnTo>
                  <a:lnTo>
                    <a:pt x="435" y="160"/>
                  </a:lnTo>
                  <a:lnTo>
                    <a:pt x="439" y="164"/>
                  </a:lnTo>
                  <a:lnTo>
                    <a:pt x="443" y="166"/>
                  </a:lnTo>
                  <a:lnTo>
                    <a:pt x="448" y="166"/>
                  </a:lnTo>
                  <a:lnTo>
                    <a:pt x="450" y="166"/>
                  </a:lnTo>
                  <a:lnTo>
                    <a:pt x="459" y="160"/>
                  </a:lnTo>
                  <a:lnTo>
                    <a:pt x="465" y="154"/>
                  </a:lnTo>
                  <a:lnTo>
                    <a:pt x="470" y="152"/>
                  </a:lnTo>
                  <a:lnTo>
                    <a:pt x="474" y="152"/>
                  </a:lnTo>
                  <a:lnTo>
                    <a:pt x="478" y="154"/>
                  </a:lnTo>
                  <a:lnTo>
                    <a:pt x="485" y="152"/>
                  </a:lnTo>
                  <a:lnTo>
                    <a:pt x="493" y="152"/>
                  </a:lnTo>
                  <a:lnTo>
                    <a:pt x="496" y="154"/>
                  </a:lnTo>
                  <a:lnTo>
                    <a:pt x="498" y="158"/>
                  </a:lnTo>
                  <a:lnTo>
                    <a:pt x="496" y="168"/>
                  </a:lnTo>
                  <a:lnTo>
                    <a:pt x="491" y="178"/>
                  </a:lnTo>
                  <a:lnTo>
                    <a:pt x="487" y="186"/>
                  </a:lnTo>
                  <a:lnTo>
                    <a:pt x="483" y="202"/>
                  </a:lnTo>
                  <a:lnTo>
                    <a:pt x="476" y="220"/>
                  </a:lnTo>
                  <a:lnTo>
                    <a:pt x="467" y="234"/>
                  </a:lnTo>
                  <a:lnTo>
                    <a:pt x="461" y="242"/>
                  </a:lnTo>
                  <a:lnTo>
                    <a:pt x="454" y="248"/>
                  </a:lnTo>
                  <a:lnTo>
                    <a:pt x="448" y="256"/>
                  </a:lnTo>
                  <a:lnTo>
                    <a:pt x="443" y="264"/>
                  </a:lnTo>
                  <a:lnTo>
                    <a:pt x="435" y="280"/>
                  </a:lnTo>
                  <a:lnTo>
                    <a:pt x="426" y="296"/>
                  </a:lnTo>
                  <a:lnTo>
                    <a:pt x="402" y="324"/>
                  </a:lnTo>
                  <a:lnTo>
                    <a:pt x="391" y="336"/>
                  </a:lnTo>
                  <a:lnTo>
                    <a:pt x="380" y="348"/>
                  </a:lnTo>
                  <a:lnTo>
                    <a:pt x="363" y="368"/>
                  </a:lnTo>
                  <a:lnTo>
                    <a:pt x="346" y="386"/>
                  </a:lnTo>
                  <a:lnTo>
                    <a:pt x="339" y="392"/>
                  </a:lnTo>
                  <a:lnTo>
                    <a:pt x="333" y="398"/>
                  </a:lnTo>
                  <a:lnTo>
                    <a:pt x="322" y="402"/>
                  </a:lnTo>
                  <a:lnTo>
                    <a:pt x="313" y="404"/>
                  </a:lnTo>
                  <a:lnTo>
                    <a:pt x="309" y="406"/>
                  </a:lnTo>
                  <a:lnTo>
                    <a:pt x="304" y="410"/>
                  </a:lnTo>
                  <a:lnTo>
                    <a:pt x="300" y="416"/>
                  </a:lnTo>
                  <a:lnTo>
                    <a:pt x="298" y="416"/>
                  </a:lnTo>
                  <a:lnTo>
                    <a:pt x="280" y="416"/>
                  </a:lnTo>
                  <a:lnTo>
                    <a:pt x="272" y="418"/>
                  </a:lnTo>
                  <a:lnTo>
                    <a:pt x="265" y="424"/>
                  </a:lnTo>
                  <a:lnTo>
                    <a:pt x="263" y="426"/>
                  </a:lnTo>
                  <a:lnTo>
                    <a:pt x="259" y="426"/>
                  </a:lnTo>
                  <a:lnTo>
                    <a:pt x="250" y="426"/>
                  </a:lnTo>
                  <a:lnTo>
                    <a:pt x="241" y="424"/>
                  </a:lnTo>
                  <a:lnTo>
                    <a:pt x="233" y="424"/>
                  </a:lnTo>
                  <a:lnTo>
                    <a:pt x="228" y="422"/>
                  </a:lnTo>
                  <a:lnTo>
                    <a:pt x="224" y="422"/>
                  </a:lnTo>
                  <a:lnTo>
                    <a:pt x="215" y="424"/>
                  </a:lnTo>
                  <a:lnTo>
                    <a:pt x="198" y="434"/>
                  </a:lnTo>
                  <a:lnTo>
                    <a:pt x="191" y="434"/>
                  </a:lnTo>
                  <a:lnTo>
                    <a:pt x="187" y="434"/>
                  </a:lnTo>
                  <a:lnTo>
                    <a:pt x="183" y="432"/>
                  </a:lnTo>
                  <a:lnTo>
                    <a:pt x="178" y="430"/>
                  </a:lnTo>
                  <a:lnTo>
                    <a:pt x="174" y="430"/>
                  </a:lnTo>
                  <a:lnTo>
                    <a:pt x="170" y="434"/>
                  </a:lnTo>
                  <a:lnTo>
                    <a:pt x="165" y="438"/>
                  </a:lnTo>
                  <a:lnTo>
                    <a:pt x="161" y="440"/>
                  </a:lnTo>
                  <a:lnTo>
                    <a:pt x="154" y="442"/>
                  </a:lnTo>
                  <a:lnTo>
                    <a:pt x="139" y="438"/>
                  </a:lnTo>
                  <a:lnTo>
                    <a:pt x="131" y="438"/>
                  </a:lnTo>
                  <a:lnTo>
                    <a:pt x="122" y="438"/>
                  </a:lnTo>
                  <a:lnTo>
                    <a:pt x="118" y="442"/>
                  </a:lnTo>
                  <a:lnTo>
                    <a:pt x="115" y="448"/>
                  </a:lnTo>
                  <a:lnTo>
                    <a:pt x="113" y="452"/>
                  </a:lnTo>
                  <a:lnTo>
                    <a:pt x="107" y="456"/>
                  </a:lnTo>
                  <a:lnTo>
                    <a:pt x="102" y="456"/>
                  </a:lnTo>
                  <a:lnTo>
                    <a:pt x="98" y="454"/>
                  </a:lnTo>
                  <a:lnTo>
                    <a:pt x="89" y="448"/>
                  </a:lnTo>
                  <a:lnTo>
                    <a:pt x="85" y="442"/>
                  </a:lnTo>
                  <a:lnTo>
                    <a:pt x="78" y="434"/>
                  </a:lnTo>
                  <a:lnTo>
                    <a:pt x="72" y="430"/>
                  </a:lnTo>
                  <a:lnTo>
                    <a:pt x="68" y="430"/>
                  </a:lnTo>
                  <a:lnTo>
                    <a:pt x="63" y="430"/>
                  </a:lnTo>
                  <a:lnTo>
                    <a:pt x="57" y="434"/>
                  </a:lnTo>
                  <a:lnTo>
                    <a:pt x="54" y="432"/>
                  </a:lnTo>
                  <a:lnTo>
                    <a:pt x="54" y="414"/>
                  </a:lnTo>
                  <a:lnTo>
                    <a:pt x="52" y="404"/>
                  </a:lnTo>
                  <a:lnTo>
                    <a:pt x="46" y="396"/>
                  </a:lnTo>
                  <a:lnTo>
                    <a:pt x="44" y="392"/>
                  </a:lnTo>
                  <a:lnTo>
                    <a:pt x="44" y="388"/>
                  </a:lnTo>
                  <a:lnTo>
                    <a:pt x="39" y="378"/>
                  </a:lnTo>
                  <a:lnTo>
                    <a:pt x="41" y="372"/>
                  </a:lnTo>
                  <a:lnTo>
                    <a:pt x="44" y="370"/>
                  </a:lnTo>
                  <a:lnTo>
                    <a:pt x="50" y="368"/>
                  </a:lnTo>
                  <a:lnTo>
                    <a:pt x="57" y="368"/>
                  </a:lnTo>
                  <a:lnTo>
                    <a:pt x="57" y="362"/>
                  </a:lnTo>
                  <a:lnTo>
                    <a:pt x="57" y="354"/>
                  </a:lnTo>
                  <a:lnTo>
                    <a:pt x="52" y="340"/>
                  </a:lnTo>
                  <a:lnTo>
                    <a:pt x="44" y="328"/>
                  </a:lnTo>
                  <a:lnTo>
                    <a:pt x="37" y="322"/>
                  </a:lnTo>
                  <a:lnTo>
                    <a:pt x="31" y="318"/>
                  </a:lnTo>
                  <a:lnTo>
                    <a:pt x="28" y="316"/>
                  </a:lnTo>
                  <a:lnTo>
                    <a:pt x="26" y="312"/>
                  </a:lnTo>
                  <a:lnTo>
                    <a:pt x="24" y="302"/>
                  </a:lnTo>
                  <a:lnTo>
                    <a:pt x="22" y="282"/>
                  </a:lnTo>
                  <a:lnTo>
                    <a:pt x="18" y="262"/>
                  </a:lnTo>
                  <a:lnTo>
                    <a:pt x="11" y="244"/>
                  </a:lnTo>
                  <a:lnTo>
                    <a:pt x="0" y="228"/>
                  </a:lnTo>
                  <a:close/>
                </a:path>
              </a:pathLst>
            </a:custGeom>
            <a:solidFill>
              <a:srgbClr val="0070C0"/>
            </a:solidFill>
            <a:ln w="6350">
              <a:solidFill>
                <a:schemeClr val="bg1"/>
              </a:solidFill>
              <a:round/>
              <a:headEnd/>
              <a:tailEnd/>
            </a:ln>
          </p:spPr>
          <p:txBody>
            <a:bodyPr/>
            <a:lstStyle/>
            <a:p>
              <a:endParaRPr lang="en-US"/>
            </a:p>
          </p:txBody>
        </p:sp>
        <p:sp>
          <p:nvSpPr>
            <p:cNvPr id="46" name="Freeform 67"/>
            <p:cNvSpPr>
              <a:spLocks/>
            </p:cNvSpPr>
            <p:nvPr/>
          </p:nvSpPr>
          <p:spPr bwMode="gray">
            <a:xfrm>
              <a:off x="7441331" y="5126045"/>
              <a:ext cx="98345" cy="87175"/>
            </a:xfrm>
            <a:custGeom>
              <a:avLst/>
              <a:gdLst>
                <a:gd name="T0" fmla="*/ 35 w 44"/>
                <a:gd name="T1" fmla="*/ 10 h 48"/>
                <a:gd name="T2" fmla="*/ 35 w 44"/>
                <a:gd name="T3" fmla="*/ 10 h 48"/>
                <a:gd name="T4" fmla="*/ 31 w 44"/>
                <a:gd name="T5" fmla="*/ 6 h 48"/>
                <a:gd name="T6" fmla="*/ 31 w 44"/>
                <a:gd name="T7" fmla="*/ 6 h 48"/>
                <a:gd name="T8" fmla="*/ 24 w 44"/>
                <a:gd name="T9" fmla="*/ 2 h 48"/>
                <a:gd name="T10" fmla="*/ 18 w 44"/>
                <a:gd name="T11" fmla="*/ 0 h 48"/>
                <a:gd name="T12" fmla="*/ 13 w 44"/>
                <a:gd name="T13" fmla="*/ 2 h 48"/>
                <a:gd name="T14" fmla="*/ 7 w 44"/>
                <a:gd name="T15" fmla="*/ 10 h 48"/>
                <a:gd name="T16" fmla="*/ 7 w 44"/>
                <a:gd name="T17" fmla="*/ 10 h 48"/>
                <a:gd name="T18" fmla="*/ 3 w 44"/>
                <a:gd name="T19" fmla="*/ 20 h 48"/>
                <a:gd name="T20" fmla="*/ 0 w 44"/>
                <a:gd name="T21" fmla="*/ 32 h 48"/>
                <a:gd name="T22" fmla="*/ 3 w 44"/>
                <a:gd name="T23" fmla="*/ 36 h 48"/>
                <a:gd name="T24" fmla="*/ 5 w 44"/>
                <a:gd name="T25" fmla="*/ 42 h 48"/>
                <a:gd name="T26" fmla="*/ 9 w 44"/>
                <a:gd name="T27" fmla="*/ 46 h 48"/>
                <a:gd name="T28" fmla="*/ 13 w 44"/>
                <a:gd name="T29" fmla="*/ 48 h 48"/>
                <a:gd name="T30" fmla="*/ 13 w 44"/>
                <a:gd name="T31" fmla="*/ 48 h 48"/>
                <a:gd name="T32" fmla="*/ 18 w 44"/>
                <a:gd name="T33" fmla="*/ 48 h 48"/>
                <a:gd name="T34" fmla="*/ 20 w 44"/>
                <a:gd name="T35" fmla="*/ 48 h 48"/>
                <a:gd name="T36" fmla="*/ 29 w 44"/>
                <a:gd name="T37" fmla="*/ 42 h 48"/>
                <a:gd name="T38" fmla="*/ 35 w 44"/>
                <a:gd name="T39" fmla="*/ 36 h 48"/>
                <a:gd name="T40" fmla="*/ 40 w 44"/>
                <a:gd name="T41" fmla="*/ 34 h 48"/>
                <a:gd name="T42" fmla="*/ 44 w 44"/>
                <a:gd name="T43" fmla="*/ 34 h 48"/>
                <a:gd name="T44" fmla="*/ 44 w 44"/>
                <a:gd name="T45" fmla="*/ 34 h 48"/>
                <a:gd name="T46" fmla="*/ 40 w 44"/>
                <a:gd name="T47" fmla="*/ 22 h 48"/>
                <a:gd name="T48" fmla="*/ 37 w 44"/>
                <a:gd name="T49" fmla="*/ 16 h 48"/>
                <a:gd name="T50" fmla="*/ 35 w 44"/>
                <a:gd name="T51" fmla="*/ 10 h 48"/>
                <a:gd name="T52" fmla="*/ 35 w 44"/>
                <a:gd name="T53" fmla="*/ 10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
                <a:gd name="T82" fmla="*/ 0 h 48"/>
                <a:gd name="T83" fmla="*/ 44 w 44"/>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 h="48">
                  <a:moveTo>
                    <a:pt x="35" y="10"/>
                  </a:moveTo>
                  <a:lnTo>
                    <a:pt x="35" y="10"/>
                  </a:lnTo>
                  <a:lnTo>
                    <a:pt x="31" y="6"/>
                  </a:lnTo>
                  <a:lnTo>
                    <a:pt x="24" y="2"/>
                  </a:lnTo>
                  <a:lnTo>
                    <a:pt x="18" y="0"/>
                  </a:lnTo>
                  <a:lnTo>
                    <a:pt x="13" y="2"/>
                  </a:lnTo>
                  <a:lnTo>
                    <a:pt x="7" y="10"/>
                  </a:lnTo>
                  <a:lnTo>
                    <a:pt x="3" y="20"/>
                  </a:lnTo>
                  <a:lnTo>
                    <a:pt x="0" y="32"/>
                  </a:lnTo>
                  <a:lnTo>
                    <a:pt x="3" y="36"/>
                  </a:lnTo>
                  <a:lnTo>
                    <a:pt x="5" y="42"/>
                  </a:lnTo>
                  <a:lnTo>
                    <a:pt x="9" y="46"/>
                  </a:lnTo>
                  <a:lnTo>
                    <a:pt x="13" y="48"/>
                  </a:lnTo>
                  <a:lnTo>
                    <a:pt x="18" y="48"/>
                  </a:lnTo>
                  <a:lnTo>
                    <a:pt x="20" y="48"/>
                  </a:lnTo>
                  <a:lnTo>
                    <a:pt x="29" y="42"/>
                  </a:lnTo>
                  <a:lnTo>
                    <a:pt x="35" y="36"/>
                  </a:lnTo>
                  <a:lnTo>
                    <a:pt x="40" y="34"/>
                  </a:lnTo>
                  <a:lnTo>
                    <a:pt x="44" y="34"/>
                  </a:lnTo>
                  <a:lnTo>
                    <a:pt x="40" y="22"/>
                  </a:lnTo>
                  <a:lnTo>
                    <a:pt x="37" y="16"/>
                  </a:lnTo>
                  <a:lnTo>
                    <a:pt x="35" y="10"/>
                  </a:lnTo>
                  <a:close/>
                </a:path>
              </a:pathLst>
            </a:custGeom>
            <a:solidFill>
              <a:schemeClr val="bg1">
                <a:lumMod val="9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5262" name="Freeform 68"/>
            <p:cNvSpPr>
              <a:spLocks/>
            </p:cNvSpPr>
            <p:nvPr/>
          </p:nvSpPr>
          <p:spPr bwMode="gray">
            <a:xfrm>
              <a:off x="6722653" y="4651033"/>
              <a:ext cx="622224" cy="553291"/>
            </a:xfrm>
            <a:custGeom>
              <a:avLst/>
              <a:gdLst>
                <a:gd name="T0" fmla="*/ 2147483647 w 285"/>
                <a:gd name="T1" fmla="*/ 2147483647 h 302"/>
                <a:gd name="T2" fmla="*/ 2147483647 w 285"/>
                <a:gd name="T3" fmla="*/ 2147483647 h 302"/>
                <a:gd name="T4" fmla="*/ 2147483647 w 285"/>
                <a:gd name="T5" fmla="*/ 2147483647 h 302"/>
                <a:gd name="T6" fmla="*/ 2147483647 w 285"/>
                <a:gd name="T7" fmla="*/ 2147483647 h 302"/>
                <a:gd name="T8" fmla="*/ 2147483647 w 285"/>
                <a:gd name="T9" fmla="*/ 2147483647 h 302"/>
                <a:gd name="T10" fmla="*/ 2147483647 w 285"/>
                <a:gd name="T11" fmla="*/ 2147483647 h 302"/>
                <a:gd name="T12" fmla="*/ 2147483647 w 285"/>
                <a:gd name="T13" fmla="*/ 2147483647 h 302"/>
                <a:gd name="T14" fmla="*/ 2147483647 w 285"/>
                <a:gd name="T15" fmla="*/ 2147483647 h 302"/>
                <a:gd name="T16" fmla="*/ 2147483647 w 285"/>
                <a:gd name="T17" fmla="*/ 2147483647 h 302"/>
                <a:gd name="T18" fmla="*/ 2147483647 w 285"/>
                <a:gd name="T19" fmla="*/ 2147483647 h 302"/>
                <a:gd name="T20" fmla="*/ 2147483647 w 285"/>
                <a:gd name="T21" fmla="*/ 2147483647 h 302"/>
                <a:gd name="T22" fmla="*/ 2147483647 w 285"/>
                <a:gd name="T23" fmla="*/ 2147483647 h 302"/>
                <a:gd name="T24" fmla="*/ 2147483647 w 285"/>
                <a:gd name="T25" fmla="*/ 2147483647 h 302"/>
                <a:gd name="T26" fmla="*/ 2147483647 w 285"/>
                <a:gd name="T27" fmla="*/ 2147483647 h 302"/>
                <a:gd name="T28" fmla="*/ 2147483647 w 285"/>
                <a:gd name="T29" fmla="*/ 2147483647 h 302"/>
                <a:gd name="T30" fmla="*/ 2147483647 w 285"/>
                <a:gd name="T31" fmla="*/ 2147483647 h 302"/>
                <a:gd name="T32" fmla="*/ 2147483647 w 285"/>
                <a:gd name="T33" fmla="*/ 2147483647 h 302"/>
                <a:gd name="T34" fmla="*/ 2147483647 w 285"/>
                <a:gd name="T35" fmla="*/ 2147483647 h 302"/>
                <a:gd name="T36" fmla="*/ 2147483647 w 285"/>
                <a:gd name="T37" fmla="*/ 2147483647 h 302"/>
                <a:gd name="T38" fmla="*/ 2147483647 w 285"/>
                <a:gd name="T39" fmla="*/ 2147483647 h 302"/>
                <a:gd name="T40" fmla="*/ 2147483647 w 285"/>
                <a:gd name="T41" fmla="*/ 2147483647 h 302"/>
                <a:gd name="T42" fmla="*/ 2147483647 w 285"/>
                <a:gd name="T43" fmla="*/ 2147483647 h 302"/>
                <a:gd name="T44" fmla="*/ 2147483647 w 285"/>
                <a:gd name="T45" fmla="*/ 2147483647 h 302"/>
                <a:gd name="T46" fmla="*/ 2147483647 w 285"/>
                <a:gd name="T47" fmla="*/ 2147483647 h 302"/>
                <a:gd name="T48" fmla="*/ 2147483647 w 285"/>
                <a:gd name="T49" fmla="*/ 2147483647 h 302"/>
                <a:gd name="T50" fmla="*/ 2147483647 w 285"/>
                <a:gd name="T51" fmla="*/ 2147483647 h 302"/>
                <a:gd name="T52" fmla="*/ 2147483647 w 285"/>
                <a:gd name="T53" fmla="*/ 2147483647 h 302"/>
                <a:gd name="T54" fmla="*/ 2147483647 w 285"/>
                <a:gd name="T55" fmla="*/ 2147483647 h 302"/>
                <a:gd name="T56" fmla="*/ 2147483647 w 285"/>
                <a:gd name="T57" fmla="*/ 2147483647 h 302"/>
                <a:gd name="T58" fmla="*/ 2147483647 w 285"/>
                <a:gd name="T59" fmla="*/ 2147483647 h 302"/>
                <a:gd name="T60" fmla="*/ 2147483647 w 285"/>
                <a:gd name="T61" fmla="*/ 2147483647 h 302"/>
                <a:gd name="T62" fmla="*/ 2147483647 w 285"/>
                <a:gd name="T63" fmla="*/ 2147483647 h 302"/>
                <a:gd name="T64" fmla="*/ 2147483647 w 285"/>
                <a:gd name="T65" fmla="*/ 2147483647 h 302"/>
                <a:gd name="T66" fmla="*/ 0 w 285"/>
                <a:gd name="T67" fmla="*/ 2147483647 h 302"/>
                <a:gd name="T68" fmla="*/ 2147483647 w 285"/>
                <a:gd name="T69" fmla="*/ 2147483647 h 302"/>
                <a:gd name="T70" fmla="*/ 2147483647 w 285"/>
                <a:gd name="T71" fmla="*/ 2147483647 h 302"/>
                <a:gd name="T72" fmla="*/ 2147483647 w 285"/>
                <a:gd name="T73" fmla="*/ 2147483647 h 302"/>
                <a:gd name="T74" fmla="*/ 2147483647 w 285"/>
                <a:gd name="T75" fmla="*/ 2147483647 h 302"/>
                <a:gd name="T76" fmla="*/ 2147483647 w 285"/>
                <a:gd name="T77" fmla="*/ 2147483647 h 302"/>
                <a:gd name="T78" fmla="*/ 2147483647 w 285"/>
                <a:gd name="T79" fmla="*/ 0 h 302"/>
                <a:gd name="T80" fmla="*/ 2147483647 w 285"/>
                <a:gd name="T81" fmla="*/ 2147483647 h 302"/>
                <a:gd name="T82" fmla="*/ 2147483647 w 285"/>
                <a:gd name="T83" fmla="*/ 2147483647 h 302"/>
                <a:gd name="T84" fmla="*/ 2147483647 w 285"/>
                <a:gd name="T85" fmla="*/ 2147483647 h 302"/>
                <a:gd name="T86" fmla="*/ 2147483647 w 285"/>
                <a:gd name="T87" fmla="*/ 2147483647 h 302"/>
                <a:gd name="T88" fmla="*/ 2147483647 w 285"/>
                <a:gd name="T89" fmla="*/ 2147483647 h 302"/>
                <a:gd name="T90" fmla="*/ 2147483647 w 285"/>
                <a:gd name="T91" fmla="*/ 2147483647 h 302"/>
                <a:gd name="T92" fmla="*/ 2147483647 w 285"/>
                <a:gd name="T93" fmla="*/ 2147483647 h 302"/>
                <a:gd name="T94" fmla="*/ 2147483647 w 285"/>
                <a:gd name="T95" fmla="*/ 2147483647 h 302"/>
                <a:gd name="T96" fmla="*/ 2147483647 w 285"/>
                <a:gd name="T97" fmla="*/ 2147483647 h 302"/>
                <a:gd name="T98" fmla="*/ 2147483647 w 285"/>
                <a:gd name="T99" fmla="*/ 2147483647 h 302"/>
                <a:gd name="T100" fmla="*/ 2147483647 w 285"/>
                <a:gd name="T101" fmla="*/ 2147483647 h 302"/>
                <a:gd name="T102" fmla="*/ 2147483647 w 285"/>
                <a:gd name="T103" fmla="*/ 2147483647 h 3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5"/>
                <a:gd name="T157" fmla="*/ 0 h 302"/>
                <a:gd name="T158" fmla="*/ 285 w 285"/>
                <a:gd name="T159" fmla="*/ 302 h 3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5" h="302">
                  <a:moveTo>
                    <a:pt x="285" y="142"/>
                  </a:moveTo>
                  <a:lnTo>
                    <a:pt x="285" y="142"/>
                  </a:lnTo>
                  <a:lnTo>
                    <a:pt x="283" y="146"/>
                  </a:lnTo>
                  <a:lnTo>
                    <a:pt x="280" y="150"/>
                  </a:lnTo>
                  <a:lnTo>
                    <a:pt x="278" y="154"/>
                  </a:lnTo>
                  <a:lnTo>
                    <a:pt x="274" y="158"/>
                  </a:lnTo>
                  <a:lnTo>
                    <a:pt x="265" y="160"/>
                  </a:lnTo>
                  <a:lnTo>
                    <a:pt x="257" y="164"/>
                  </a:lnTo>
                  <a:lnTo>
                    <a:pt x="246" y="168"/>
                  </a:lnTo>
                  <a:lnTo>
                    <a:pt x="235" y="174"/>
                  </a:lnTo>
                  <a:lnTo>
                    <a:pt x="224" y="180"/>
                  </a:lnTo>
                  <a:lnTo>
                    <a:pt x="213" y="184"/>
                  </a:lnTo>
                  <a:lnTo>
                    <a:pt x="209" y="184"/>
                  </a:lnTo>
                  <a:lnTo>
                    <a:pt x="207" y="188"/>
                  </a:lnTo>
                  <a:lnTo>
                    <a:pt x="202" y="194"/>
                  </a:lnTo>
                  <a:lnTo>
                    <a:pt x="200" y="202"/>
                  </a:lnTo>
                  <a:lnTo>
                    <a:pt x="198" y="210"/>
                  </a:lnTo>
                  <a:lnTo>
                    <a:pt x="194" y="214"/>
                  </a:lnTo>
                  <a:lnTo>
                    <a:pt x="189" y="216"/>
                  </a:lnTo>
                  <a:lnTo>
                    <a:pt x="185" y="216"/>
                  </a:lnTo>
                  <a:lnTo>
                    <a:pt x="183" y="220"/>
                  </a:lnTo>
                  <a:lnTo>
                    <a:pt x="183" y="228"/>
                  </a:lnTo>
                  <a:lnTo>
                    <a:pt x="178" y="236"/>
                  </a:lnTo>
                  <a:lnTo>
                    <a:pt x="174" y="244"/>
                  </a:lnTo>
                  <a:lnTo>
                    <a:pt x="170" y="250"/>
                  </a:lnTo>
                  <a:lnTo>
                    <a:pt x="163" y="256"/>
                  </a:lnTo>
                  <a:lnTo>
                    <a:pt x="157" y="260"/>
                  </a:lnTo>
                  <a:lnTo>
                    <a:pt x="148" y="262"/>
                  </a:lnTo>
                  <a:lnTo>
                    <a:pt x="137" y="262"/>
                  </a:lnTo>
                  <a:lnTo>
                    <a:pt x="137" y="266"/>
                  </a:lnTo>
                  <a:lnTo>
                    <a:pt x="128" y="264"/>
                  </a:lnTo>
                  <a:lnTo>
                    <a:pt x="122" y="260"/>
                  </a:lnTo>
                  <a:lnTo>
                    <a:pt x="115" y="254"/>
                  </a:lnTo>
                  <a:lnTo>
                    <a:pt x="109" y="252"/>
                  </a:lnTo>
                  <a:lnTo>
                    <a:pt x="104" y="252"/>
                  </a:lnTo>
                  <a:lnTo>
                    <a:pt x="100" y="254"/>
                  </a:lnTo>
                  <a:lnTo>
                    <a:pt x="94" y="262"/>
                  </a:lnTo>
                  <a:lnTo>
                    <a:pt x="91" y="270"/>
                  </a:lnTo>
                  <a:lnTo>
                    <a:pt x="85" y="278"/>
                  </a:lnTo>
                  <a:lnTo>
                    <a:pt x="81" y="282"/>
                  </a:lnTo>
                  <a:lnTo>
                    <a:pt x="78" y="284"/>
                  </a:lnTo>
                  <a:lnTo>
                    <a:pt x="76" y="288"/>
                  </a:lnTo>
                  <a:lnTo>
                    <a:pt x="72" y="292"/>
                  </a:lnTo>
                  <a:lnTo>
                    <a:pt x="70" y="294"/>
                  </a:lnTo>
                  <a:lnTo>
                    <a:pt x="59" y="296"/>
                  </a:lnTo>
                  <a:lnTo>
                    <a:pt x="48" y="300"/>
                  </a:lnTo>
                  <a:lnTo>
                    <a:pt x="39" y="302"/>
                  </a:lnTo>
                  <a:lnTo>
                    <a:pt x="35" y="302"/>
                  </a:lnTo>
                  <a:lnTo>
                    <a:pt x="33" y="298"/>
                  </a:lnTo>
                  <a:lnTo>
                    <a:pt x="31" y="282"/>
                  </a:lnTo>
                  <a:lnTo>
                    <a:pt x="26" y="266"/>
                  </a:lnTo>
                  <a:lnTo>
                    <a:pt x="22" y="260"/>
                  </a:lnTo>
                  <a:lnTo>
                    <a:pt x="15" y="254"/>
                  </a:lnTo>
                  <a:lnTo>
                    <a:pt x="9" y="248"/>
                  </a:lnTo>
                  <a:lnTo>
                    <a:pt x="0" y="244"/>
                  </a:lnTo>
                  <a:lnTo>
                    <a:pt x="0" y="134"/>
                  </a:lnTo>
                  <a:lnTo>
                    <a:pt x="37" y="134"/>
                  </a:lnTo>
                  <a:lnTo>
                    <a:pt x="39" y="18"/>
                  </a:lnTo>
                  <a:lnTo>
                    <a:pt x="107" y="6"/>
                  </a:lnTo>
                  <a:lnTo>
                    <a:pt x="113" y="12"/>
                  </a:lnTo>
                  <a:lnTo>
                    <a:pt x="115" y="14"/>
                  </a:lnTo>
                  <a:lnTo>
                    <a:pt x="117" y="14"/>
                  </a:lnTo>
                  <a:lnTo>
                    <a:pt x="128" y="10"/>
                  </a:lnTo>
                  <a:lnTo>
                    <a:pt x="139" y="6"/>
                  </a:lnTo>
                  <a:lnTo>
                    <a:pt x="161" y="0"/>
                  </a:lnTo>
                  <a:lnTo>
                    <a:pt x="167" y="2"/>
                  </a:lnTo>
                  <a:lnTo>
                    <a:pt x="170" y="6"/>
                  </a:lnTo>
                  <a:lnTo>
                    <a:pt x="176" y="14"/>
                  </a:lnTo>
                  <a:lnTo>
                    <a:pt x="187" y="30"/>
                  </a:lnTo>
                  <a:lnTo>
                    <a:pt x="198" y="46"/>
                  </a:lnTo>
                  <a:lnTo>
                    <a:pt x="204" y="54"/>
                  </a:lnTo>
                  <a:lnTo>
                    <a:pt x="211" y="60"/>
                  </a:lnTo>
                  <a:lnTo>
                    <a:pt x="222" y="66"/>
                  </a:lnTo>
                  <a:lnTo>
                    <a:pt x="230" y="68"/>
                  </a:lnTo>
                  <a:lnTo>
                    <a:pt x="237" y="72"/>
                  </a:lnTo>
                  <a:lnTo>
                    <a:pt x="241" y="76"/>
                  </a:lnTo>
                  <a:lnTo>
                    <a:pt x="246" y="96"/>
                  </a:lnTo>
                  <a:lnTo>
                    <a:pt x="248" y="112"/>
                  </a:lnTo>
                  <a:lnTo>
                    <a:pt x="252" y="120"/>
                  </a:lnTo>
                  <a:lnTo>
                    <a:pt x="257" y="126"/>
                  </a:lnTo>
                  <a:lnTo>
                    <a:pt x="263" y="128"/>
                  </a:lnTo>
                  <a:lnTo>
                    <a:pt x="272" y="130"/>
                  </a:lnTo>
                  <a:lnTo>
                    <a:pt x="285" y="142"/>
                  </a:lnTo>
                  <a:close/>
                </a:path>
              </a:pathLst>
            </a:custGeom>
            <a:solidFill>
              <a:srgbClr val="FFC000"/>
            </a:solidFill>
            <a:ln w="6350">
              <a:solidFill>
                <a:schemeClr val="bg1"/>
              </a:solidFill>
              <a:round/>
              <a:headEnd/>
              <a:tailEnd/>
            </a:ln>
          </p:spPr>
          <p:txBody>
            <a:bodyPr/>
            <a:lstStyle/>
            <a:p>
              <a:endParaRPr lang="en-US"/>
            </a:p>
          </p:txBody>
        </p:sp>
        <p:sp>
          <p:nvSpPr>
            <p:cNvPr id="5263" name="Freeform 69"/>
            <p:cNvSpPr>
              <a:spLocks/>
            </p:cNvSpPr>
            <p:nvPr/>
          </p:nvSpPr>
          <p:spPr bwMode="gray">
            <a:xfrm>
              <a:off x="7074496" y="4506983"/>
              <a:ext cx="501793" cy="422403"/>
            </a:xfrm>
            <a:custGeom>
              <a:avLst/>
              <a:gdLst>
                <a:gd name="T0" fmla="*/ 2147483647 w 230"/>
                <a:gd name="T1" fmla="*/ 2147483647 h 230"/>
                <a:gd name="T2" fmla="*/ 2147483647 w 230"/>
                <a:gd name="T3" fmla="*/ 2147483647 h 230"/>
                <a:gd name="T4" fmla="*/ 2147483647 w 230"/>
                <a:gd name="T5" fmla="*/ 2147483647 h 230"/>
                <a:gd name="T6" fmla="*/ 2147483647 w 230"/>
                <a:gd name="T7" fmla="*/ 2147483647 h 230"/>
                <a:gd name="T8" fmla="*/ 2147483647 w 230"/>
                <a:gd name="T9" fmla="*/ 2147483647 h 230"/>
                <a:gd name="T10" fmla="*/ 2147483647 w 230"/>
                <a:gd name="T11" fmla="*/ 2147483647 h 230"/>
                <a:gd name="T12" fmla="*/ 2147483647 w 230"/>
                <a:gd name="T13" fmla="*/ 2147483647 h 230"/>
                <a:gd name="T14" fmla="*/ 2147483647 w 230"/>
                <a:gd name="T15" fmla="*/ 2147483647 h 230"/>
                <a:gd name="T16" fmla="*/ 2147483647 w 230"/>
                <a:gd name="T17" fmla="*/ 2147483647 h 230"/>
                <a:gd name="T18" fmla="*/ 2147483647 w 230"/>
                <a:gd name="T19" fmla="*/ 2147483647 h 230"/>
                <a:gd name="T20" fmla="*/ 2147483647 w 230"/>
                <a:gd name="T21" fmla="*/ 2147483647 h 230"/>
                <a:gd name="T22" fmla="*/ 2147483647 w 230"/>
                <a:gd name="T23" fmla="*/ 2147483647 h 230"/>
                <a:gd name="T24" fmla="*/ 2147483647 w 230"/>
                <a:gd name="T25" fmla="*/ 2147483647 h 230"/>
                <a:gd name="T26" fmla="*/ 2147483647 w 230"/>
                <a:gd name="T27" fmla="*/ 2147483647 h 230"/>
                <a:gd name="T28" fmla="*/ 2147483647 w 230"/>
                <a:gd name="T29" fmla="*/ 2147483647 h 230"/>
                <a:gd name="T30" fmla="*/ 0 w 230"/>
                <a:gd name="T31" fmla="*/ 2147483647 h 230"/>
                <a:gd name="T32" fmla="*/ 2147483647 w 230"/>
                <a:gd name="T33" fmla="*/ 2147483647 h 230"/>
                <a:gd name="T34" fmla="*/ 2147483647 w 230"/>
                <a:gd name="T35" fmla="*/ 2147483647 h 230"/>
                <a:gd name="T36" fmla="*/ 2147483647 w 230"/>
                <a:gd name="T37" fmla="*/ 2147483647 h 230"/>
                <a:gd name="T38" fmla="*/ 2147483647 w 230"/>
                <a:gd name="T39" fmla="*/ 2147483647 h 230"/>
                <a:gd name="T40" fmla="*/ 2147483647 w 230"/>
                <a:gd name="T41" fmla="*/ 2147483647 h 230"/>
                <a:gd name="T42" fmla="*/ 2147483647 w 230"/>
                <a:gd name="T43" fmla="*/ 2147483647 h 230"/>
                <a:gd name="T44" fmla="*/ 2147483647 w 230"/>
                <a:gd name="T45" fmla="*/ 2147483647 h 230"/>
                <a:gd name="T46" fmla="*/ 2147483647 w 230"/>
                <a:gd name="T47" fmla="*/ 2147483647 h 230"/>
                <a:gd name="T48" fmla="*/ 2147483647 w 230"/>
                <a:gd name="T49" fmla="*/ 2147483647 h 230"/>
                <a:gd name="T50" fmla="*/ 2147483647 w 230"/>
                <a:gd name="T51" fmla="*/ 2147483647 h 230"/>
                <a:gd name="T52" fmla="*/ 2147483647 w 230"/>
                <a:gd name="T53" fmla="*/ 2147483647 h 230"/>
                <a:gd name="T54" fmla="*/ 2147483647 w 230"/>
                <a:gd name="T55" fmla="*/ 2147483647 h 230"/>
                <a:gd name="T56" fmla="*/ 2147483647 w 230"/>
                <a:gd name="T57" fmla="*/ 2147483647 h 230"/>
                <a:gd name="T58" fmla="*/ 2147483647 w 230"/>
                <a:gd name="T59" fmla="*/ 2147483647 h 230"/>
                <a:gd name="T60" fmla="*/ 2147483647 w 230"/>
                <a:gd name="T61" fmla="*/ 2147483647 h 230"/>
                <a:gd name="T62" fmla="*/ 2147483647 w 230"/>
                <a:gd name="T63" fmla="*/ 2147483647 h 230"/>
                <a:gd name="T64" fmla="*/ 2147483647 w 230"/>
                <a:gd name="T65" fmla="*/ 2147483647 h 230"/>
                <a:gd name="T66" fmla="*/ 2147483647 w 230"/>
                <a:gd name="T67" fmla="*/ 2147483647 h 230"/>
                <a:gd name="T68" fmla="*/ 2147483647 w 230"/>
                <a:gd name="T69" fmla="*/ 2147483647 h 230"/>
                <a:gd name="T70" fmla="*/ 2147483647 w 230"/>
                <a:gd name="T71" fmla="*/ 2147483647 h 230"/>
                <a:gd name="T72" fmla="*/ 2147483647 w 230"/>
                <a:gd name="T73" fmla="*/ 2147483647 h 230"/>
                <a:gd name="T74" fmla="*/ 2147483647 w 230"/>
                <a:gd name="T75" fmla="*/ 2147483647 h 230"/>
                <a:gd name="T76" fmla="*/ 2147483647 w 230"/>
                <a:gd name="T77" fmla="*/ 2147483647 h 230"/>
                <a:gd name="T78" fmla="*/ 2147483647 w 230"/>
                <a:gd name="T79" fmla="*/ 2147483647 h 230"/>
                <a:gd name="T80" fmla="*/ 2147483647 w 230"/>
                <a:gd name="T81" fmla="*/ 2147483647 h 230"/>
                <a:gd name="T82" fmla="*/ 2147483647 w 230"/>
                <a:gd name="T83" fmla="*/ 2147483647 h 230"/>
                <a:gd name="T84" fmla="*/ 2147483647 w 230"/>
                <a:gd name="T85" fmla="*/ 2147483647 h 230"/>
                <a:gd name="T86" fmla="*/ 2147483647 w 230"/>
                <a:gd name="T87" fmla="*/ 2147483647 h 230"/>
                <a:gd name="T88" fmla="*/ 2147483647 w 230"/>
                <a:gd name="T89" fmla="*/ 2147483647 h 230"/>
                <a:gd name="T90" fmla="*/ 2147483647 w 230"/>
                <a:gd name="T91" fmla="*/ 2147483647 h 230"/>
                <a:gd name="T92" fmla="*/ 2147483647 w 230"/>
                <a:gd name="T93" fmla="*/ 2147483647 h 230"/>
                <a:gd name="T94" fmla="*/ 2147483647 w 230"/>
                <a:gd name="T95" fmla="*/ 2147483647 h 230"/>
                <a:gd name="T96" fmla="*/ 2147483647 w 230"/>
                <a:gd name="T97" fmla="*/ 2147483647 h 2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0"/>
                <a:gd name="T148" fmla="*/ 0 h 230"/>
                <a:gd name="T149" fmla="*/ 230 w 230"/>
                <a:gd name="T150" fmla="*/ 230 h 2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0" h="230">
                  <a:moveTo>
                    <a:pt x="176" y="230"/>
                  </a:moveTo>
                  <a:lnTo>
                    <a:pt x="176" y="230"/>
                  </a:lnTo>
                  <a:lnTo>
                    <a:pt x="167" y="224"/>
                  </a:lnTo>
                  <a:lnTo>
                    <a:pt x="159" y="220"/>
                  </a:lnTo>
                  <a:lnTo>
                    <a:pt x="150" y="218"/>
                  </a:lnTo>
                  <a:lnTo>
                    <a:pt x="139" y="220"/>
                  </a:lnTo>
                  <a:lnTo>
                    <a:pt x="130" y="222"/>
                  </a:lnTo>
                  <a:lnTo>
                    <a:pt x="124" y="220"/>
                  </a:lnTo>
                  <a:lnTo>
                    <a:pt x="111" y="208"/>
                  </a:lnTo>
                  <a:lnTo>
                    <a:pt x="102" y="206"/>
                  </a:lnTo>
                  <a:lnTo>
                    <a:pt x="96" y="204"/>
                  </a:lnTo>
                  <a:lnTo>
                    <a:pt x="91" y="198"/>
                  </a:lnTo>
                  <a:lnTo>
                    <a:pt x="87" y="190"/>
                  </a:lnTo>
                  <a:lnTo>
                    <a:pt x="85" y="174"/>
                  </a:lnTo>
                  <a:lnTo>
                    <a:pt x="80" y="154"/>
                  </a:lnTo>
                  <a:lnTo>
                    <a:pt x="76" y="150"/>
                  </a:lnTo>
                  <a:lnTo>
                    <a:pt x="69" y="146"/>
                  </a:lnTo>
                  <a:lnTo>
                    <a:pt x="61" y="144"/>
                  </a:lnTo>
                  <a:lnTo>
                    <a:pt x="50" y="138"/>
                  </a:lnTo>
                  <a:lnTo>
                    <a:pt x="43" y="132"/>
                  </a:lnTo>
                  <a:lnTo>
                    <a:pt x="37" y="124"/>
                  </a:lnTo>
                  <a:lnTo>
                    <a:pt x="26" y="108"/>
                  </a:lnTo>
                  <a:lnTo>
                    <a:pt x="15" y="92"/>
                  </a:lnTo>
                  <a:lnTo>
                    <a:pt x="9" y="84"/>
                  </a:lnTo>
                  <a:lnTo>
                    <a:pt x="6" y="80"/>
                  </a:lnTo>
                  <a:lnTo>
                    <a:pt x="0" y="78"/>
                  </a:lnTo>
                  <a:lnTo>
                    <a:pt x="2" y="74"/>
                  </a:lnTo>
                  <a:lnTo>
                    <a:pt x="2" y="70"/>
                  </a:lnTo>
                  <a:lnTo>
                    <a:pt x="15" y="68"/>
                  </a:lnTo>
                  <a:lnTo>
                    <a:pt x="22" y="68"/>
                  </a:lnTo>
                  <a:lnTo>
                    <a:pt x="28" y="70"/>
                  </a:lnTo>
                  <a:lnTo>
                    <a:pt x="35" y="72"/>
                  </a:lnTo>
                  <a:lnTo>
                    <a:pt x="39" y="72"/>
                  </a:lnTo>
                  <a:lnTo>
                    <a:pt x="50" y="70"/>
                  </a:lnTo>
                  <a:lnTo>
                    <a:pt x="63" y="60"/>
                  </a:lnTo>
                  <a:lnTo>
                    <a:pt x="74" y="50"/>
                  </a:lnTo>
                  <a:lnTo>
                    <a:pt x="85" y="40"/>
                  </a:lnTo>
                  <a:lnTo>
                    <a:pt x="98" y="30"/>
                  </a:lnTo>
                  <a:lnTo>
                    <a:pt x="102" y="28"/>
                  </a:lnTo>
                  <a:lnTo>
                    <a:pt x="104" y="26"/>
                  </a:lnTo>
                  <a:lnTo>
                    <a:pt x="106" y="18"/>
                  </a:lnTo>
                  <a:lnTo>
                    <a:pt x="113" y="10"/>
                  </a:lnTo>
                  <a:lnTo>
                    <a:pt x="122" y="4"/>
                  </a:lnTo>
                  <a:lnTo>
                    <a:pt x="128" y="2"/>
                  </a:lnTo>
                  <a:lnTo>
                    <a:pt x="135" y="0"/>
                  </a:lnTo>
                  <a:lnTo>
                    <a:pt x="139" y="2"/>
                  </a:lnTo>
                  <a:lnTo>
                    <a:pt x="146" y="4"/>
                  </a:lnTo>
                  <a:lnTo>
                    <a:pt x="150" y="12"/>
                  </a:lnTo>
                  <a:lnTo>
                    <a:pt x="154" y="16"/>
                  </a:lnTo>
                  <a:lnTo>
                    <a:pt x="174" y="22"/>
                  </a:lnTo>
                  <a:lnTo>
                    <a:pt x="189" y="32"/>
                  </a:lnTo>
                  <a:lnTo>
                    <a:pt x="198" y="36"/>
                  </a:lnTo>
                  <a:lnTo>
                    <a:pt x="209" y="38"/>
                  </a:lnTo>
                  <a:lnTo>
                    <a:pt x="215" y="42"/>
                  </a:lnTo>
                  <a:lnTo>
                    <a:pt x="222" y="46"/>
                  </a:lnTo>
                  <a:lnTo>
                    <a:pt x="226" y="58"/>
                  </a:lnTo>
                  <a:lnTo>
                    <a:pt x="228" y="68"/>
                  </a:lnTo>
                  <a:lnTo>
                    <a:pt x="230" y="92"/>
                  </a:lnTo>
                  <a:lnTo>
                    <a:pt x="230" y="90"/>
                  </a:lnTo>
                  <a:lnTo>
                    <a:pt x="228" y="98"/>
                  </a:lnTo>
                  <a:lnTo>
                    <a:pt x="226" y="102"/>
                  </a:lnTo>
                  <a:lnTo>
                    <a:pt x="222" y="108"/>
                  </a:lnTo>
                  <a:lnTo>
                    <a:pt x="217" y="114"/>
                  </a:lnTo>
                  <a:lnTo>
                    <a:pt x="215" y="118"/>
                  </a:lnTo>
                  <a:lnTo>
                    <a:pt x="215" y="124"/>
                  </a:lnTo>
                  <a:lnTo>
                    <a:pt x="219" y="136"/>
                  </a:lnTo>
                  <a:lnTo>
                    <a:pt x="224" y="148"/>
                  </a:lnTo>
                  <a:lnTo>
                    <a:pt x="230" y="160"/>
                  </a:lnTo>
                  <a:lnTo>
                    <a:pt x="230" y="172"/>
                  </a:lnTo>
                  <a:lnTo>
                    <a:pt x="230" y="180"/>
                  </a:lnTo>
                  <a:lnTo>
                    <a:pt x="226" y="188"/>
                  </a:lnTo>
                  <a:lnTo>
                    <a:pt x="219" y="196"/>
                  </a:lnTo>
                  <a:lnTo>
                    <a:pt x="204" y="210"/>
                  </a:lnTo>
                  <a:lnTo>
                    <a:pt x="185" y="222"/>
                  </a:lnTo>
                  <a:lnTo>
                    <a:pt x="180" y="226"/>
                  </a:lnTo>
                  <a:lnTo>
                    <a:pt x="178" y="228"/>
                  </a:lnTo>
                  <a:lnTo>
                    <a:pt x="176" y="230"/>
                  </a:lnTo>
                  <a:close/>
                </a:path>
              </a:pathLst>
            </a:custGeom>
            <a:solidFill>
              <a:srgbClr val="3379CD"/>
            </a:solidFill>
            <a:ln w="6350">
              <a:solidFill>
                <a:schemeClr val="bg1"/>
              </a:solidFill>
              <a:round/>
              <a:headEnd/>
              <a:tailEnd/>
            </a:ln>
          </p:spPr>
          <p:txBody>
            <a:bodyPr/>
            <a:lstStyle/>
            <a:p>
              <a:endParaRPr lang="en-US"/>
            </a:p>
          </p:txBody>
        </p:sp>
        <p:sp>
          <p:nvSpPr>
            <p:cNvPr id="5264" name="Freeform 70"/>
            <p:cNvSpPr>
              <a:spLocks/>
            </p:cNvSpPr>
            <p:nvPr/>
          </p:nvSpPr>
          <p:spPr bwMode="gray">
            <a:xfrm>
              <a:off x="6859647" y="4062806"/>
              <a:ext cx="748365" cy="580624"/>
            </a:xfrm>
            <a:custGeom>
              <a:avLst/>
              <a:gdLst>
                <a:gd name="T0" fmla="*/ 2147483647 w 343"/>
                <a:gd name="T1" fmla="*/ 2147483647 h 316"/>
                <a:gd name="T2" fmla="*/ 2147483647 w 343"/>
                <a:gd name="T3" fmla="*/ 2147483647 h 316"/>
                <a:gd name="T4" fmla="*/ 2147483647 w 343"/>
                <a:gd name="T5" fmla="*/ 2147483647 h 316"/>
                <a:gd name="T6" fmla="*/ 2147483647 w 343"/>
                <a:gd name="T7" fmla="*/ 2147483647 h 316"/>
                <a:gd name="T8" fmla="*/ 2147483647 w 343"/>
                <a:gd name="T9" fmla="*/ 2147483647 h 316"/>
                <a:gd name="T10" fmla="*/ 2147483647 w 343"/>
                <a:gd name="T11" fmla="*/ 2147483647 h 316"/>
                <a:gd name="T12" fmla="*/ 2147483647 w 343"/>
                <a:gd name="T13" fmla="*/ 2147483647 h 316"/>
                <a:gd name="T14" fmla="*/ 2147483647 w 343"/>
                <a:gd name="T15" fmla="*/ 2147483647 h 316"/>
                <a:gd name="T16" fmla="*/ 2147483647 w 343"/>
                <a:gd name="T17" fmla="*/ 2147483647 h 316"/>
                <a:gd name="T18" fmla="*/ 2147483647 w 343"/>
                <a:gd name="T19" fmla="*/ 2147483647 h 316"/>
                <a:gd name="T20" fmla="*/ 2147483647 w 343"/>
                <a:gd name="T21" fmla="*/ 2147483647 h 316"/>
                <a:gd name="T22" fmla="*/ 2147483647 w 343"/>
                <a:gd name="T23" fmla="*/ 2147483647 h 316"/>
                <a:gd name="T24" fmla="*/ 2147483647 w 343"/>
                <a:gd name="T25" fmla="*/ 2147483647 h 316"/>
                <a:gd name="T26" fmla="*/ 2147483647 w 343"/>
                <a:gd name="T27" fmla="*/ 2147483647 h 316"/>
                <a:gd name="T28" fmla="*/ 2147483647 w 343"/>
                <a:gd name="T29" fmla="*/ 2147483647 h 316"/>
                <a:gd name="T30" fmla="*/ 2147483647 w 343"/>
                <a:gd name="T31" fmla="*/ 2147483647 h 316"/>
                <a:gd name="T32" fmla="*/ 2147483647 w 343"/>
                <a:gd name="T33" fmla="*/ 2147483647 h 316"/>
                <a:gd name="T34" fmla="*/ 2147483647 w 343"/>
                <a:gd name="T35" fmla="*/ 2147483647 h 316"/>
                <a:gd name="T36" fmla="*/ 2147483647 w 343"/>
                <a:gd name="T37" fmla="*/ 2147483647 h 316"/>
                <a:gd name="T38" fmla="*/ 2147483647 w 343"/>
                <a:gd name="T39" fmla="*/ 2147483647 h 316"/>
                <a:gd name="T40" fmla="*/ 2147483647 w 343"/>
                <a:gd name="T41" fmla="*/ 2147483647 h 316"/>
                <a:gd name="T42" fmla="*/ 2147483647 w 343"/>
                <a:gd name="T43" fmla="*/ 2147483647 h 316"/>
                <a:gd name="T44" fmla="*/ 2147483647 w 343"/>
                <a:gd name="T45" fmla="*/ 2147483647 h 316"/>
                <a:gd name="T46" fmla="*/ 2147483647 w 343"/>
                <a:gd name="T47" fmla="*/ 2147483647 h 316"/>
                <a:gd name="T48" fmla="*/ 2147483647 w 343"/>
                <a:gd name="T49" fmla="*/ 2147483647 h 316"/>
                <a:gd name="T50" fmla="*/ 2147483647 w 343"/>
                <a:gd name="T51" fmla="*/ 2147483647 h 316"/>
                <a:gd name="T52" fmla="*/ 2147483647 w 343"/>
                <a:gd name="T53" fmla="*/ 2147483647 h 316"/>
                <a:gd name="T54" fmla="*/ 2147483647 w 343"/>
                <a:gd name="T55" fmla="*/ 2147483647 h 316"/>
                <a:gd name="T56" fmla="*/ 2147483647 w 343"/>
                <a:gd name="T57" fmla="*/ 2147483647 h 316"/>
                <a:gd name="T58" fmla="*/ 2147483647 w 343"/>
                <a:gd name="T59" fmla="*/ 2147483647 h 316"/>
                <a:gd name="T60" fmla="*/ 2147483647 w 343"/>
                <a:gd name="T61" fmla="*/ 2147483647 h 316"/>
                <a:gd name="T62" fmla="*/ 2147483647 w 343"/>
                <a:gd name="T63" fmla="*/ 2147483647 h 316"/>
                <a:gd name="T64" fmla="*/ 2147483647 w 343"/>
                <a:gd name="T65" fmla="*/ 2147483647 h 316"/>
                <a:gd name="T66" fmla="*/ 2147483647 w 343"/>
                <a:gd name="T67" fmla="*/ 2147483647 h 316"/>
                <a:gd name="T68" fmla="*/ 2147483647 w 343"/>
                <a:gd name="T69" fmla="*/ 2147483647 h 316"/>
                <a:gd name="T70" fmla="*/ 2147483647 w 343"/>
                <a:gd name="T71" fmla="*/ 2147483647 h 316"/>
                <a:gd name="T72" fmla="*/ 2147483647 w 343"/>
                <a:gd name="T73" fmla="*/ 2147483647 h 316"/>
                <a:gd name="T74" fmla="*/ 2147483647 w 343"/>
                <a:gd name="T75" fmla="*/ 2147483647 h 316"/>
                <a:gd name="T76" fmla="*/ 2147483647 w 343"/>
                <a:gd name="T77" fmla="*/ 2147483647 h 316"/>
                <a:gd name="T78" fmla="*/ 2147483647 w 343"/>
                <a:gd name="T79" fmla="*/ 2147483647 h 316"/>
                <a:gd name="T80" fmla="*/ 2147483647 w 343"/>
                <a:gd name="T81" fmla="*/ 2147483647 h 316"/>
                <a:gd name="T82" fmla="*/ 2147483647 w 343"/>
                <a:gd name="T83" fmla="*/ 2147483647 h 316"/>
                <a:gd name="T84" fmla="*/ 2147483647 w 343"/>
                <a:gd name="T85" fmla="*/ 2147483647 h 316"/>
                <a:gd name="T86" fmla="*/ 2147483647 w 343"/>
                <a:gd name="T87" fmla="*/ 2147483647 h 316"/>
                <a:gd name="T88" fmla="*/ 2147483647 w 343"/>
                <a:gd name="T89" fmla="*/ 2147483647 h 316"/>
                <a:gd name="T90" fmla="*/ 2147483647 w 343"/>
                <a:gd name="T91" fmla="*/ 2147483647 h 316"/>
                <a:gd name="T92" fmla="*/ 2147483647 w 343"/>
                <a:gd name="T93" fmla="*/ 2147483647 h 316"/>
                <a:gd name="T94" fmla="*/ 2147483647 w 343"/>
                <a:gd name="T95" fmla="*/ 2147483647 h 316"/>
                <a:gd name="T96" fmla="*/ 2147483647 w 343"/>
                <a:gd name="T97" fmla="*/ 2147483647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316"/>
                <a:gd name="T149" fmla="*/ 343 w 343"/>
                <a:gd name="T150" fmla="*/ 316 h 3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316">
                  <a:moveTo>
                    <a:pt x="324" y="190"/>
                  </a:moveTo>
                  <a:lnTo>
                    <a:pt x="324" y="190"/>
                  </a:lnTo>
                  <a:lnTo>
                    <a:pt x="307" y="198"/>
                  </a:lnTo>
                  <a:lnTo>
                    <a:pt x="289" y="206"/>
                  </a:lnTo>
                  <a:lnTo>
                    <a:pt x="250" y="220"/>
                  </a:lnTo>
                  <a:lnTo>
                    <a:pt x="246" y="224"/>
                  </a:lnTo>
                  <a:lnTo>
                    <a:pt x="244" y="230"/>
                  </a:lnTo>
                  <a:lnTo>
                    <a:pt x="241" y="238"/>
                  </a:lnTo>
                  <a:lnTo>
                    <a:pt x="244" y="246"/>
                  </a:lnTo>
                  <a:lnTo>
                    <a:pt x="237" y="244"/>
                  </a:lnTo>
                  <a:lnTo>
                    <a:pt x="233" y="242"/>
                  </a:lnTo>
                  <a:lnTo>
                    <a:pt x="226" y="244"/>
                  </a:lnTo>
                  <a:lnTo>
                    <a:pt x="220" y="246"/>
                  </a:lnTo>
                  <a:lnTo>
                    <a:pt x="211" y="252"/>
                  </a:lnTo>
                  <a:lnTo>
                    <a:pt x="204" y="260"/>
                  </a:lnTo>
                  <a:lnTo>
                    <a:pt x="202" y="268"/>
                  </a:lnTo>
                  <a:lnTo>
                    <a:pt x="200" y="270"/>
                  </a:lnTo>
                  <a:lnTo>
                    <a:pt x="196" y="272"/>
                  </a:lnTo>
                  <a:lnTo>
                    <a:pt x="183" y="282"/>
                  </a:lnTo>
                  <a:lnTo>
                    <a:pt x="172" y="292"/>
                  </a:lnTo>
                  <a:lnTo>
                    <a:pt x="161" y="302"/>
                  </a:lnTo>
                  <a:lnTo>
                    <a:pt x="148" y="312"/>
                  </a:lnTo>
                  <a:lnTo>
                    <a:pt x="137" y="314"/>
                  </a:lnTo>
                  <a:lnTo>
                    <a:pt x="133" y="314"/>
                  </a:lnTo>
                  <a:lnTo>
                    <a:pt x="126" y="312"/>
                  </a:lnTo>
                  <a:lnTo>
                    <a:pt x="120" y="310"/>
                  </a:lnTo>
                  <a:lnTo>
                    <a:pt x="113" y="310"/>
                  </a:lnTo>
                  <a:lnTo>
                    <a:pt x="100" y="312"/>
                  </a:lnTo>
                  <a:lnTo>
                    <a:pt x="89" y="314"/>
                  </a:lnTo>
                  <a:lnTo>
                    <a:pt x="81" y="314"/>
                  </a:lnTo>
                  <a:lnTo>
                    <a:pt x="74" y="308"/>
                  </a:lnTo>
                  <a:lnTo>
                    <a:pt x="54" y="308"/>
                  </a:lnTo>
                  <a:lnTo>
                    <a:pt x="37" y="308"/>
                  </a:lnTo>
                  <a:lnTo>
                    <a:pt x="0" y="316"/>
                  </a:lnTo>
                  <a:lnTo>
                    <a:pt x="2" y="160"/>
                  </a:lnTo>
                  <a:lnTo>
                    <a:pt x="15" y="160"/>
                  </a:lnTo>
                  <a:lnTo>
                    <a:pt x="35" y="158"/>
                  </a:lnTo>
                  <a:lnTo>
                    <a:pt x="59" y="152"/>
                  </a:lnTo>
                  <a:lnTo>
                    <a:pt x="59" y="94"/>
                  </a:lnTo>
                  <a:lnTo>
                    <a:pt x="70" y="98"/>
                  </a:lnTo>
                  <a:lnTo>
                    <a:pt x="81" y="104"/>
                  </a:lnTo>
                  <a:lnTo>
                    <a:pt x="85" y="108"/>
                  </a:lnTo>
                  <a:lnTo>
                    <a:pt x="89" y="106"/>
                  </a:lnTo>
                  <a:lnTo>
                    <a:pt x="102" y="100"/>
                  </a:lnTo>
                  <a:lnTo>
                    <a:pt x="100" y="110"/>
                  </a:lnTo>
                  <a:lnTo>
                    <a:pt x="100" y="116"/>
                  </a:lnTo>
                  <a:lnTo>
                    <a:pt x="102" y="120"/>
                  </a:lnTo>
                  <a:lnTo>
                    <a:pt x="104" y="122"/>
                  </a:lnTo>
                  <a:lnTo>
                    <a:pt x="113" y="124"/>
                  </a:lnTo>
                  <a:lnTo>
                    <a:pt x="124" y="124"/>
                  </a:lnTo>
                  <a:lnTo>
                    <a:pt x="135" y="120"/>
                  </a:lnTo>
                  <a:lnTo>
                    <a:pt x="154" y="110"/>
                  </a:lnTo>
                  <a:lnTo>
                    <a:pt x="159" y="110"/>
                  </a:lnTo>
                  <a:lnTo>
                    <a:pt x="161" y="112"/>
                  </a:lnTo>
                  <a:lnTo>
                    <a:pt x="165" y="122"/>
                  </a:lnTo>
                  <a:lnTo>
                    <a:pt x="178" y="138"/>
                  </a:lnTo>
                  <a:lnTo>
                    <a:pt x="187" y="144"/>
                  </a:lnTo>
                  <a:lnTo>
                    <a:pt x="196" y="150"/>
                  </a:lnTo>
                  <a:lnTo>
                    <a:pt x="198" y="154"/>
                  </a:lnTo>
                  <a:lnTo>
                    <a:pt x="200" y="160"/>
                  </a:lnTo>
                  <a:lnTo>
                    <a:pt x="202" y="164"/>
                  </a:lnTo>
                  <a:lnTo>
                    <a:pt x="207" y="168"/>
                  </a:lnTo>
                  <a:lnTo>
                    <a:pt x="213" y="172"/>
                  </a:lnTo>
                  <a:lnTo>
                    <a:pt x="220" y="172"/>
                  </a:lnTo>
                  <a:lnTo>
                    <a:pt x="226" y="172"/>
                  </a:lnTo>
                  <a:lnTo>
                    <a:pt x="228" y="172"/>
                  </a:lnTo>
                  <a:lnTo>
                    <a:pt x="228" y="150"/>
                  </a:lnTo>
                  <a:lnTo>
                    <a:pt x="228" y="142"/>
                  </a:lnTo>
                  <a:lnTo>
                    <a:pt x="228" y="140"/>
                  </a:lnTo>
                  <a:lnTo>
                    <a:pt x="226" y="140"/>
                  </a:lnTo>
                  <a:lnTo>
                    <a:pt x="220" y="138"/>
                  </a:lnTo>
                  <a:lnTo>
                    <a:pt x="213" y="136"/>
                  </a:lnTo>
                  <a:lnTo>
                    <a:pt x="207" y="130"/>
                  </a:lnTo>
                  <a:lnTo>
                    <a:pt x="200" y="124"/>
                  </a:lnTo>
                  <a:lnTo>
                    <a:pt x="194" y="118"/>
                  </a:lnTo>
                  <a:lnTo>
                    <a:pt x="191" y="110"/>
                  </a:lnTo>
                  <a:lnTo>
                    <a:pt x="189" y="102"/>
                  </a:lnTo>
                  <a:lnTo>
                    <a:pt x="189" y="94"/>
                  </a:lnTo>
                  <a:lnTo>
                    <a:pt x="191" y="64"/>
                  </a:lnTo>
                  <a:lnTo>
                    <a:pt x="194" y="42"/>
                  </a:lnTo>
                  <a:lnTo>
                    <a:pt x="196" y="28"/>
                  </a:lnTo>
                  <a:lnTo>
                    <a:pt x="204" y="14"/>
                  </a:lnTo>
                  <a:lnTo>
                    <a:pt x="207" y="10"/>
                  </a:lnTo>
                  <a:lnTo>
                    <a:pt x="207" y="6"/>
                  </a:lnTo>
                  <a:lnTo>
                    <a:pt x="207" y="4"/>
                  </a:lnTo>
                  <a:lnTo>
                    <a:pt x="209" y="2"/>
                  </a:lnTo>
                  <a:lnTo>
                    <a:pt x="235" y="0"/>
                  </a:lnTo>
                  <a:lnTo>
                    <a:pt x="250" y="2"/>
                  </a:lnTo>
                  <a:lnTo>
                    <a:pt x="263" y="6"/>
                  </a:lnTo>
                  <a:lnTo>
                    <a:pt x="267" y="10"/>
                  </a:lnTo>
                  <a:lnTo>
                    <a:pt x="285" y="22"/>
                  </a:lnTo>
                  <a:lnTo>
                    <a:pt x="296" y="26"/>
                  </a:lnTo>
                  <a:lnTo>
                    <a:pt x="304" y="30"/>
                  </a:lnTo>
                  <a:lnTo>
                    <a:pt x="309" y="32"/>
                  </a:lnTo>
                  <a:lnTo>
                    <a:pt x="311" y="36"/>
                  </a:lnTo>
                  <a:lnTo>
                    <a:pt x="317" y="38"/>
                  </a:lnTo>
                  <a:lnTo>
                    <a:pt x="326" y="40"/>
                  </a:lnTo>
                  <a:lnTo>
                    <a:pt x="324" y="42"/>
                  </a:lnTo>
                  <a:lnTo>
                    <a:pt x="324" y="46"/>
                  </a:lnTo>
                  <a:lnTo>
                    <a:pt x="337" y="66"/>
                  </a:lnTo>
                  <a:lnTo>
                    <a:pt x="339" y="76"/>
                  </a:lnTo>
                  <a:lnTo>
                    <a:pt x="341" y="86"/>
                  </a:lnTo>
                  <a:lnTo>
                    <a:pt x="339" y="116"/>
                  </a:lnTo>
                  <a:lnTo>
                    <a:pt x="341" y="130"/>
                  </a:lnTo>
                  <a:lnTo>
                    <a:pt x="343" y="146"/>
                  </a:lnTo>
                  <a:lnTo>
                    <a:pt x="343" y="150"/>
                  </a:lnTo>
                  <a:lnTo>
                    <a:pt x="341" y="154"/>
                  </a:lnTo>
                  <a:lnTo>
                    <a:pt x="335" y="160"/>
                  </a:lnTo>
                  <a:lnTo>
                    <a:pt x="328" y="166"/>
                  </a:lnTo>
                  <a:lnTo>
                    <a:pt x="324" y="172"/>
                  </a:lnTo>
                  <a:lnTo>
                    <a:pt x="324" y="176"/>
                  </a:lnTo>
                  <a:lnTo>
                    <a:pt x="324" y="180"/>
                  </a:lnTo>
                  <a:lnTo>
                    <a:pt x="324" y="190"/>
                  </a:lnTo>
                  <a:close/>
                </a:path>
              </a:pathLst>
            </a:custGeom>
            <a:solidFill>
              <a:srgbClr val="0070C0"/>
            </a:solidFill>
            <a:ln w="6350">
              <a:solidFill>
                <a:schemeClr val="bg1"/>
              </a:solidFill>
              <a:round/>
              <a:headEnd/>
              <a:tailEnd/>
            </a:ln>
          </p:spPr>
          <p:txBody>
            <a:bodyPr/>
            <a:lstStyle/>
            <a:p>
              <a:endParaRPr lang="en-US"/>
            </a:p>
          </p:txBody>
        </p:sp>
        <p:sp>
          <p:nvSpPr>
            <p:cNvPr id="5265" name="Freeform 74"/>
            <p:cNvSpPr>
              <a:spLocks/>
            </p:cNvSpPr>
            <p:nvPr/>
          </p:nvSpPr>
          <p:spPr bwMode="gray">
            <a:xfrm>
              <a:off x="7348464" y="3604113"/>
              <a:ext cx="702222" cy="660459"/>
            </a:xfrm>
            <a:custGeom>
              <a:avLst/>
              <a:gdLst>
                <a:gd name="T0" fmla="*/ 2147483647 w 322"/>
                <a:gd name="T1" fmla="*/ 2147483647 h 360"/>
                <a:gd name="T2" fmla="*/ 2147483647 w 322"/>
                <a:gd name="T3" fmla="*/ 2147483647 h 360"/>
                <a:gd name="T4" fmla="*/ 2147483647 w 322"/>
                <a:gd name="T5" fmla="*/ 2147483647 h 360"/>
                <a:gd name="T6" fmla="*/ 2147483647 w 322"/>
                <a:gd name="T7" fmla="*/ 2147483647 h 360"/>
                <a:gd name="T8" fmla="*/ 2147483647 w 322"/>
                <a:gd name="T9" fmla="*/ 2147483647 h 360"/>
                <a:gd name="T10" fmla="*/ 2147483647 w 322"/>
                <a:gd name="T11" fmla="*/ 2147483647 h 360"/>
                <a:gd name="T12" fmla="*/ 2147483647 w 322"/>
                <a:gd name="T13" fmla="*/ 2147483647 h 360"/>
                <a:gd name="T14" fmla="*/ 2147483647 w 322"/>
                <a:gd name="T15" fmla="*/ 2147483647 h 360"/>
                <a:gd name="T16" fmla="*/ 2147483647 w 322"/>
                <a:gd name="T17" fmla="*/ 2147483647 h 360"/>
                <a:gd name="T18" fmla="*/ 2147483647 w 322"/>
                <a:gd name="T19" fmla="*/ 2147483647 h 360"/>
                <a:gd name="T20" fmla="*/ 2147483647 w 322"/>
                <a:gd name="T21" fmla="*/ 2147483647 h 360"/>
                <a:gd name="T22" fmla="*/ 2147483647 w 322"/>
                <a:gd name="T23" fmla="*/ 2147483647 h 360"/>
                <a:gd name="T24" fmla="*/ 2147483647 w 322"/>
                <a:gd name="T25" fmla="*/ 2147483647 h 360"/>
                <a:gd name="T26" fmla="*/ 2147483647 w 322"/>
                <a:gd name="T27" fmla="*/ 2147483647 h 360"/>
                <a:gd name="T28" fmla="*/ 2147483647 w 322"/>
                <a:gd name="T29" fmla="*/ 2147483647 h 360"/>
                <a:gd name="T30" fmla="*/ 2147483647 w 322"/>
                <a:gd name="T31" fmla="*/ 2147483647 h 360"/>
                <a:gd name="T32" fmla="*/ 2147483647 w 322"/>
                <a:gd name="T33" fmla="*/ 2147483647 h 360"/>
                <a:gd name="T34" fmla="*/ 2147483647 w 322"/>
                <a:gd name="T35" fmla="*/ 2147483647 h 360"/>
                <a:gd name="T36" fmla="*/ 2147483647 w 322"/>
                <a:gd name="T37" fmla="*/ 2147483647 h 360"/>
                <a:gd name="T38" fmla="*/ 2147483647 w 322"/>
                <a:gd name="T39" fmla="*/ 2147483647 h 360"/>
                <a:gd name="T40" fmla="*/ 2147483647 w 322"/>
                <a:gd name="T41" fmla="*/ 2147483647 h 360"/>
                <a:gd name="T42" fmla="*/ 0 w 322"/>
                <a:gd name="T43" fmla="*/ 2147483647 h 360"/>
                <a:gd name="T44" fmla="*/ 2147483647 w 322"/>
                <a:gd name="T45" fmla="*/ 2147483647 h 360"/>
                <a:gd name="T46" fmla="*/ 2147483647 w 322"/>
                <a:gd name="T47" fmla="*/ 2147483647 h 360"/>
                <a:gd name="T48" fmla="*/ 2147483647 w 322"/>
                <a:gd name="T49" fmla="*/ 2147483647 h 360"/>
                <a:gd name="T50" fmla="*/ 2147483647 w 322"/>
                <a:gd name="T51" fmla="*/ 2147483647 h 360"/>
                <a:gd name="T52" fmla="*/ 2147483647 w 322"/>
                <a:gd name="T53" fmla="*/ 2147483647 h 360"/>
                <a:gd name="T54" fmla="*/ 2147483647 w 322"/>
                <a:gd name="T55" fmla="*/ 2147483647 h 360"/>
                <a:gd name="T56" fmla="*/ 2147483647 w 322"/>
                <a:gd name="T57" fmla="*/ 0 h 360"/>
                <a:gd name="T58" fmla="*/ 2147483647 w 322"/>
                <a:gd name="T59" fmla="*/ 2147483647 h 360"/>
                <a:gd name="T60" fmla="*/ 2147483647 w 322"/>
                <a:gd name="T61" fmla="*/ 2147483647 h 360"/>
                <a:gd name="T62" fmla="*/ 2147483647 w 322"/>
                <a:gd name="T63" fmla="*/ 2147483647 h 360"/>
                <a:gd name="T64" fmla="*/ 2147483647 w 322"/>
                <a:gd name="T65" fmla="*/ 2147483647 h 360"/>
                <a:gd name="T66" fmla="*/ 2147483647 w 322"/>
                <a:gd name="T67" fmla="*/ 2147483647 h 360"/>
                <a:gd name="T68" fmla="*/ 2147483647 w 322"/>
                <a:gd name="T69" fmla="*/ 2147483647 h 360"/>
                <a:gd name="T70" fmla="*/ 2147483647 w 322"/>
                <a:gd name="T71" fmla="*/ 2147483647 h 360"/>
                <a:gd name="T72" fmla="*/ 2147483647 w 322"/>
                <a:gd name="T73" fmla="*/ 2147483647 h 360"/>
                <a:gd name="T74" fmla="*/ 2147483647 w 322"/>
                <a:gd name="T75" fmla="*/ 2147483647 h 360"/>
                <a:gd name="T76" fmla="*/ 2147483647 w 322"/>
                <a:gd name="T77" fmla="*/ 2147483647 h 360"/>
                <a:gd name="T78" fmla="*/ 2147483647 w 322"/>
                <a:gd name="T79" fmla="*/ 2147483647 h 360"/>
                <a:gd name="T80" fmla="*/ 2147483647 w 322"/>
                <a:gd name="T81" fmla="*/ 2147483647 h 360"/>
                <a:gd name="T82" fmla="*/ 2147483647 w 322"/>
                <a:gd name="T83" fmla="*/ 2147483647 h 360"/>
                <a:gd name="T84" fmla="*/ 2147483647 w 322"/>
                <a:gd name="T85" fmla="*/ 2147483647 h 360"/>
                <a:gd name="T86" fmla="*/ 2147483647 w 322"/>
                <a:gd name="T87" fmla="*/ 2147483647 h 360"/>
                <a:gd name="T88" fmla="*/ 2147483647 w 322"/>
                <a:gd name="T89" fmla="*/ 2147483647 h 360"/>
                <a:gd name="T90" fmla="*/ 2147483647 w 322"/>
                <a:gd name="T91" fmla="*/ 2147483647 h 3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2"/>
                <a:gd name="T139" fmla="*/ 0 h 360"/>
                <a:gd name="T140" fmla="*/ 322 w 322"/>
                <a:gd name="T141" fmla="*/ 360 h 3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2" h="360">
                  <a:moveTo>
                    <a:pt x="322" y="314"/>
                  </a:moveTo>
                  <a:lnTo>
                    <a:pt x="322" y="314"/>
                  </a:lnTo>
                  <a:lnTo>
                    <a:pt x="315" y="324"/>
                  </a:lnTo>
                  <a:lnTo>
                    <a:pt x="311" y="326"/>
                  </a:lnTo>
                  <a:lnTo>
                    <a:pt x="306" y="330"/>
                  </a:lnTo>
                  <a:lnTo>
                    <a:pt x="295" y="334"/>
                  </a:lnTo>
                  <a:lnTo>
                    <a:pt x="287" y="340"/>
                  </a:lnTo>
                  <a:lnTo>
                    <a:pt x="278" y="346"/>
                  </a:lnTo>
                  <a:lnTo>
                    <a:pt x="269" y="352"/>
                  </a:lnTo>
                  <a:lnTo>
                    <a:pt x="265" y="354"/>
                  </a:lnTo>
                  <a:lnTo>
                    <a:pt x="263" y="354"/>
                  </a:lnTo>
                  <a:lnTo>
                    <a:pt x="256" y="350"/>
                  </a:lnTo>
                  <a:lnTo>
                    <a:pt x="250" y="346"/>
                  </a:lnTo>
                  <a:lnTo>
                    <a:pt x="248" y="344"/>
                  </a:lnTo>
                  <a:lnTo>
                    <a:pt x="246" y="344"/>
                  </a:lnTo>
                  <a:lnTo>
                    <a:pt x="222" y="354"/>
                  </a:lnTo>
                  <a:lnTo>
                    <a:pt x="209" y="358"/>
                  </a:lnTo>
                  <a:lnTo>
                    <a:pt x="196" y="356"/>
                  </a:lnTo>
                  <a:lnTo>
                    <a:pt x="187" y="356"/>
                  </a:lnTo>
                  <a:lnTo>
                    <a:pt x="176" y="356"/>
                  </a:lnTo>
                  <a:lnTo>
                    <a:pt x="165" y="358"/>
                  </a:lnTo>
                  <a:lnTo>
                    <a:pt x="156" y="360"/>
                  </a:lnTo>
                  <a:lnTo>
                    <a:pt x="154" y="346"/>
                  </a:lnTo>
                  <a:lnTo>
                    <a:pt x="156" y="332"/>
                  </a:lnTo>
                  <a:lnTo>
                    <a:pt x="156" y="326"/>
                  </a:lnTo>
                  <a:lnTo>
                    <a:pt x="152" y="318"/>
                  </a:lnTo>
                  <a:lnTo>
                    <a:pt x="143" y="304"/>
                  </a:lnTo>
                  <a:lnTo>
                    <a:pt x="130" y="290"/>
                  </a:lnTo>
                  <a:lnTo>
                    <a:pt x="128" y="290"/>
                  </a:lnTo>
                  <a:lnTo>
                    <a:pt x="128" y="292"/>
                  </a:lnTo>
                  <a:lnTo>
                    <a:pt x="128" y="296"/>
                  </a:lnTo>
                  <a:lnTo>
                    <a:pt x="119" y="294"/>
                  </a:lnTo>
                  <a:lnTo>
                    <a:pt x="111" y="290"/>
                  </a:lnTo>
                  <a:lnTo>
                    <a:pt x="102" y="290"/>
                  </a:lnTo>
                  <a:lnTo>
                    <a:pt x="93" y="288"/>
                  </a:lnTo>
                  <a:lnTo>
                    <a:pt x="87" y="286"/>
                  </a:lnTo>
                  <a:lnTo>
                    <a:pt x="85" y="282"/>
                  </a:lnTo>
                  <a:lnTo>
                    <a:pt x="80" y="280"/>
                  </a:lnTo>
                  <a:lnTo>
                    <a:pt x="72" y="276"/>
                  </a:lnTo>
                  <a:lnTo>
                    <a:pt x="61" y="272"/>
                  </a:lnTo>
                  <a:lnTo>
                    <a:pt x="43" y="260"/>
                  </a:lnTo>
                  <a:lnTo>
                    <a:pt x="41" y="252"/>
                  </a:lnTo>
                  <a:lnTo>
                    <a:pt x="39" y="242"/>
                  </a:lnTo>
                  <a:lnTo>
                    <a:pt x="28" y="226"/>
                  </a:lnTo>
                  <a:lnTo>
                    <a:pt x="20" y="208"/>
                  </a:lnTo>
                  <a:lnTo>
                    <a:pt x="11" y="192"/>
                  </a:lnTo>
                  <a:lnTo>
                    <a:pt x="4" y="170"/>
                  </a:lnTo>
                  <a:lnTo>
                    <a:pt x="0" y="150"/>
                  </a:lnTo>
                  <a:lnTo>
                    <a:pt x="0" y="128"/>
                  </a:lnTo>
                  <a:lnTo>
                    <a:pt x="0" y="106"/>
                  </a:lnTo>
                  <a:lnTo>
                    <a:pt x="11" y="98"/>
                  </a:lnTo>
                  <a:lnTo>
                    <a:pt x="20" y="90"/>
                  </a:lnTo>
                  <a:lnTo>
                    <a:pt x="22" y="84"/>
                  </a:lnTo>
                  <a:lnTo>
                    <a:pt x="22" y="80"/>
                  </a:lnTo>
                  <a:lnTo>
                    <a:pt x="17" y="70"/>
                  </a:lnTo>
                  <a:lnTo>
                    <a:pt x="13" y="60"/>
                  </a:lnTo>
                  <a:lnTo>
                    <a:pt x="20" y="58"/>
                  </a:lnTo>
                  <a:lnTo>
                    <a:pt x="24" y="54"/>
                  </a:lnTo>
                  <a:lnTo>
                    <a:pt x="26" y="48"/>
                  </a:lnTo>
                  <a:lnTo>
                    <a:pt x="26" y="36"/>
                  </a:lnTo>
                  <a:lnTo>
                    <a:pt x="26" y="22"/>
                  </a:lnTo>
                  <a:lnTo>
                    <a:pt x="26" y="10"/>
                  </a:lnTo>
                  <a:lnTo>
                    <a:pt x="52" y="10"/>
                  </a:lnTo>
                  <a:lnTo>
                    <a:pt x="76" y="6"/>
                  </a:lnTo>
                  <a:lnTo>
                    <a:pt x="128" y="0"/>
                  </a:lnTo>
                  <a:lnTo>
                    <a:pt x="156" y="24"/>
                  </a:lnTo>
                  <a:lnTo>
                    <a:pt x="187" y="46"/>
                  </a:lnTo>
                  <a:lnTo>
                    <a:pt x="217" y="72"/>
                  </a:lnTo>
                  <a:lnTo>
                    <a:pt x="228" y="84"/>
                  </a:lnTo>
                  <a:lnTo>
                    <a:pt x="235" y="98"/>
                  </a:lnTo>
                  <a:lnTo>
                    <a:pt x="239" y="104"/>
                  </a:lnTo>
                  <a:lnTo>
                    <a:pt x="246" y="108"/>
                  </a:lnTo>
                  <a:lnTo>
                    <a:pt x="263" y="120"/>
                  </a:lnTo>
                  <a:lnTo>
                    <a:pt x="280" y="130"/>
                  </a:lnTo>
                  <a:lnTo>
                    <a:pt x="287" y="134"/>
                  </a:lnTo>
                  <a:lnTo>
                    <a:pt x="291" y="140"/>
                  </a:lnTo>
                  <a:lnTo>
                    <a:pt x="287" y="150"/>
                  </a:lnTo>
                  <a:lnTo>
                    <a:pt x="280" y="160"/>
                  </a:lnTo>
                  <a:lnTo>
                    <a:pt x="276" y="166"/>
                  </a:lnTo>
                  <a:lnTo>
                    <a:pt x="274" y="172"/>
                  </a:lnTo>
                  <a:lnTo>
                    <a:pt x="274" y="178"/>
                  </a:lnTo>
                  <a:lnTo>
                    <a:pt x="276" y="186"/>
                  </a:lnTo>
                  <a:lnTo>
                    <a:pt x="278" y="194"/>
                  </a:lnTo>
                  <a:lnTo>
                    <a:pt x="280" y="200"/>
                  </a:lnTo>
                  <a:lnTo>
                    <a:pt x="287" y="204"/>
                  </a:lnTo>
                  <a:lnTo>
                    <a:pt x="289" y="208"/>
                  </a:lnTo>
                  <a:lnTo>
                    <a:pt x="291" y="214"/>
                  </a:lnTo>
                  <a:lnTo>
                    <a:pt x="291" y="220"/>
                  </a:lnTo>
                  <a:lnTo>
                    <a:pt x="287" y="232"/>
                  </a:lnTo>
                  <a:lnTo>
                    <a:pt x="287" y="238"/>
                  </a:lnTo>
                  <a:lnTo>
                    <a:pt x="289" y="242"/>
                  </a:lnTo>
                  <a:lnTo>
                    <a:pt x="293" y="252"/>
                  </a:lnTo>
                  <a:lnTo>
                    <a:pt x="295" y="260"/>
                  </a:lnTo>
                  <a:lnTo>
                    <a:pt x="300" y="268"/>
                  </a:lnTo>
                  <a:lnTo>
                    <a:pt x="306" y="276"/>
                  </a:lnTo>
                  <a:lnTo>
                    <a:pt x="309" y="284"/>
                  </a:lnTo>
                  <a:lnTo>
                    <a:pt x="309" y="292"/>
                  </a:lnTo>
                  <a:lnTo>
                    <a:pt x="311" y="308"/>
                  </a:lnTo>
                  <a:lnTo>
                    <a:pt x="315" y="310"/>
                  </a:lnTo>
                  <a:lnTo>
                    <a:pt x="319" y="312"/>
                  </a:lnTo>
                  <a:lnTo>
                    <a:pt x="322" y="314"/>
                  </a:lnTo>
                  <a:close/>
                </a:path>
              </a:pathLst>
            </a:custGeom>
            <a:solidFill>
              <a:srgbClr val="0070C0"/>
            </a:solidFill>
            <a:ln w="6350">
              <a:solidFill>
                <a:schemeClr val="bg1"/>
              </a:solidFill>
              <a:round/>
              <a:headEnd/>
              <a:tailEnd/>
            </a:ln>
          </p:spPr>
          <p:txBody>
            <a:bodyPr/>
            <a:lstStyle/>
            <a:p>
              <a:endParaRPr lang="en-US"/>
            </a:p>
          </p:txBody>
        </p:sp>
        <p:sp>
          <p:nvSpPr>
            <p:cNvPr id="51" name="Freeform 75"/>
            <p:cNvSpPr>
              <a:spLocks/>
            </p:cNvSpPr>
            <p:nvPr/>
          </p:nvSpPr>
          <p:spPr bwMode="gray">
            <a:xfrm>
              <a:off x="7301378" y="3620949"/>
              <a:ext cx="104019" cy="103186"/>
            </a:xfrm>
            <a:custGeom>
              <a:avLst/>
              <a:gdLst>
                <a:gd name="T0" fmla="*/ 2147483647 w 48"/>
                <a:gd name="T1" fmla="*/ 2147483647 h 56"/>
                <a:gd name="T2" fmla="*/ 2147483647 w 48"/>
                <a:gd name="T3" fmla="*/ 2147483647 h 56"/>
                <a:gd name="T4" fmla="*/ 2147483647 w 48"/>
                <a:gd name="T5" fmla="*/ 2147483647 h 56"/>
                <a:gd name="T6" fmla="*/ 0 w 48"/>
                <a:gd name="T7" fmla="*/ 2147483647 h 56"/>
                <a:gd name="T8" fmla="*/ 0 w 48"/>
                <a:gd name="T9" fmla="*/ 2147483647 h 56"/>
                <a:gd name="T10" fmla="*/ 2147483647 w 48"/>
                <a:gd name="T11" fmla="*/ 2147483647 h 56"/>
                <a:gd name="T12" fmla="*/ 2147483647 w 48"/>
                <a:gd name="T13" fmla="*/ 2147483647 h 56"/>
                <a:gd name="T14" fmla="*/ 2147483647 w 48"/>
                <a:gd name="T15" fmla="*/ 2147483647 h 56"/>
                <a:gd name="T16" fmla="*/ 2147483647 w 48"/>
                <a:gd name="T17" fmla="*/ 2147483647 h 56"/>
                <a:gd name="T18" fmla="*/ 2147483647 w 48"/>
                <a:gd name="T19" fmla="*/ 0 h 56"/>
                <a:gd name="T20" fmla="*/ 2147483647 w 48"/>
                <a:gd name="T21" fmla="*/ 0 h 56"/>
                <a:gd name="T22" fmla="*/ 2147483647 w 48"/>
                <a:gd name="T23" fmla="*/ 0 h 56"/>
                <a:gd name="T24" fmla="*/ 2147483647 w 48"/>
                <a:gd name="T25" fmla="*/ 0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2147483647 h 56"/>
                <a:gd name="T38" fmla="*/ 2147483647 w 48"/>
                <a:gd name="T39" fmla="*/ 2147483647 h 56"/>
                <a:gd name="T40" fmla="*/ 2147483647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56"/>
                <a:gd name="T77" fmla="*/ 48 w 48"/>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56">
                  <a:moveTo>
                    <a:pt x="5" y="54"/>
                  </a:moveTo>
                  <a:lnTo>
                    <a:pt x="5" y="54"/>
                  </a:lnTo>
                  <a:lnTo>
                    <a:pt x="2" y="52"/>
                  </a:lnTo>
                  <a:lnTo>
                    <a:pt x="0" y="50"/>
                  </a:lnTo>
                  <a:lnTo>
                    <a:pt x="0" y="40"/>
                  </a:lnTo>
                  <a:lnTo>
                    <a:pt x="2" y="32"/>
                  </a:lnTo>
                  <a:lnTo>
                    <a:pt x="7" y="24"/>
                  </a:lnTo>
                  <a:lnTo>
                    <a:pt x="18" y="12"/>
                  </a:lnTo>
                  <a:lnTo>
                    <a:pt x="28" y="0"/>
                  </a:lnTo>
                  <a:lnTo>
                    <a:pt x="48" y="0"/>
                  </a:lnTo>
                  <a:lnTo>
                    <a:pt x="48" y="12"/>
                  </a:lnTo>
                  <a:lnTo>
                    <a:pt x="48" y="26"/>
                  </a:lnTo>
                  <a:lnTo>
                    <a:pt x="48" y="38"/>
                  </a:lnTo>
                  <a:lnTo>
                    <a:pt x="46" y="44"/>
                  </a:lnTo>
                  <a:lnTo>
                    <a:pt x="42" y="48"/>
                  </a:lnTo>
                  <a:lnTo>
                    <a:pt x="35" y="50"/>
                  </a:lnTo>
                  <a:lnTo>
                    <a:pt x="20" y="56"/>
                  </a:lnTo>
                  <a:lnTo>
                    <a:pt x="11" y="56"/>
                  </a:lnTo>
                  <a:lnTo>
                    <a:pt x="5" y="54"/>
                  </a:lnTo>
                  <a:close/>
                </a:path>
              </a:pathLst>
            </a:custGeom>
            <a:solidFill>
              <a:schemeClr val="bg1">
                <a:lumMod val="95000"/>
              </a:schemeClr>
            </a:solidFill>
            <a:ln w="6350">
              <a:solidFill>
                <a:schemeClr val="bg1"/>
              </a:solidFill>
              <a:round/>
              <a:headEnd/>
              <a:tailEnd/>
            </a:ln>
          </p:spPr>
          <p:txBody>
            <a:bodyPr/>
            <a:lstStyle/>
            <a:p>
              <a:pPr>
                <a:defRPr/>
              </a:pPr>
              <a:endParaRPr lang="en-US" dirty="0">
                <a:latin typeface="Arial" charset="0"/>
                <a:cs typeface="Arial" charset="0"/>
              </a:endParaRPr>
            </a:p>
          </p:txBody>
        </p:sp>
        <p:sp>
          <p:nvSpPr>
            <p:cNvPr id="52" name="Freeform 76"/>
            <p:cNvSpPr>
              <a:spLocks/>
            </p:cNvSpPr>
            <p:nvPr/>
          </p:nvSpPr>
          <p:spPr bwMode="gray">
            <a:xfrm>
              <a:off x="7312726" y="3715241"/>
              <a:ext cx="85106" cy="83616"/>
            </a:xfrm>
            <a:custGeom>
              <a:avLst/>
              <a:gdLst>
                <a:gd name="T0" fmla="*/ 17 w 39"/>
                <a:gd name="T1" fmla="*/ 46 h 46"/>
                <a:gd name="T2" fmla="*/ 17 w 39"/>
                <a:gd name="T3" fmla="*/ 46 h 46"/>
                <a:gd name="T4" fmla="*/ 17 w 39"/>
                <a:gd name="T5" fmla="*/ 38 h 46"/>
                <a:gd name="T6" fmla="*/ 17 w 39"/>
                <a:gd name="T7" fmla="*/ 38 h 46"/>
                <a:gd name="T8" fmla="*/ 8 w 39"/>
                <a:gd name="T9" fmla="*/ 28 h 46"/>
                <a:gd name="T10" fmla="*/ 8 w 39"/>
                <a:gd name="T11" fmla="*/ 28 h 46"/>
                <a:gd name="T12" fmla="*/ 4 w 39"/>
                <a:gd name="T13" fmla="*/ 16 h 46"/>
                <a:gd name="T14" fmla="*/ 0 w 39"/>
                <a:gd name="T15" fmla="*/ 4 h 46"/>
                <a:gd name="T16" fmla="*/ 0 w 39"/>
                <a:gd name="T17" fmla="*/ 4 h 46"/>
                <a:gd name="T18" fmla="*/ 6 w 39"/>
                <a:gd name="T19" fmla="*/ 6 h 46"/>
                <a:gd name="T20" fmla="*/ 15 w 39"/>
                <a:gd name="T21" fmla="*/ 6 h 46"/>
                <a:gd name="T22" fmla="*/ 30 w 39"/>
                <a:gd name="T23" fmla="*/ 0 h 46"/>
                <a:gd name="T24" fmla="*/ 30 w 39"/>
                <a:gd name="T25" fmla="*/ 0 h 46"/>
                <a:gd name="T26" fmla="*/ 34 w 39"/>
                <a:gd name="T27" fmla="*/ 10 h 46"/>
                <a:gd name="T28" fmla="*/ 39 w 39"/>
                <a:gd name="T29" fmla="*/ 20 h 46"/>
                <a:gd name="T30" fmla="*/ 39 w 39"/>
                <a:gd name="T31" fmla="*/ 20 h 46"/>
                <a:gd name="T32" fmla="*/ 39 w 39"/>
                <a:gd name="T33" fmla="*/ 24 h 46"/>
                <a:gd name="T34" fmla="*/ 37 w 39"/>
                <a:gd name="T35" fmla="*/ 30 h 46"/>
                <a:gd name="T36" fmla="*/ 28 w 39"/>
                <a:gd name="T37" fmla="*/ 38 h 46"/>
                <a:gd name="T38" fmla="*/ 28 w 39"/>
                <a:gd name="T39" fmla="*/ 38 h 46"/>
                <a:gd name="T40" fmla="*/ 17 w 39"/>
                <a:gd name="T41" fmla="*/ 46 h 46"/>
                <a:gd name="T42" fmla="*/ 17 w 39"/>
                <a:gd name="T43" fmla="*/ 46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46"/>
                <a:gd name="T68" fmla="*/ 39 w 39"/>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46">
                  <a:moveTo>
                    <a:pt x="17" y="46"/>
                  </a:moveTo>
                  <a:lnTo>
                    <a:pt x="17" y="46"/>
                  </a:lnTo>
                  <a:lnTo>
                    <a:pt x="17" y="38"/>
                  </a:lnTo>
                  <a:lnTo>
                    <a:pt x="8" y="28"/>
                  </a:lnTo>
                  <a:lnTo>
                    <a:pt x="4" y="16"/>
                  </a:lnTo>
                  <a:lnTo>
                    <a:pt x="0" y="4"/>
                  </a:lnTo>
                  <a:lnTo>
                    <a:pt x="6" y="6"/>
                  </a:lnTo>
                  <a:lnTo>
                    <a:pt x="15" y="6"/>
                  </a:lnTo>
                  <a:lnTo>
                    <a:pt x="30" y="0"/>
                  </a:lnTo>
                  <a:lnTo>
                    <a:pt x="34" y="10"/>
                  </a:lnTo>
                  <a:lnTo>
                    <a:pt x="39" y="20"/>
                  </a:lnTo>
                  <a:lnTo>
                    <a:pt x="39" y="24"/>
                  </a:lnTo>
                  <a:lnTo>
                    <a:pt x="37" y="30"/>
                  </a:lnTo>
                  <a:lnTo>
                    <a:pt x="28" y="38"/>
                  </a:lnTo>
                  <a:lnTo>
                    <a:pt x="17" y="46"/>
                  </a:lnTo>
                  <a:close/>
                </a:path>
              </a:pathLst>
            </a:custGeom>
            <a:solidFill>
              <a:schemeClr val="bg1">
                <a:lumMod val="9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5268" name="Freeform 77"/>
            <p:cNvSpPr>
              <a:spLocks/>
            </p:cNvSpPr>
            <p:nvPr/>
          </p:nvSpPr>
          <p:spPr bwMode="gray">
            <a:xfrm>
              <a:off x="7628199" y="3247029"/>
              <a:ext cx="578215" cy="614009"/>
            </a:xfrm>
            <a:custGeom>
              <a:avLst/>
              <a:gdLst>
                <a:gd name="T0" fmla="*/ 2147483647 w 265"/>
                <a:gd name="T1" fmla="*/ 2147483647 h 334"/>
                <a:gd name="T2" fmla="*/ 2147483647 w 265"/>
                <a:gd name="T3" fmla="*/ 2147483647 h 334"/>
                <a:gd name="T4" fmla="*/ 2147483647 w 265"/>
                <a:gd name="T5" fmla="*/ 2147483647 h 334"/>
                <a:gd name="T6" fmla="*/ 2147483647 w 265"/>
                <a:gd name="T7" fmla="*/ 2147483647 h 334"/>
                <a:gd name="T8" fmla="*/ 2147483647 w 265"/>
                <a:gd name="T9" fmla="*/ 2147483647 h 334"/>
                <a:gd name="T10" fmla="*/ 2147483647 w 265"/>
                <a:gd name="T11" fmla="*/ 2147483647 h 334"/>
                <a:gd name="T12" fmla="*/ 2147483647 w 265"/>
                <a:gd name="T13" fmla="*/ 2147483647 h 334"/>
                <a:gd name="T14" fmla="*/ 0 w 265"/>
                <a:gd name="T15" fmla="*/ 2147483647 h 334"/>
                <a:gd name="T16" fmla="*/ 2147483647 w 265"/>
                <a:gd name="T17" fmla="*/ 2147483647 h 334"/>
                <a:gd name="T18" fmla="*/ 2147483647 w 265"/>
                <a:gd name="T19" fmla="*/ 2147483647 h 334"/>
                <a:gd name="T20" fmla="*/ 2147483647 w 265"/>
                <a:gd name="T21" fmla="*/ 2147483647 h 334"/>
                <a:gd name="T22" fmla="*/ 2147483647 w 265"/>
                <a:gd name="T23" fmla="*/ 2147483647 h 334"/>
                <a:gd name="T24" fmla="*/ 2147483647 w 265"/>
                <a:gd name="T25" fmla="*/ 2147483647 h 334"/>
                <a:gd name="T26" fmla="*/ 2147483647 w 265"/>
                <a:gd name="T27" fmla="*/ 2147483647 h 334"/>
                <a:gd name="T28" fmla="*/ 2147483647 w 265"/>
                <a:gd name="T29" fmla="*/ 2147483647 h 334"/>
                <a:gd name="T30" fmla="*/ 2147483647 w 265"/>
                <a:gd name="T31" fmla="*/ 2147483647 h 334"/>
                <a:gd name="T32" fmla="*/ 2147483647 w 265"/>
                <a:gd name="T33" fmla="*/ 2147483647 h 334"/>
                <a:gd name="T34" fmla="*/ 2147483647 w 265"/>
                <a:gd name="T35" fmla="*/ 2147483647 h 334"/>
                <a:gd name="T36" fmla="*/ 2147483647 w 265"/>
                <a:gd name="T37" fmla="*/ 2147483647 h 334"/>
                <a:gd name="T38" fmla="*/ 2147483647 w 265"/>
                <a:gd name="T39" fmla="*/ 2147483647 h 334"/>
                <a:gd name="T40" fmla="*/ 2147483647 w 265"/>
                <a:gd name="T41" fmla="*/ 2147483647 h 334"/>
                <a:gd name="T42" fmla="*/ 2147483647 w 265"/>
                <a:gd name="T43" fmla="*/ 0 h 334"/>
                <a:gd name="T44" fmla="*/ 2147483647 w 265"/>
                <a:gd name="T45" fmla="*/ 2147483647 h 334"/>
                <a:gd name="T46" fmla="*/ 2147483647 w 265"/>
                <a:gd name="T47" fmla="*/ 2147483647 h 334"/>
                <a:gd name="T48" fmla="*/ 2147483647 w 265"/>
                <a:gd name="T49" fmla="*/ 2147483647 h 334"/>
                <a:gd name="T50" fmla="*/ 2147483647 w 265"/>
                <a:gd name="T51" fmla="*/ 2147483647 h 334"/>
                <a:gd name="T52" fmla="*/ 2147483647 w 265"/>
                <a:gd name="T53" fmla="*/ 2147483647 h 334"/>
                <a:gd name="T54" fmla="*/ 2147483647 w 265"/>
                <a:gd name="T55" fmla="*/ 2147483647 h 334"/>
                <a:gd name="T56" fmla="*/ 2147483647 w 265"/>
                <a:gd name="T57" fmla="*/ 2147483647 h 334"/>
                <a:gd name="T58" fmla="*/ 2147483647 w 265"/>
                <a:gd name="T59" fmla="*/ 2147483647 h 334"/>
                <a:gd name="T60" fmla="*/ 2147483647 w 265"/>
                <a:gd name="T61" fmla="*/ 2147483647 h 334"/>
                <a:gd name="T62" fmla="*/ 2147483647 w 265"/>
                <a:gd name="T63" fmla="*/ 2147483647 h 334"/>
                <a:gd name="T64" fmla="*/ 2147483647 w 265"/>
                <a:gd name="T65" fmla="*/ 2147483647 h 334"/>
                <a:gd name="T66" fmla="*/ 2147483647 w 265"/>
                <a:gd name="T67" fmla="*/ 2147483647 h 334"/>
                <a:gd name="T68" fmla="*/ 2147483647 w 265"/>
                <a:gd name="T69" fmla="*/ 2147483647 h 334"/>
                <a:gd name="T70" fmla="*/ 2147483647 w 265"/>
                <a:gd name="T71" fmla="*/ 2147483647 h 334"/>
                <a:gd name="T72" fmla="*/ 2147483647 w 265"/>
                <a:gd name="T73" fmla="*/ 2147483647 h 334"/>
                <a:gd name="T74" fmla="*/ 2147483647 w 265"/>
                <a:gd name="T75" fmla="*/ 2147483647 h 334"/>
                <a:gd name="T76" fmla="*/ 2147483647 w 265"/>
                <a:gd name="T77" fmla="*/ 2147483647 h 334"/>
                <a:gd name="T78" fmla="*/ 2147483647 w 265"/>
                <a:gd name="T79" fmla="*/ 2147483647 h 334"/>
                <a:gd name="T80" fmla="*/ 2147483647 w 265"/>
                <a:gd name="T81" fmla="*/ 2147483647 h 334"/>
                <a:gd name="T82" fmla="*/ 2147483647 w 265"/>
                <a:gd name="T83" fmla="*/ 2147483647 h 334"/>
                <a:gd name="T84" fmla="*/ 2147483647 w 265"/>
                <a:gd name="T85" fmla="*/ 2147483647 h 334"/>
                <a:gd name="T86" fmla="*/ 2147483647 w 265"/>
                <a:gd name="T87" fmla="*/ 2147483647 h 334"/>
                <a:gd name="T88" fmla="*/ 2147483647 w 265"/>
                <a:gd name="T89" fmla="*/ 2147483647 h 334"/>
                <a:gd name="T90" fmla="*/ 2147483647 w 265"/>
                <a:gd name="T91" fmla="*/ 2147483647 h 334"/>
                <a:gd name="T92" fmla="*/ 2147483647 w 265"/>
                <a:gd name="T93" fmla="*/ 2147483647 h 334"/>
                <a:gd name="T94" fmla="*/ 2147483647 w 265"/>
                <a:gd name="T95" fmla="*/ 2147483647 h 334"/>
                <a:gd name="T96" fmla="*/ 2147483647 w 265"/>
                <a:gd name="T97" fmla="*/ 2147483647 h 334"/>
                <a:gd name="T98" fmla="*/ 2147483647 w 265"/>
                <a:gd name="T99" fmla="*/ 2147483647 h 334"/>
                <a:gd name="T100" fmla="*/ 2147483647 w 265"/>
                <a:gd name="T101" fmla="*/ 2147483647 h 334"/>
                <a:gd name="T102" fmla="*/ 2147483647 w 265"/>
                <a:gd name="T103" fmla="*/ 2147483647 h 334"/>
                <a:gd name="T104" fmla="*/ 2147483647 w 265"/>
                <a:gd name="T105" fmla="*/ 2147483647 h 334"/>
                <a:gd name="T106" fmla="*/ 2147483647 w 265"/>
                <a:gd name="T107" fmla="*/ 2147483647 h 3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5"/>
                <a:gd name="T163" fmla="*/ 0 h 334"/>
                <a:gd name="T164" fmla="*/ 265 w 265"/>
                <a:gd name="T165" fmla="*/ 334 h 3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5" h="334">
                  <a:moveTo>
                    <a:pt x="163" y="334"/>
                  </a:moveTo>
                  <a:lnTo>
                    <a:pt x="163" y="334"/>
                  </a:lnTo>
                  <a:lnTo>
                    <a:pt x="159" y="328"/>
                  </a:lnTo>
                  <a:lnTo>
                    <a:pt x="152" y="324"/>
                  </a:lnTo>
                  <a:lnTo>
                    <a:pt x="135" y="314"/>
                  </a:lnTo>
                  <a:lnTo>
                    <a:pt x="118" y="302"/>
                  </a:lnTo>
                  <a:lnTo>
                    <a:pt x="111" y="298"/>
                  </a:lnTo>
                  <a:lnTo>
                    <a:pt x="107" y="292"/>
                  </a:lnTo>
                  <a:lnTo>
                    <a:pt x="100" y="278"/>
                  </a:lnTo>
                  <a:lnTo>
                    <a:pt x="89" y="266"/>
                  </a:lnTo>
                  <a:lnTo>
                    <a:pt x="59" y="240"/>
                  </a:lnTo>
                  <a:lnTo>
                    <a:pt x="28" y="218"/>
                  </a:lnTo>
                  <a:lnTo>
                    <a:pt x="0" y="194"/>
                  </a:lnTo>
                  <a:lnTo>
                    <a:pt x="2" y="166"/>
                  </a:lnTo>
                  <a:lnTo>
                    <a:pt x="5" y="154"/>
                  </a:lnTo>
                  <a:lnTo>
                    <a:pt x="9" y="142"/>
                  </a:lnTo>
                  <a:lnTo>
                    <a:pt x="13" y="134"/>
                  </a:lnTo>
                  <a:lnTo>
                    <a:pt x="18" y="126"/>
                  </a:lnTo>
                  <a:lnTo>
                    <a:pt x="26" y="118"/>
                  </a:lnTo>
                  <a:lnTo>
                    <a:pt x="35" y="112"/>
                  </a:lnTo>
                  <a:lnTo>
                    <a:pt x="39" y="110"/>
                  </a:lnTo>
                  <a:lnTo>
                    <a:pt x="39" y="104"/>
                  </a:lnTo>
                  <a:lnTo>
                    <a:pt x="37" y="94"/>
                  </a:lnTo>
                  <a:lnTo>
                    <a:pt x="26" y="70"/>
                  </a:lnTo>
                  <a:lnTo>
                    <a:pt x="22" y="56"/>
                  </a:lnTo>
                  <a:lnTo>
                    <a:pt x="20" y="42"/>
                  </a:lnTo>
                  <a:lnTo>
                    <a:pt x="18" y="40"/>
                  </a:lnTo>
                  <a:lnTo>
                    <a:pt x="15" y="38"/>
                  </a:lnTo>
                  <a:lnTo>
                    <a:pt x="9" y="34"/>
                  </a:lnTo>
                  <a:lnTo>
                    <a:pt x="7" y="28"/>
                  </a:lnTo>
                  <a:lnTo>
                    <a:pt x="20" y="14"/>
                  </a:lnTo>
                  <a:lnTo>
                    <a:pt x="24" y="8"/>
                  </a:lnTo>
                  <a:lnTo>
                    <a:pt x="33" y="2"/>
                  </a:lnTo>
                  <a:lnTo>
                    <a:pt x="37" y="0"/>
                  </a:lnTo>
                  <a:lnTo>
                    <a:pt x="41" y="2"/>
                  </a:lnTo>
                  <a:lnTo>
                    <a:pt x="50" y="8"/>
                  </a:lnTo>
                  <a:lnTo>
                    <a:pt x="54" y="8"/>
                  </a:lnTo>
                  <a:lnTo>
                    <a:pt x="59" y="6"/>
                  </a:lnTo>
                  <a:lnTo>
                    <a:pt x="61" y="10"/>
                  </a:lnTo>
                  <a:lnTo>
                    <a:pt x="63" y="14"/>
                  </a:lnTo>
                  <a:lnTo>
                    <a:pt x="65" y="18"/>
                  </a:lnTo>
                  <a:lnTo>
                    <a:pt x="68" y="20"/>
                  </a:lnTo>
                  <a:lnTo>
                    <a:pt x="68" y="22"/>
                  </a:lnTo>
                  <a:lnTo>
                    <a:pt x="72" y="24"/>
                  </a:lnTo>
                  <a:lnTo>
                    <a:pt x="81" y="26"/>
                  </a:lnTo>
                  <a:lnTo>
                    <a:pt x="87" y="24"/>
                  </a:lnTo>
                  <a:lnTo>
                    <a:pt x="96" y="24"/>
                  </a:lnTo>
                  <a:lnTo>
                    <a:pt x="104" y="28"/>
                  </a:lnTo>
                  <a:lnTo>
                    <a:pt x="122" y="38"/>
                  </a:lnTo>
                  <a:lnTo>
                    <a:pt x="133" y="42"/>
                  </a:lnTo>
                  <a:lnTo>
                    <a:pt x="144" y="46"/>
                  </a:lnTo>
                  <a:lnTo>
                    <a:pt x="152" y="46"/>
                  </a:lnTo>
                  <a:lnTo>
                    <a:pt x="163" y="46"/>
                  </a:lnTo>
                  <a:lnTo>
                    <a:pt x="174" y="42"/>
                  </a:lnTo>
                  <a:lnTo>
                    <a:pt x="185" y="36"/>
                  </a:lnTo>
                  <a:lnTo>
                    <a:pt x="189" y="36"/>
                  </a:lnTo>
                  <a:lnTo>
                    <a:pt x="200" y="34"/>
                  </a:lnTo>
                  <a:lnTo>
                    <a:pt x="215" y="34"/>
                  </a:lnTo>
                  <a:lnTo>
                    <a:pt x="233" y="38"/>
                  </a:lnTo>
                  <a:lnTo>
                    <a:pt x="254" y="34"/>
                  </a:lnTo>
                  <a:lnTo>
                    <a:pt x="265" y="32"/>
                  </a:lnTo>
                  <a:lnTo>
                    <a:pt x="254" y="42"/>
                  </a:lnTo>
                  <a:lnTo>
                    <a:pt x="248" y="50"/>
                  </a:lnTo>
                  <a:lnTo>
                    <a:pt x="241" y="60"/>
                  </a:lnTo>
                  <a:lnTo>
                    <a:pt x="233" y="68"/>
                  </a:lnTo>
                  <a:lnTo>
                    <a:pt x="226" y="76"/>
                  </a:lnTo>
                  <a:lnTo>
                    <a:pt x="222" y="84"/>
                  </a:lnTo>
                  <a:lnTo>
                    <a:pt x="222" y="138"/>
                  </a:lnTo>
                  <a:lnTo>
                    <a:pt x="222" y="184"/>
                  </a:lnTo>
                  <a:lnTo>
                    <a:pt x="224" y="192"/>
                  </a:lnTo>
                  <a:lnTo>
                    <a:pt x="228" y="198"/>
                  </a:lnTo>
                  <a:lnTo>
                    <a:pt x="241" y="210"/>
                  </a:lnTo>
                  <a:lnTo>
                    <a:pt x="228" y="230"/>
                  </a:lnTo>
                  <a:lnTo>
                    <a:pt x="222" y="242"/>
                  </a:lnTo>
                  <a:lnTo>
                    <a:pt x="220" y="246"/>
                  </a:lnTo>
                  <a:lnTo>
                    <a:pt x="215" y="250"/>
                  </a:lnTo>
                  <a:lnTo>
                    <a:pt x="202" y="254"/>
                  </a:lnTo>
                  <a:lnTo>
                    <a:pt x="194" y="264"/>
                  </a:lnTo>
                  <a:lnTo>
                    <a:pt x="185" y="274"/>
                  </a:lnTo>
                  <a:lnTo>
                    <a:pt x="181" y="284"/>
                  </a:lnTo>
                  <a:lnTo>
                    <a:pt x="172" y="310"/>
                  </a:lnTo>
                  <a:lnTo>
                    <a:pt x="167" y="322"/>
                  </a:lnTo>
                  <a:lnTo>
                    <a:pt x="163" y="334"/>
                  </a:lnTo>
                  <a:close/>
                </a:path>
              </a:pathLst>
            </a:custGeom>
            <a:solidFill>
              <a:srgbClr val="0070C0"/>
            </a:solidFill>
            <a:ln w="6350">
              <a:solidFill>
                <a:schemeClr val="bg1"/>
              </a:solidFill>
              <a:round/>
              <a:headEnd/>
              <a:tailEnd/>
            </a:ln>
          </p:spPr>
          <p:txBody>
            <a:bodyPr/>
            <a:lstStyle/>
            <a:p>
              <a:endParaRPr lang="en-US"/>
            </a:p>
          </p:txBody>
        </p:sp>
        <p:sp>
          <p:nvSpPr>
            <p:cNvPr id="5269" name="Freeform 78"/>
            <p:cNvSpPr>
              <a:spLocks/>
            </p:cNvSpPr>
            <p:nvPr/>
          </p:nvSpPr>
          <p:spPr bwMode="gray">
            <a:xfrm>
              <a:off x="8112727" y="2843495"/>
              <a:ext cx="650593" cy="789909"/>
            </a:xfrm>
            <a:custGeom>
              <a:avLst/>
              <a:gdLst>
                <a:gd name="T0" fmla="*/ 2147483647 w 298"/>
                <a:gd name="T1" fmla="*/ 2147483647 h 430"/>
                <a:gd name="T2" fmla="*/ 0 w 298"/>
                <a:gd name="T3" fmla="*/ 2147483647 h 430"/>
                <a:gd name="T4" fmla="*/ 0 w 298"/>
                <a:gd name="T5" fmla="*/ 2147483647 h 430"/>
                <a:gd name="T6" fmla="*/ 2147483647 w 298"/>
                <a:gd name="T7" fmla="*/ 2147483647 h 430"/>
                <a:gd name="T8" fmla="*/ 2147483647 w 298"/>
                <a:gd name="T9" fmla="*/ 2147483647 h 430"/>
                <a:gd name="T10" fmla="*/ 2147483647 w 298"/>
                <a:gd name="T11" fmla="*/ 2147483647 h 430"/>
                <a:gd name="T12" fmla="*/ 2147483647 w 298"/>
                <a:gd name="T13" fmla="*/ 2147483647 h 430"/>
                <a:gd name="T14" fmla="*/ 2147483647 w 298"/>
                <a:gd name="T15" fmla="*/ 2147483647 h 430"/>
                <a:gd name="T16" fmla="*/ 2147483647 w 298"/>
                <a:gd name="T17" fmla="*/ 2147483647 h 430"/>
                <a:gd name="T18" fmla="*/ 2147483647 w 298"/>
                <a:gd name="T19" fmla="*/ 2147483647 h 430"/>
                <a:gd name="T20" fmla="*/ 2147483647 w 298"/>
                <a:gd name="T21" fmla="*/ 2147483647 h 430"/>
                <a:gd name="T22" fmla="*/ 2147483647 w 298"/>
                <a:gd name="T23" fmla="*/ 2147483647 h 430"/>
                <a:gd name="T24" fmla="*/ 2147483647 w 298"/>
                <a:gd name="T25" fmla="*/ 2147483647 h 430"/>
                <a:gd name="T26" fmla="*/ 2147483647 w 298"/>
                <a:gd name="T27" fmla="*/ 2147483647 h 430"/>
                <a:gd name="T28" fmla="*/ 2147483647 w 298"/>
                <a:gd name="T29" fmla="*/ 2147483647 h 430"/>
                <a:gd name="T30" fmla="*/ 2147483647 w 298"/>
                <a:gd name="T31" fmla="*/ 2147483647 h 430"/>
                <a:gd name="T32" fmla="*/ 2147483647 w 298"/>
                <a:gd name="T33" fmla="*/ 2147483647 h 430"/>
                <a:gd name="T34" fmla="*/ 2147483647 w 298"/>
                <a:gd name="T35" fmla="*/ 2147483647 h 430"/>
                <a:gd name="T36" fmla="*/ 2147483647 w 298"/>
                <a:gd name="T37" fmla="*/ 2147483647 h 430"/>
                <a:gd name="T38" fmla="*/ 2147483647 w 298"/>
                <a:gd name="T39" fmla="*/ 2147483647 h 430"/>
                <a:gd name="T40" fmla="*/ 2147483647 w 298"/>
                <a:gd name="T41" fmla="*/ 2147483647 h 430"/>
                <a:gd name="T42" fmla="*/ 2147483647 w 298"/>
                <a:gd name="T43" fmla="*/ 2147483647 h 430"/>
                <a:gd name="T44" fmla="*/ 2147483647 w 298"/>
                <a:gd name="T45" fmla="*/ 2147483647 h 430"/>
                <a:gd name="T46" fmla="*/ 2147483647 w 298"/>
                <a:gd name="T47" fmla="*/ 2147483647 h 430"/>
                <a:gd name="T48" fmla="*/ 2147483647 w 298"/>
                <a:gd name="T49" fmla="*/ 2147483647 h 430"/>
                <a:gd name="T50" fmla="*/ 2147483647 w 298"/>
                <a:gd name="T51" fmla="*/ 2147483647 h 430"/>
                <a:gd name="T52" fmla="*/ 2147483647 w 298"/>
                <a:gd name="T53" fmla="*/ 2147483647 h 430"/>
                <a:gd name="T54" fmla="*/ 2147483647 w 298"/>
                <a:gd name="T55" fmla="*/ 2147483647 h 430"/>
                <a:gd name="T56" fmla="*/ 2147483647 w 298"/>
                <a:gd name="T57" fmla="*/ 2147483647 h 430"/>
                <a:gd name="T58" fmla="*/ 2147483647 w 298"/>
                <a:gd name="T59" fmla="*/ 2147483647 h 430"/>
                <a:gd name="T60" fmla="*/ 2147483647 w 298"/>
                <a:gd name="T61" fmla="*/ 0 h 430"/>
                <a:gd name="T62" fmla="*/ 2147483647 w 298"/>
                <a:gd name="T63" fmla="*/ 2147483647 h 430"/>
                <a:gd name="T64" fmla="*/ 2147483647 w 298"/>
                <a:gd name="T65" fmla="*/ 2147483647 h 430"/>
                <a:gd name="T66" fmla="*/ 2147483647 w 298"/>
                <a:gd name="T67" fmla="*/ 2147483647 h 430"/>
                <a:gd name="T68" fmla="*/ 2147483647 w 298"/>
                <a:gd name="T69" fmla="*/ 2147483647 h 430"/>
                <a:gd name="T70" fmla="*/ 2147483647 w 298"/>
                <a:gd name="T71" fmla="*/ 2147483647 h 430"/>
                <a:gd name="T72" fmla="*/ 2147483647 w 298"/>
                <a:gd name="T73" fmla="*/ 2147483647 h 430"/>
                <a:gd name="T74" fmla="*/ 2147483647 w 298"/>
                <a:gd name="T75" fmla="*/ 2147483647 h 430"/>
                <a:gd name="T76" fmla="*/ 2147483647 w 298"/>
                <a:gd name="T77" fmla="*/ 2147483647 h 430"/>
                <a:gd name="T78" fmla="*/ 2147483647 w 298"/>
                <a:gd name="T79" fmla="*/ 2147483647 h 430"/>
                <a:gd name="T80" fmla="*/ 2147483647 w 298"/>
                <a:gd name="T81" fmla="*/ 2147483647 h 430"/>
                <a:gd name="T82" fmla="*/ 2147483647 w 298"/>
                <a:gd name="T83" fmla="*/ 2147483647 h 430"/>
                <a:gd name="T84" fmla="*/ 2147483647 w 298"/>
                <a:gd name="T85" fmla="*/ 2147483647 h 430"/>
                <a:gd name="T86" fmla="*/ 2147483647 w 298"/>
                <a:gd name="T87" fmla="*/ 2147483647 h 430"/>
                <a:gd name="T88" fmla="*/ 2147483647 w 298"/>
                <a:gd name="T89" fmla="*/ 2147483647 h 430"/>
                <a:gd name="T90" fmla="*/ 2147483647 w 298"/>
                <a:gd name="T91" fmla="*/ 2147483647 h 430"/>
                <a:gd name="T92" fmla="*/ 2147483647 w 298"/>
                <a:gd name="T93" fmla="*/ 2147483647 h 430"/>
                <a:gd name="T94" fmla="*/ 2147483647 w 298"/>
                <a:gd name="T95" fmla="*/ 2147483647 h 430"/>
                <a:gd name="T96" fmla="*/ 2147483647 w 298"/>
                <a:gd name="T97" fmla="*/ 2147483647 h 430"/>
                <a:gd name="T98" fmla="*/ 2147483647 w 298"/>
                <a:gd name="T99" fmla="*/ 2147483647 h 430"/>
                <a:gd name="T100" fmla="*/ 2147483647 w 298"/>
                <a:gd name="T101" fmla="*/ 2147483647 h 430"/>
                <a:gd name="T102" fmla="*/ 2147483647 w 298"/>
                <a:gd name="T103" fmla="*/ 2147483647 h 430"/>
                <a:gd name="T104" fmla="*/ 2147483647 w 298"/>
                <a:gd name="T105" fmla="*/ 2147483647 h 4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8"/>
                <a:gd name="T160" fmla="*/ 0 h 430"/>
                <a:gd name="T161" fmla="*/ 298 w 298"/>
                <a:gd name="T162" fmla="*/ 430 h 4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8" h="430">
                  <a:moveTo>
                    <a:pt x="19" y="430"/>
                  </a:moveTo>
                  <a:lnTo>
                    <a:pt x="19" y="430"/>
                  </a:lnTo>
                  <a:lnTo>
                    <a:pt x="6" y="418"/>
                  </a:lnTo>
                  <a:lnTo>
                    <a:pt x="2" y="412"/>
                  </a:lnTo>
                  <a:lnTo>
                    <a:pt x="0" y="404"/>
                  </a:lnTo>
                  <a:lnTo>
                    <a:pt x="0" y="358"/>
                  </a:lnTo>
                  <a:lnTo>
                    <a:pt x="0" y="304"/>
                  </a:lnTo>
                  <a:lnTo>
                    <a:pt x="4" y="296"/>
                  </a:lnTo>
                  <a:lnTo>
                    <a:pt x="11" y="288"/>
                  </a:lnTo>
                  <a:lnTo>
                    <a:pt x="19" y="280"/>
                  </a:lnTo>
                  <a:lnTo>
                    <a:pt x="26" y="270"/>
                  </a:lnTo>
                  <a:lnTo>
                    <a:pt x="32" y="262"/>
                  </a:lnTo>
                  <a:lnTo>
                    <a:pt x="43" y="252"/>
                  </a:lnTo>
                  <a:lnTo>
                    <a:pt x="54" y="252"/>
                  </a:lnTo>
                  <a:lnTo>
                    <a:pt x="63" y="252"/>
                  </a:lnTo>
                  <a:lnTo>
                    <a:pt x="72" y="248"/>
                  </a:lnTo>
                  <a:lnTo>
                    <a:pt x="78" y="244"/>
                  </a:lnTo>
                  <a:lnTo>
                    <a:pt x="85" y="240"/>
                  </a:lnTo>
                  <a:lnTo>
                    <a:pt x="91" y="236"/>
                  </a:lnTo>
                  <a:lnTo>
                    <a:pt x="104" y="236"/>
                  </a:lnTo>
                  <a:lnTo>
                    <a:pt x="113" y="236"/>
                  </a:lnTo>
                  <a:lnTo>
                    <a:pt x="122" y="236"/>
                  </a:lnTo>
                  <a:lnTo>
                    <a:pt x="126" y="230"/>
                  </a:lnTo>
                  <a:lnTo>
                    <a:pt x="130" y="222"/>
                  </a:lnTo>
                  <a:lnTo>
                    <a:pt x="152" y="198"/>
                  </a:lnTo>
                  <a:lnTo>
                    <a:pt x="174" y="176"/>
                  </a:lnTo>
                  <a:lnTo>
                    <a:pt x="193" y="152"/>
                  </a:lnTo>
                  <a:lnTo>
                    <a:pt x="202" y="140"/>
                  </a:lnTo>
                  <a:lnTo>
                    <a:pt x="211" y="126"/>
                  </a:lnTo>
                  <a:lnTo>
                    <a:pt x="208" y="124"/>
                  </a:lnTo>
                  <a:lnTo>
                    <a:pt x="204" y="124"/>
                  </a:lnTo>
                  <a:lnTo>
                    <a:pt x="191" y="124"/>
                  </a:lnTo>
                  <a:lnTo>
                    <a:pt x="180" y="122"/>
                  </a:lnTo>
                  <a:lnTo>
                    <a:pt x="167" y="118"/>
                  </a:lnTo>
                  <a:lnTo>
                    <a:pt x="156" y="112"/>
                  </a:lnTo>
                  <a:lnTo>
                    <a:pt x="132" y="102"/>
                  </a:lnTo>
                  <a:lnTo>
                    <a:pt x="111" y="94"/>
                  </a:lnTo>
                  <a:lnTo>
                    <a:pt x="98" y="90"/>
                  </a:lnTo>
                  <a:lnTo>
                    <a:pt x="87" y="84"/>
                  </a:lnTo>
                  <a:lnTo>
                    <a:pt x="76" y="78"/>
                  </a:lnTo>
                  <a:lnTo>
                    <a:pt x="65" y="70"/>
                  </a:lnTo>
                  <a:lnTo>
                    <a:pt x="50" y="52"/>
                  </a:lnTo>
                  <a:lnTo>
                    <a:pt x="35" y="34"/>
                  </a:lnTo>
                  <a:lnTo>
                    <a:pt x="39" y="30"/>
                  </a:lnTo>
                  <a:lnTo>
                    <a:pt x="45" y="20"/>
                  </a:lnTo>
                  <a:lnTo>
                    <a:pt x="50" y="14"/>
                  </a:lnTo>
                  <a:lnTo>
                    <a:pt x="54" y="10"/>
                  </a:lnTo>
                  <a:lnTo>
                    <a:pt x="54" y="16"/>
                  </a:lnTo>
                  <a:lnTo>
                    <a:pt x="56" y="20"/>
                  </a:lnTo>
                  <a:lnTo>
                    <a:pt x="72" y="30"/>
                  </a:lnTo>
                  <a:lnTo>
                    <a:pt x="87" y="40"/>
                  </a:lnTo>
                  <a:lnTo>
                    <a:pt x="95" y="42"/>
                  </a:lnTo>
                  <a:lnTo>
                    <a:pt x="104" y="44"/>
                  </a:lnTo>
                  <a:lnTo>
                    <a:pt x="113" y="44"/>
                  </a:lnTo>
                  <a:lnTo>
                    <a:pt x="124" y="44"/>
                  </a:lnTo>
                  <a:lnTo>
                    <a:pt x="145" y="38"/>
                  </a:lnTo>
                  <a:lnTo>
                    <a:pt x="165" y="32"/>
                  </a:lnTo>
                  <a:lnTo>
                    <a:pt x="187" y="26"/>
                  </a:lnTo>
                  <a:lnTo>
                    <a:pt x="208" y="20"/>
                  </a:lnTo>
                  <a:lnTo>
                    <a:pt x="211" y="22"/>
                  </a:lnTo>
                  <a:lnTo>
                    <a:pt x="213" y="22"/>
                  </a:lnTo>
                  <a:lnTo>
                    <a:pt x="215" y="24"/>
                  </a:lnTo>
                  <a:lnTo>
                    <a:pt x="217" y="24"/>
                  </a:lnTo>
                  <a:lnTo>
                    <a:pt x="224" y="22"/>
                  </a:lnTo>
                  <a:lnTo>
                    <a:pt x="232" y="18"/>
                  </a:lnTo>
                  <a:lnTo>
                    <a:pt x="239" y="16"/>
                  </a:lnTo>
                  <a:lnTo>
                    <a:pt x="248" y="16"/>
                  </a:lnTo>
                  <a:lnTo>
                    <a:pt x="254" y="16"/>
                  </a:lnTo>
                  <a:lnTo>
                    <a:pt x="261" y="14"/>
                  </a:lnTo>
                  <a:lnTo>
                    <a:pt x="271" y="10"/>
                  </a:lnTo>
                  <a:lnTo>
                    <a:pt x="282" y="2"/>
                  </a:lnTo>
                  <a:lnTo>
                    <a:pt x="289" y="0"/>
                  </a:lnTo>
                  <a:lnTo>
                    <a:pt x="295" y="0"/>
                  </a:lnTo>
                  <a:lnTo>
                    <a:pt x="298" y="2"/>
                  </a:lnTo>
                  <a:lnTo>
                    <a:pt x="298" y="4"/>
                  </a:lnTo>
                  <a:lnTo>
                    <a:pt x="295" y="14"/>
                  </a:lnTo>
                  <a:lnTo>
                    <a:pt x="293" y="22"/>
                  </a:lnTo>
                  <a:lnTo>
                    <a:pt x="295" y="30"/>
                  </a:lnTo>
                  <a:lnTo>
                    <a:pt x="298" y="40"/>
                  </a:lnTo>
                  <a:lnTo>
                    <a:pt x="298" y="44"/>
                  </a:lnTo>
                  <a:lnTo>
                    <a:pt x="298" y="50"/>
                  </a:lnTo>
                  <a:lnTo>
                    <a:pt x="295" y="60"/>
                  </a:lnTo>
                  <a:lnTo>
                    <a:pt x="271" y="102"/>
                  </a:lnTo>
                  <a:lnTo>
                    <a:pt x="250" y="146"/>
                  </a:lnTo>
                  <a:lnTo>
                    <a:pt x="241" y="156"/>
                  </a:lnTo>
                  <a:lnTo>
                    <a:pt x="239" y="162"/>
                  </a:lnTo>
                  <a:lnTo>
                    <a:pt x="237" y="168"/>
                  </a:lnTo>
                  <a:lnTo>
                    <a:pt x="235" y="184"/>
                  </a:lnTo>
                  <a:lnTo>
                    <a:pt x="232" y="200"/>
                  </a:lnTo>
                  <a:lnTo>
                    <a:pt x="228" y="206"/>
                  </a:lnTo>
                  <a:lnTo>
                    <a:pt x="226" y="214"/>
                  </a:lnTo>
                  <a:lnTo>
                    <a:pt x="219" y="220"/>
                  </a:lnTo>
                  <a:lnTo>
                    <a:pt x="211" y="224"/>
                  </a:lnTo>
                  <a:lnTo>
                    <a:pt x="208" y="228"/>
                  </a:lnTo>
                  <a:lnTo>
                    <a:pt x="206" y="232"/>
                  </a:lnTo>
                  <a:lnTo>
                    <a:pt x="204" y="238"/>
                  </a:lnTo>
                  <a:lnTo>
                    <a:pt x="202" y="240"/>
                  </a:lnTo>
                  <a:lnTo>
                    <a:pt x="195" y="246"/>
                  </a:lnTo>
                  <a:lnTo>
                    <a:pt x="189" y="254"/>
                  </a:lnTo>
                  <a:lnTo>
                    <a:pt x="182" y="270"/>
                  </a:lnTo>
                  <a:lnTo>
                    <a:pt x="176" y="282"/>
                  </a:lnTo>
                  <a:lnTo>
                    <a:pt x="167" y="294"/>
                  </a:lnTo>
                  <a:lnTo>
                    <a:pt x="156" y="302"/>
                  </a:lnTo>
                  <a:lnTo>
                    <a:pt x="143" y="310"/>
                  </a:lnTo>
                  <a:lnTo>
                    <a:pt x="132" y="316"/>
                  </a:lnTo>
                  <a:lnTo>
                    <a:pt x="122" y="326"/>
                  </a:lnTo>
                  <a:lnTo>
                    <a:pt x="113" y="340"/>
                  </a:lnTo>
                  <a:lnTo>
                    <a:pt x="106" y="346"/>
                  </a:lnTo>
                  <a:lnTo>
                    <a:pt x="98" y="350"/>
                  </a:lnTo>
                  <a:lnTo>
                    <a:pt x="91" y="354"/>
                  </a:lnTo>
                  <a:lnTo>
                    <a:pt x="87" y="358"/>
                  </a:lnTo>
                  <a:lnTo>
                    <a:pt x="87" y="364"/>
                  </a:lnTo>
                  <a:lnTo>
                    <a:pt x="82" y="368"/>
                  </a:lnTo>
                  <a:lnTo>
                    <a:pt x="76" y="372"/>
                  </a:lnTo>
                  <a:lnTo>
                    <a:pt x="69" y="376"/>
                  </a:lnTo>
                  <a:lnTo>
                    <a:pt x="65" y="380"/>
                  </a:lnTo>
                  <a:lnTo>
                    <a:pt x="58" y="388"/>
                  </a:lnTo>
                  <a:lnTo>
                    <a:pt x="52" y="392"/>
                  </a:lnTo>
                  <a:lnTo>
                    <a:pt x="41" y="398"/>
                  </a:lnTo>
                  <a:lnTo>
                    <a:pt x="39" y="404"/>
                  </a:lnTo>
                  <a:lnTo>
                    <a:pt x="37" y="408"/>
                  </a:lnTo>
                  <a:lnTo>
                    <a:pt x="32" y="414"/>
                  </a:lnTo>
                  <a:lnTo>
                    <a:pt x="28" y="418"/>
                  </a:lnTo>
                  <a:lnTo>
                    <a:pt x="24" y="422"/>
                  </a:lnTo>
                  <a:lnTo>
                    <a:pt x="19" y="430"/>
                  </a:lnTo>
                  <a:close/>
                </a:path>
              </a:pathLst>
            </a:custGeom>
            <a:solidFill>
              <a:srgbClr val="FFC000"/>
            </a:solidFill>
            <a:ln w="6350">
              <a:solidFill>
                <a:schemeClr val="bg1"/>
              </a:solidFill>
              <a:round/>
              <a:headEnd/>
              <a:tailEnd/>
            </a:ln>
          </p:spPr>
          <p:txBody>
            <a:bodyPr/>
            <a:lstStyle/>
            <a:p>
              <a:endParaRPr lang="en-US"/>
            </a:p>
          </p:txBody>
        </p:sp>
        <p:sp>
          <p:nvSpPr>
            <p:cNvPr id="55" name="Freeform 79"/>
            <p:cNvSpPr>
              <a:spLocks/>
            </p:cNvSpPr>
            <p:nvPr/>
          </p:nvSpPr>
          <p:spPr bwMode="gray">
            <a:xfrm>
              <a:off x="8144879" y="2809692"/>
              <a:ext cx="104019" cy="99628"/>
            </a:xfrm>
            <a:custGeom>
              <a:avLst/>
              <a:gdLst>
                <a:gd name="T0" fmla="*/ 20 w 48"/>
                <a:gd name="T1" fmla="*/ 52 h 54"/>
                <a:gd name="T2" fmla="*/ 20 w 48"/>
                <a:gd name="T3" fmla="*/ 52 h 54"/>
                <a:gd name="T4" fmla="*/ 24 w 48"/>
                <a:gd name="T5" fmla="*/ 48 h 54"/>
                <a:gd name="T6" fmla="*/ 24 w 48"/>
                <a:gd name="T7" fmla="*/ 48 h 54"/>
                <a:gd name="T8" fmla="*/ 30 w 48"/>
                <a:gd name="T9" fmla="*/ 38 h 54"/>
                <a:gd name="T10" fmla="*/ 35 w 48"/>
                <a:gd name="T11" fmla="*/ 32 h 54"/>
                <a:gd name="T12" fmla="*/ 39 w 48"/>
                <a:gd name="T13" fmla="*/ 28 h 54"/>
                <a:gd name="T14" fmla="*/ 39 w 48"/>
                <a:gd name="T15" fmla="*/ 28 h 54"/>
                <a:gd name="T16" fmla="*/ 39 w 48"/>
                <a:gd name="T17" fmla="*/ 24 h 54"/>
                <a:gd name="T18" fmla="*/ 39 w 48"/>
                <a:gd name="T19" fmla="*/ 20 h 54"/>
                <a:gd name="T20" fmla="*/ 48 w 48"/>
                <a:gd name="T21" fmla="*/ 16 h 54"/>
                <a:gd name="T22" fmla="*/ 48 w 48"/>
                <a:gd name="T23" fmla="*/ 16 h 54"/>
                <a:gd name="T24" fmla="*/ 48 w 48"/>
                <a:gd name="T25" fmla="*/ 12 h 54"/>
                <a:gd name="T26" fmla="*/ 48 w 48"/>
                <a:gd name="T27" fmla="*/ 10 h 54"/>
                <a:gd name="T28" fmla="*/ 48 w 48"/>
                <a:gd name="T29" fmla="*/ 10 h 54"/>
                <a:gd name="T30" fmla="*/ 43 w 48"/>
                <a:gd name="T31" fmla="*/ 6 h 54"/>
                <a:gd name="T32" fmla="*/ 43 w 48"/>
                <a:gd name="T33" fmla="*/ 6 h 54"/>
                <a:gd name="T34" fmla="*/ 37 w 48"/>
                <a:gd name="T35" fmla="*/ 4 h 54"/>
                <a:gd name="T36" fmla="*/ 33 w 48"/>
                <a:gd name="T37" fmla="*/ 2 h 54"/>
                <a:gd name="T38" fmla="*/ 33 w 48"/>
                <a:gd name="T39" fmla="*/ 0 h 54"/>
                <a:gd name="T40" fmla="*/ 33 w 48"/>
                <a:gd name="T41" fmla="*/ 0 h 54"/>
                <a:gd name="T42" fmla="*/ 22 w 48"/>
                <a:gd name="T43" fmla="*/ 8 h 54"/>
                <a:gd name="T44" fmla="*/ 13 w 48"/>
                <a:gd name="T45" fmla="*/ 14 h 54"/>
                <a:gd name="T46" fmla="*/ 9 w 48"/>
                <a:gd name="T47" fmla="*/ 24 h 54"/>
                <a:gd name="T48" fmla="*/ 4 w 48"/>
                <a:gd name="T49" fmla="*/ 34 h 54"/>
                <a:gd name="T50" fmla="*/ 4 w 48"/>
                <a:gd name="T51" fmla="*/ 34 h 54"/>
                <a:gd name="T52" fmla="*/ 4 w 48"/>
                <a:gd name="T53" fmla="*/ 38 h 54"/>
                <a:gd name="T54" fmla="*/ 2 w 48"/>
                <a:gd name="T55" fmla="*/ 42 h 54"/>
                <a:gd name="T56" fmla="*/ 0 w 48"/>
                <a:gd name="T57" fmla="*/ 46 h 54"/>
                <a:gd name="T58" fmla="*/ 2 w 48"/>
                <a:gd name="T59" fmla="*/ 50 h 54"/>
                <a:gd name="T60" fmla="*/ 2 w 48"/>
                <a:gd name="T61" fmla="*/ 50 h 54"/>
                <a:gd name="T62" fmla="*/ 7 w 48"/>
                <a:gd name="T63" fmla="*/ 52 h 54"/>
                <a:gd name="T64" fmla="*/ 11 w 48"/>
                <a:gd name="T65" fmla="*/ 54 h 54"/>
                <a:gd name="T66" fmla="*/ 20 w 48"/>
                <a:gd name="T67" fmla="*/ 52 h 54"/>
                <a:gd name="T68" fmla="*/ 20 w 48"/>
                <a:gd name="T69" fmla="*/ 52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4"/>
                <a:gd name="T107" fmla="*/ 48 w 48"/>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4">
                  <a:moveTo>
                    <a:pt x="20" y="52"/>
                  </a:moveTo>
                  <a:lnTo>
                    <a:pt x="20" y="52"/>
                  </a:lnTo>
                  <a:lnTo>
                    <a:pt x="24" y="48"/>
                  </a:lnTo>
                  <a:lnTo>
                    <a:pt x="30" y="38"/>
                  </a:lnTo>
                  <a:lnTo>
                    <a:pt x="35" y="32"/>
                  </a:lnTo>
                  <a:lnTo>
                    <a:pt x="39" y="28"/>
                  </a:lnTo>
                  <a:lnTo>
                    <a:pt x="39" y="24"/>
                  </a:lnTo>
                  <a:lnTo>
                    <a:pt x="39" y="20"/>
                  </a:lnTo>
                  <a:lnTo>
                    <a:pt x="48" y="16"/>
                  </a:lnTo>
                  <a:lnTo>
                    <a:pt x="48" y="12"/>
                  </a:lnTo>
                  <a:lnTo>
                    <a:pt x="48" y="10"/>
                  </a:lnTo>
                  <a:lnTo>
                    <a:pt x="43" y="6"/>
                  </a:lnTo>
                  <a:lnTo>
                    <a:pt x="37" y="4"/>
                  </a:lnTo>
                  <a:lnTo>
                    <a:pt x="33" y="2"/>
                  </a:lnTo>
                  <a:lnTo>
                    <a:pt x="33" y="0"/>
                  </a:lnTo>
                  <a:lnTo>
                    <a:pt x="22" y="8"/>
                  </a:lnTo>
                  <a:lnTo>
                    <a:pt x="13" y="14"/>
                  </a:lnTo>
                  <a:lnTo>
                    <a:pt x="9" y="24"/>
                  </a:lnTo>
                  <a:lnTo>
                    <a:pt x="4" y="34"/>
                  </a:lnTo>
                  <a:lnTo>
                    <a:pt x="4" y="38"/>
                  </a:lnTo>
                  <a:lnTo>
                    <a:pt x="2" y="42"/>
                  </a:lnTo>
                  <a:lnTo>
                    <a:pt x="0" y="46"/>
                  </a:lnTo>
                  <a:lnTo>
                    <a:pt x="2" y="50"/>
                  </a:lnTo>
                  <a:lnTo>
                    <a:pt x="7" y="52"/>
                  </a:lnTo>
                  <a:lnTo>
                    <a:pt x="11" y="54"/>
                  </a:lnTo>
                  <a:lnTo>
                    <a:pt x="20" y="52"/>
                  </a:lnTo>
                  <a:close/>
                </a:path>
              </a:pathLst>
            </a:custGeom>
            <a:solidFill>
              <a:schemeClr val="bg1">
                <a:lumMod val="9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5271" name="Freeform 80"/>
            <p:cNvSpPr>
              <a:spLocks/>
            </p:cNvSpPr>
            <p:nvPr/>
          </p:nvSpPr>
          <p:spPr bwMode="gray">
            <a:xfrm>
              <a:off x="7567638" y="2476251"/>
              <a:ext cx="1005028" cy="854969"/>
            </a:xfrm>
            <a:custGeom>
              <a:avLst/>
              <a:gdLst>
                <a:gd name="T0" fmla="*/ 2147483647 w 461"/>
                <a:gd name="T1" fmla="*/ 2147483647 h 466"/>
                <a:gd name="T2" fmla="*/ 2147483647 w 461"/>
                <a:gd name="T3" fmla="*/ 2147483647 h 466"/>
                <a:gd name="T4" fmla="*/ 2147483647 w 461"/>
                <a:gd name="T5" fmla="*/ 2147483647 h 466"/>
                <a:gd name="T6" fmla="*/ 2147483647 w 461"/>
                <a:gd name="T7" fmla="*/ 2147483647 h 466"/>
                <a:gd name="T8" fmla="*/ 2147483647 w 461"/>
                <a:gd name="T9" fmla="*/ 2147483647 h 466"/>
                <a:gd name="T10" fmla="*/ 2147483647 w 461"/>
                <a:gd name="T11" fmla="*/ 2147483647 h 466"/>
                <a:gd name="T12" fmla="*/ 2147483647 w 461"/>
                <a:gd name="T13" fmla="*/ 2147483647 h 466"/>
                <a:gd name="T14" fmla="*/ 2147483647 w 461"/>
                <a:gd name="T15" fmla="*/ 2147483647 h 466"/>
                <a:gd name="T16" fmla="*/ 2147483647 w 461"/>
                <a:gd name="T17" fmla="*/ 2147483647 h 466"/>
                <a:gd name="T18" fmla="*/ 2147483647 w 461"/>
                <a:gd name="T19" fmla="*/ 2147483647 h 466"/>
                <a:gd name="T20" fmla="*/ 2147483647 w 461"/>
                <a:gd name="T21" fmla="*/ 2147483647 h 466"/>
                <a:gd name="T22" fmla="*/ 2147483647 w 461"/>
                <a:gd name="T23" fmla="*/ 2147483647 h 466"/>
                <a:gd name="T24" fmla="*/ 2147483647 w 461"/>
                <a:gd name="T25" fmla="*/ 2147483647 h 466"/>
                <a:gd name="T26" fmla="*/ 2147483647 w 461"/>
                <a:gd name="T27" fmla="*/ 2147483647 h 466"/>
                <a:gd name="T28" fmla="*/ 2147483647 w 461"/>
                <a:gd name="T29" fmla="*/ 2147483647 h 466"/>
                <a:gd name="T30" fmla="*/ 2147483647 w 461"/>
                <a:gd name="T31" fmla="*/ 2147483647 h 466"/>
                <a:gd name="T32" fmla="*/ 2147483647 w 461"/>
                <a:gd name="T33" fmla="*/ 2147483647 h 466"/>
                <a:gd name="T34" fmla="*/ 2147483647 w 461"/>
                <a:gd name="T35" fmla="*/ 2147483647 h 466"/>
                <a:gd name="T36" fmla="*/ 2147483647 w 461"/>
                <a:gd name="T37" fmla="*/ 2147483647 h 466"/>
                <a:gd name="T38" fmla="*/ 2147483647 w 461"/>
                <a:gd name="T39" fmla="*/ 2147483647 h 466"/>
                <a:gd name="T40" fmla="*/ 2147483647 w 461"/>
                <a:gd name="T41" fmla="*/ 2147483647 h 466"/>
                <a:gd name="T42" fmla="*/ 2147483647 w 461"/>
                <a:gd name="T43" fmla="*/ 2147483647 h 466"/>
                <a:gd name="T44" fmla="*/ 2147483647 w 461"/>
                <a:gd name="T45" fmla="*/ 2147483647 h 466"/>
                <a:gd name="T46" fmla="*/ 2147483647 w 461"/>
                <a:gd name="T47" fmla="*/ 2147483647 h 466"/>
                <a:gd name="T48" fmla="*/ 2147483647 w 461"/>
                <a:gd name="T49" fmla="*/ 2147483647 h 466"/>
                <a:gd name="T50" fmla="*/ 2147483647 w 461"/>
                <a:gd name="T51" fmla="*/ 2147483647 h 466"/>
                <a:gd name="T52" fmla="*/ 2147483647 w 461"/>
                <a:gd name="T53" fmla="*/ 2147483647 h 466"/>
                <a:gd name="T54" fmla="*/ 2147483647 w 461"/>
                <a:gd name="T55" fmla="*/ 2147483647 h 466"/>
                <a:gd name="T56" fmla="*/ 2147483647 w 461"/>
                <a:gd name="T57" fmla="*/ 2147483647 h 466"/>
                <a:gd name="T58" fmla="*/ 2147483647 w 461"/>
                <a:gd name="T59" fmla="*/ 2147483647 h 466"/>
                <a:gd name="T60" fmla="*/ 2147483647 w 461"/>
                <a:gd name="T61" fmla="*/ 2147483647 h 466"/>
                <a:gd name="T62" fmla="*/ 2147483647 w 461"/>
                <a:gd name="T63" fmla="*/ 2147483647 h 466"/>
                <a:gd name="T64" fmla="*/ 2147483647 w 461"/>
                <a:gd name="T65" fmla="*/ 2147483647 h 466"/>
                <a:gd name="T66" fmla="*/ 2147483647 w 461"/>
                <a:gd name="T67" fmla="*/ 2147483647 h 466"/>
                <a:gd name="T68" fmla="*/ 2147483647 w 461"/>
                <a:gd name="T69" fmla="*/ 2147483647 h 466"/>
                <a:gd name="T70" fmla="*/ 2147483647 w 461"/>
                <a:gd name="T71" fmla="*/ 2147483647 h 466"/>
                <a:gd name="T72" fmla="*/ 2147483647 w 461"/>
                <a:gd name="T73" fmla="*/ 2147483647 h 466"/>
                <a:gd name="T74" fmla="*/ 2147483647 w 461"/>
                <a:gd name="T75" fmla="*/ 2147483647 h 466"/>
                <a:gd name="T76" fmla="*/ 2147483647 w 461"/>
                <a:gd name="T77" fmla="*/ 2147483647 h 466"/>
                <a:gd name="T78" fmla="*/ 2147483647 w 461"/>
                <a:gd name="T79" fmla="*/ 2147483647 h 466"/>
                <a:gd name="T80" fmla="*/ 2147483647 w 461"/>
                <a:gd name="T81" fmla="*/ 2147483647 h 466"/>
                <a:gd name="T82" fmla="*/ 2147483647 w 461"/>
                <a:gd name="T83" fmla="*/ 2147483647 h 466"/>
                <a:gd name="T84" fmla="*/ 2147483647 w 461"/>
                <a:gd name="T85" fmla="*/ 2147483647 h 466"/>
                <a:gd name="T86" fmla="*/ 2147483647 w 461"/>
                <a:gd name="T87" fmla="*/ 2147483647 h 466"/>
                <a:gd name="T88" fmla="*/ 2147483647 w 461"/>
                <a:gd name="T89" fmla="*/ 2147483647 h 466"/>
                <a:gd name="T90" fmla="*/ 2147483647 w 461"/>
                <a:gd name="T91" fmla="*/ 2147483647 h 466"/>
                <a:gd name="T92" fmla="*/ 2147483647 w 461"/>
                <a:gd name="T93" fmla="*/ 2147483647 h 466"/>
                <a:gd name="T94" fmla="*/ 2147483647 w 461"/>
                <a:gd name="T95" fmla="*/ 2147483647 h 466"/>
                <a:gd name="T96" fmla="*/ 2147483647 w 461"/>
                <a:gd name="T97" fmla="*/ 2147483647 h 466"/>
                <a:gd name="T98" fmla="*/ 2147483647 w 461"/>
                <a:gd name="T99" fmla="*/ 2147483647 h 466"/>
                <a:gd name="T100" fmla="*/ 2147483647 w 461"/>
                <a:gd name="T101" fmla="*/ 2147483647 h 466"/>
                <a:gd name="T102" fmla="*/ 2147483647 w 461"/>
                <a:gd name="T103" fmla="*/ 2147483647 h 466"/>
                <a:gd name="T104" fmla="*/ 2147483647 w 461"/>
                <a:gd name="T105" fmla="*/ 2147483647 h 466"/>
                <a:gd name="T106" fmla="*/ 2147483647 w 461"/>
                <a:gd name="T107" fmla="*/ 2147483647 h 466"/>
                <a:gd name="T108" fmla="*/ 2147483647 w 461"/>
                <a:gd name="T109" fmla="*/ 2147483647 h 466"/>
                <a:gd name="T110" fmla="*/ 2147483647 w 461"/>
                <a:gd name="T111" fmla="*/ 2147483647 h 466"/>
                <a:gd name="T112" fmla="*/ 2147483647 w 461"/>
                <a:gd name="T113" fmla="*/ 2147483647 h 466"/>
                <a:gd name="T114" fmla="*/ 2147483647 w 461"/>
                <a:gd name="T115" fmla="*/ 2147483647 h 466"/>
                <a:gd name="T116" fmla="*/ 2147483647 w 461"/>
                <a:gd name="T117" fmla="*/ 2147483647 h 466"/>
                <a:gd name="T118" fmla="*/ 2147483647 w 461"/>
                <a:gd name="T119" fmla="*/ 2147483647 h 4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1"/>
                <a:gd name="T181" fmla="*/ 0 h 466"/>
                <a:gd name="T182" fmla="*/ 461 w 461"/>
                <a:gd name="T183" fmla="*/ 466 h 4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1" h="466">
                  <a:moveTo>
                    <a:pt x="298" y="182"/>
                  </a:moveTo>
                  <a:lnTo>
                    <a:pt x="298" y="182"/>
                  </a:lnTo>
                  <a:lnTo>
                    <a:pt x="287" y="190"/>
                  </a:lnTo>
                  <a:lnTo>
                    <a:pt x="278" y="196"/>
                  </a:lnTo>
                  <a:lnTo>
                    <a:pt x="274" y="206"/>
                  </a:lnTo>
                  <a:lnTo>
                    <a:pt x="269" y="216"/>
                  </a:lnTo>
                  <a:lnTo>
                    <a:pt x="269" y="220"/>
                  </a:lnTo>
                  <a:lnTo>
                    <a:pt x="267" y="224"/>
                  </a:lnTo>
                  <a:lnTo>
                    <a:pt x="265" y="228"/>
                  </a:lnTo>
                  <a:lnTo>
                    <a:pt x="267" y="232"/>
                  </a:lnTo>
                  <a:lnTo>
                    <a:pt x="272" y="234"/>
                  </a:lnTo>
                  <a:lnTo>
                    <a:pt x="276" y="236"/>
                  </a:lnTo>
                  <a:lnTo>
                    <a:pt x="285" y="234"/>
                  </a:lnTo>
                  <a:lnTo>
                    <a:pt x="300" y="252"/>
                  </a:lnTo>
                  <a:lnTo>
                    <a:pt x="315" y="270"/>
                  </a:lnTo>
                  <a:lnTo>
                    <a:pt x="326" y="278"/>
                  </a:lnTo>
                  <a:lnTo>
                    <a:pt x="337" y="284"/>
                  </a:lnTo>
                  <a:lnTo>
                    <a:pt x="348" y="290"/>
                  </a:lnTo>
                  <a:lnTo>
                    <a:pt x="361" y="294"/>
                  </a:lnTo>
                  <a:lnTo>
                    <a:pt x="382" y="302"/>
                  </a:lnTo>
                  <a:lnTo>
                    <a:pt x="406" y="312"/>
                  </a:lnTo>
                  <a:lnTo>
                    <a:pt x="417" y="318"/>
                  </a:lnTo>
                  <a:lnTo>
                    <a:pt x="430" y="322"/>
                  </a:lnTo>
                  <a:lnTo>
                    <a:pt x="441" y="324"/>
                  </a:lnTo>
                  <a:lnTo>
                    <a:pt x="454" y="324"/>
                  </a:lnTo>
                  <a:lnTo>
                    <a:pt x="458" y="324"/>
                  </a:lnTo>
                  <a:lnTo>
                    <a:pt x="461" y="326"/>
                  </a:lnTo>
                  <a:lnTo>
                    <a:pt x="452" y="340"/>
                  </a:lnTo>
                  <a:lnTo>
                    <a:pt x="443" y="352"/>
                  </a:lnTo>
                  <a:lnTo>
                    <a:pt x="424" y="376"/>
                  </a:lnTo>
                  <a:lnTo>
                    <a:pt x="402" y="398"/>
                  </a:lnTo>
                  <a:lnTo>
                    <a:pt x="380" y="422"/>
                  </a:lnTo>
                  <a:lnTo>
                    <a:pt x="376" y="430"/>
                  </a:lnTo>
                  <a:lnTo>
                    <a:pt x="372" y="436"/>
                  </a:lnTo>
                  <a:lnTo>
                    <a:pt x="363" y="436"/>
                  </a:lnTo>
                  <a:lnTo>
                    <a:pt x="354" y="436"/>
                  </a:lnTo>
                  <a:lnTo>
                    <a:pt x="341" y="436"/>
                  </a:lnTo>
                  <a:lnTo>
                    <a:pt x="335" y="440"/>
                  </a:lnTo>
                  <a:lnTo>
                    <a:pt x="328" y="444"/>
                  </a:lnTo>
                  <a:lnTo>
                    <a:pt x="322" y="448"/>
                  </a:lnTo>
                  <a:lnTo>
                    <a:pt x="313" y="452"/>
                  </a:lnTo>
                  <a:lnTo>
                    <a:pt x="304" y="452"/>
                  </a:lnTo>
                  <a:lnTo>
                    <a:pt x="293" y="452"/>
                  </a:lnTo>
                  <a:lnTo>
                    <a:pt x="282" y="454"/>
                  </a:lnTo>
                  <a:lnTo>
                    <a:pt x="261" y="458"/>
                  </a:lnTo>
                  <a:lnTo>
                    <a:pt x="243" y="454"/>
                  </a:lnTo>
                  <a:lnTo>
                    <a:pt x="228" y="454"/>
                  </a:lnTo>
                  <a:lnTo>
                    <a:pt x="217" y="456"/>
                  </a:lnTo>
                  <a:lnTo>
                    <a:pt x="213" y="456"/>
                  </a:lnTo>
                  <a:lnTo>
                    <a:pt x="202" y="462"/>
                  </a:lnTo>
                  <a:lnTo>
                    <a:pt x="191" y="466"/>
                  </a:lnTo>
                  <a:lnTo>
                    <a:pt x="180" y="466"/>
                  </a:lnTo>
                  <a:lnTo>
                    <a:pt x="172" y="466"/>
                  </a:lnTo>
                  <a:lnTo>
                    <a:pt x="161" y="462"/>
                  </a:lnTo>
                  <a:lnTo>
                    <a:pt x="150" y="458"/>
                  </a:lnTo>
                  <a:lnTo>
                    <a:pt x="132" y="448"/>
                  </a:lnTo>
                  <a:lnTo>
                    <a:pt x="124" y="444"/>
                  </a:lnTo>
                  <a:lnTo>
                    <a:pt x="115" y="444"/>
                  </a:lnTo>
                  <a:lnTo>
                    <a:pt x="109" y="446"/>
                  </a:lnTo>
                  <a:lnTo>
                    <a:pt x="100" y="444"/>
                  </a:lnTo>
                  <a:lnTo>
                    <a:pt x="96" y="442"/>
                  </a:lnTo>
                  <a:lnTo>
                    <a:pt x="96" y="440"/>
                  </a:lnTo>
                  <a:lnTo>
                    <a:pt x="93" y="438"/>
                  </a:lnTo>
                  <a:lnTo>
                    <a:pt x="91" y="434"/>
                  </a:lnTo>
                  <a:lnTo>
                    <a:pt x="89" y="430"/>
                  </a:lnTo>
                  <a:lnTo>
                    <a:pt x="87" y="426"/>
                  </a:lnTo>
                  <a:lnTo>
                    <a:pt x="87" y="418"/>
                  </a:lnTo>
                  <a:lnTo>
                    <a:pt x="82" y="414"/>
                  </a:lnTo>
                  <a:lnTo>
                    <a:pt x="76" y="410"/>
                  </a:lnTo>
                  <a:lnTo>
                    <a:pt x="67" y="406"/>
                  </a:lnTo>
                  <a:lnTo>
                    <a:pt x="65" y="404"/>
                  </a:lnTo>
                  <a:lnTo>
                    <a:pt x="65" y="398"/>
                  </a:lnTo>
                  <a:lnTo>
                    <a:pt x="63" y="390"/>
                  </a:lnTo>
                  <a:lnTo>
                    <a:pt x="61" y="380"/>
                  </a:lnTo>
                  <a:lnTo>
                    <a:pt x="56" y="370"/>
                  </a:lnTo>
                  <a:lnTo>
                    <a:pt x="46" y="358"/>
                  </a:lnTo>
                  <a:lnTo>
                    <a:pt x="30" y="346"/>
                  </a:lnTo>
                  <a:lnTo>
                    <a:pt x="9" y="336"/>
                  </a:lnTo>
                  <a:lnTo>
                    <a:pt x="4" y="334"/>
                  </a:lnTo>
                  <a:lnTo>
                    <a:pt x="2" y="330"/>
                  </a:lnTo>
                  <a:lnTo>
                    <a:pt x="0" y="324"/>
                  </a:lnTo>
                  <a:lnTo>
                    <a:pt x="2" y="316"/>
                  </a:lnTo>
                  <a:lnTo>
                    <a:pt x="6" y="310"/>
                  </a:lnTo>
                  <a:lnTo>
                    <a:pt x="11" y="308"/>
                  </a:lnTo>
                  <a:lnTo>
                    <a:pt x="15" y="308"/>
                  </a:lnTo>
                  <a:lnTo>
                    <a:pt x="19" y="308"/>
                  </a:lnTo>
                  <a:lnTo>
                    <a:pt x="24" y="308"/>
                  </a:lnTo>
                  <a:lnTo>
                    <a:pt x="30" y="306"/>
                  </a:lnTo>
                  <a:lnTo>
                    <a:pt x="33" y="302"/>
                  </a:lnTo>
                  <a:lnTo>
                    <a:pt x="35" y="292"/>
                  </a:lnTo>
                  <a:lnTo>
                    <a:pt x="37" y="270"/>
                  </a:lnTo>
                  <a:lnTo>
                    <a:pt x="39" y="258"/>
                  </a:lnTo>
                  <a:lnTo>
                    <a:pt x="37" y="244"/>
                  </a:lnTo>
                  <a:lnTo>
                    <a:pt x="37" y="240"/>
                  </a:lnTo>
                  <a:lnTo>
                    <a:pt x="39" y="238"/>
                  </a:lnTo>
                  <a:lnTo>
                    <a:pt x="46" y="236"/>
                  </a:lnTo>
                  <a:lnTo>
                    <a:pt x="54" y="234"/>
                  </a:lnTo>
                  <a:lnTo>
                    <a:pt x="56" y="234"/>
                  </a:lnTo>
                  <a:lnTo>
                    <a:pt x="59" y="232"/>
                  </a:lnTo>
                  <a:lnTo>
                    <a:pt x="63" y="214"/>
                  </a:lnTo>
                  <a:lnTo>
                    <a:pt x="65" y="200"/>
                  </a:lnTo>
                  <a:lnTo>
                    <a:pt x="67" y="184"/>
                  </a:lnTo>
                  <a:lnTo>
                    <a:pt x="69" y="178"/>
                  </a:lnTo>
                  <a:lnTo>
                    <a:pt x="76" y="172"/>
                  </a:lnTo>
                  <a:lnTo>
                    <a:pt x="102" y="154"/>
                  </a:lnTo>
                  <a:lnTo>
                    <a:pt x="106" y="148"/>
                  </a:lnTo>
                  <a:lnTo>
                    <a:pt x="109" y="144"/>
                  </a:lnTo>
                  <a:lnTo>
                    <a:pt x="109" y="140"/>
                  </a:lnTo>
                  <a:lnTo>
                    <a:pt x="106" y="130"/>
                  </a:lnTo>
                  <a:lnTo>
                    <a:pt x="104" y="116"/>
                  </a:lnTo>
                  <a:lnTo>
                    <a:pt x="102" y="102"/>
                  </a:lnTo>
                  <a:lnTo>
                    <a:pt x="104" y="86"/>
                  </a:lnTo>
                  <a:lnTo>
                    <a:pt x="106" y="72"/>
                  </a:lnTo>
                  <a:lnTo>
                    <a:pt x="111" y="58"/>
                  </a:lnTo>
                  <a:lnTo>
                    <a:pt x="117" y="44"/>
                  </a:lnTo>
                  <a:lnTo>
                    <a:pt x="126" y="32"/>
                  </a:lnTo>
                  <a:lnTo>
                    <a:pt x="130" y="30"/>
                  </a:lnTo>
                  <a:lnTo>
                    <a:pt x="135" y="26"/>
                  </a:lnTo>
                  <a:lnTo>
                    <a:pt x="146" y="22"/>
                  </a:lnTo>
                  <a:lnTo>
                    <a:pt x="152" y="20"/>
                  </a:lnTo>
                  <a:lnTo>
                    <a:pt x="159" y="14"/>
                  </a:lnTo>
                  <a:lnTo>
                    <a:pt x="165" y="8"/>
                  </a:lnTo>
                  <a:lnTo>
                    <a:pt x="169" y="0"/>
                  </a:lnTo>
                  <a:lnTo>
                    <a:pt x="176" y="10"/>
                  </a:lnTo>
                  <a:lnTo>
                    <a:pt x="180" y="22"/>
                  </a:lnTo>
                  <a:lnTo>
                    <a:pt x="187" y="48"/>
                  </a:lnTo>
                  <a:lnTo>
                    <a:pt x="191" y="58"/>
                  </a:lnTo>
                  <a:lnTo>
                    <a:pt x="195" y="68"/>
                  </a:lnTo>
                  <a:lnTo>
                    <a:pt x="202" y="74"/>
                  </a:lnTo>
                  <a:lnTo>
                    <a:pt x="206" y="76"/>
                  </a:lnTo>
                  <a:lnTo>
                    <a:pt x="211" y="76"/>
                  </a:lnTo>
                  <a:lnTo>
                    <a:pt x="213" y="76"/>
                  </a:lnTo>
                  <a:lnTo>
                    <a:pt x="213" y="78"/>
                  </a:lnTo>
                  <a:lnTo>
                    <a:pt x="215" y="86"/>
                  </a:lnTo>
                  <a:lnTo>
                    <a:pt x="219" y="94"/>
                  </a:lnTo>
                  <a:lnTo>
                    <a:pt x="226" y="100"/>
                  </a:lnTo>
                  <a:lnTo>
                    <a:pt x="239" y="108"/>
                  </a:lnTo>
                  <a:lnTo>
                    <a:pt x="250" y="118"/>
                  </a:lnTo>
                  <a:lnTo>
                    <a:pt x="261" y="128"/>
                  </a:lnTo>
                  <a:lnTo>
                    <a:pt x="269" y="140"/>
                  </a:lnTo>
                  <a:lnTo>
                    <a:pt x="276" y="146"/>
                  </a:lnTo>
                  <a:lnTo>
                    <a:pt x="282" y="154"/>
                  </a:lnTo>
                  <a:lnTo>
                    <a:pt x="289" y="160"/>
                  </a:lnTo>
                  <a:lnTo>
                    <a:pt x="291" y="168"/>
                  </a:lnTo>
                  <a:lnTo>
                    <a:pt x="298" y="182"/>
                  </a:lnTo>
                  <a:close/>
                </a:path>
              </a:pathLst>
            </a:custGeom>
            <a:solidFill>
              <a:srgbClr val="0070C0"/>
            </a:solidFill>
            <a:ln w="6350">
              <a:solidFill>
                <a:schemeClr val="bg1"/>
              </a:solidFill>
              <a:round/>
              <a:headEnd/>
              <a:tailEnd/>
            </a:ln>
          </p:spPr>
          <p:txBody>
            <a:bodyPr/>
            <a:lstStyle/>
            <a:p>
              <a:endParaRPr lang="en-US"/>
            </a:p>
          </p:txBody>
        </p:sp>
        <p:sp>
          <p:nvSpPr>
            <p:cNvPr id="5272" name="Freeform 81"/>
            <p:cNvSpPr>
              <a:spLocks/>
            </p:cNvSpPr>
            <p:nvPr/>
          </p:nvSpPr>
          <p:spPr bwMode="gray">
            <a:xfrm>
              <a:off x="7356224" y="3298937"/>
              <a:ext cx="357449" cy="322012"/>
            </a:xfrm>
            <a:custGeom>
              <a:avLst/>
              <a:gdLst>
                <a:gd name="T0" fmla="*/ 2147483647 w 163"/>
                <a:gd name="T1" fmla="*/ 2147483647 h 176"/>
                <a:gd name="T2" fmla="*/ 2147483647 w 163"/>
                <a:gd name="T3" fmla="*/ 2147483647 h 176"/>
                <a:gd name="T4" fmla="*/ 2147483647 w 163"/>
                <a:gd name="T5" fmla="*/ 2147483647 h 176"/>
                <a:gd name="T6" fmla="*/ 2147483647 w 163"/>
                <a:gd name="T7" fmla="*/ 2147483647 h 176"/>
                <a:gd name="T8" fmla="*/ 2147483647 w 163"/>
                <a:gd name="T9" fmla="*/ 2147483647 h 176"/>
                <a:gd name="T10" fmla="*/ 2147483647 w 163"/>
                <a:gd name="T11" fmla="*/ 2147483647 h 176"/>
                <a:gd name="T12" fmla="*/ 2147483647 w 163"/>
                <a:gd name="T13" fmla="*/ 2147483647 h 176"/>
                <a:gd name="T14" fmla="*/ 2147483647 w 163"/>
                <a:gd name="T15" fmla="*/ 2147483647 h 176"/>
                <a:gd name="T16" fmla="*/ 2147483647 w 163"/>
                <a:gd name="T17" fmla="*/ 2147483647 h 176"/>
                <a:gd name="T18" fmla="*/ 2147483647 w 163"/>
                <a:gd name="T19" fmla="*/ 2147483647 h 176"/>
                <a:gd name="T20" fmla="*/ 2147483647 w 163"/>
                <a:gd name="T21" fmla="*/ 2147483647 h 176"/>
                <a:gd name="T22" fmla="*/ 2147483647 w 163"/>
                <a:gd name="T23" fmla="*/ 2147483647 h 176"/>
                <a:gd name="T24" fmla="*/ 0 w 163"/>
                <a:gd name="T25" fmla="*/ 2147483647 h 176"/>
                <a:gd name="T26" fmla="*/ 2147483647 w 163"/>
                <a:gd name="T27" fmla="*/ 2147483647 h 176"/>
                <a:gd name="T28" fmla="*/ 2147483647 w 163"/>
                <a:gd name="T29" fmla="*/ 2147483647 h 176"/>
                <a:gd name="T30" fmla="*/ 2147483647 w 163"/>
                <a:gd name="T31" fmla="*/ 2147483647 h 176"/>
                <a:gd name="T32" fmla="*/ 2147483647 w 163"/>
                <a:gd name="T33" fmla="*/ 2147483647 h 176"/>
                <a:gd name="T34" fmla="*/ 2147483647 w 163"/>
                <a:gd name="T35" fmla="*/ 2147483647 h 176"/>
                <a:gd name="T36" fmla="*/ 2147483647 w 163"/>
                <a:gd name="T37" fmla="*/ 2147483647 h 176"/>
                <a:gd name="T38" fmla="*/ 2147483647 w 163"/>
                <a:gd name="T39" fmla="*/ 2147483647 h 176"/>
                <a:gd name="T40" fmla="*/ 2147483647 w 163"/>
                <a:gd name="T41" fmla="*/ 2147483647 h 176"/>
                <a:gd name="T42" fmla="*/ 2147483647 w 163"/>
                <a:gd name="T43" fmla="*/ 2147483647 h 176"/>
                <a:gd name="T44" fmla="*/ 2147483647 w 163"/>
                <a:gd name="T45" fmla="*/ 2147483647 h 176"/>
                <a:gd name="T46" fmla="*/ 2147483647 w 163"/>
                <a:gd name="T47" fmla="*/ 2147483647 h 176"/>
                <a:gd name="T48" fmla="*/ 2147483647 w 163"/>
                <a:gd name="T49" fmla="*/ 2147483647 h 176"/>
                <a:gd name="T50" fmla="*/ 2147483647 w 163"/>
                <a:gd name="T51" fmla="*/ 2147483647 h 176"/>
                <a:gd name="T52" fmla="*/ 2147483647 w 163"/>
                <a:gd name="T53" fmla="*/ 2147483647 h 176"/>
                <a:gd name="T54" fmla="*/ 2147483647 w 163"/>
                <a:gd name="T55" fmla="*/ 2147483647 h 176"/>
                <a:gd name="T56" fmla="*/ 2147483647 w 163"/>
                <a:gd name="T57" fmla="*/ 0 h 176"/>
                <a:gd name="T58" fmla="*/ 2147483647 w 163"/>
                <a:gd name="T59" fmla="*/ 2147483647 h 176"/>
                <a:gd name="T60" fmla="*/ 2147483647 w 163"/>
                <a:gd name="T61" fmla="*/ 2147483647 h 176"/>
                <a:gd name="T62" fmla="*/ 2147483647 w 163"/>
                <a:gd name="T63" fmla="*/ 2147483647 h 176"/>
                <a:gd name="T64" fmla="*/ 2147483647 w 163"/>
                <a:gd name="T65" fmla="*/ 2147483647 h 176"/>
                <a:gd name="T66" fmla="*/ 2147483647 w 163"/>
                <a:gd name="T67" fmla="*/ 2147483647 h 176"/>
                <a:gd name="T68" fmla="*/ 2147483647 w 163"/>
                <a:gd name="T69" fmla="*/ 2147483647 h 176"/>
                <a:gd name="T70" fmla="*/ 2147483647 w 163"/>
                <a:gd name="T71" fmla="*/ 2147483647 h 176"/>
                <a:gd name="T72" fmla="*/ 2147483647 w 163"/>
                <a:gd name="T73" fmla="*/ 2147483647 h 176"/>
                <a:gd name="T74" fmla="*/ 2147483647 w 163"/>
                <a:gd name="T75" fmla="*/ 2147483647 h 1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3"/>
                <a:gd name="T115" fmla="*/ 0 h 176"/>
                <a:gd name="T116" fmla="*/ 163 w 163"/>
                <a:gd name="T117" fmla="*/ 176 h 1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3" h="176">
                  <a:moveTo>
                    <a:pt x="26" y="28"/>
                  </a:moveTo>
                  <a:lnTo>
                    <a:pt x="26" y="28"/>
                  </a:lnTo>
                  <a:lnTo>
                    <a:pt x="31" y="32"/>
                  </a:lnTo>
                  <a:lnTo>
                    <a:pt x="35" y="36"/>
                  </a:lnTo>
                  <a:lnTo>
                    <a:pt x="37" y="40"/>
                  </a:lnTo>
                  <a:lnTo>
                    <a:pt x="37" y="46"/>
                  </a:lnTo>
                  <a:lnTo>
                    <a:pt x="37" y="56"/>
                  </a:lnTo>
                  <a:lnTo>
                    <a:pt x="42" y="68"/>
                  </a:lnTo>
                  <a:lnTo>
                    <a:pt x="44" y="74"/>
                  </a:lnTo>
                  <a:lnTo>
                    <a:pt x="42" y="78"/>
                  </a:lnTo>
                  <a:lnTo>
                    <a:pt x="31" y="92"/>
                  </a:lnTo>
                  <a:lnTo>
                    <a:pt x="22" y="104"/>
                  </a:lnTo>
                  <a:lnTo>
                    <a:pt x="18" y="118"/>
                  </a:lnTo>
                  <a:lnTo>
                    <a:pt x="18" y="126"/>
                  </a:lnTo>
                  <a:lnTo>
                    <a:pt x="16" y="134"/>
                  </a:lnTo>
                  <a:lnTo>
                    <a:pt x="13" y="138"/>
                  </a:lnTo>
                  <a:lnTo>
                    <a:pt x="9" y="142"/>
                  </a:lnTo>
                  <a:lnTo>
                    <a:pt x="5" y="146"/>
                  </a:lnTo>
                  <a:lnTo>
                    <a:pt x="0" y="152"/>
                  </a:lnTo>
                  <a:lnTo>
                    <a:pt x="0" y="158"/>
                  </a:lnTo>
                  <a:lnTo>
                    <a:pt x="2" y="164"/>
                  </a:lnTo>
                  <a:lnTo>
                    <a:pt x="2" y="170"/>
                  </a:lnTo>
                  <a:lnTo>
                    <a:pt x="2" y="176"/>
                  </a:lnTo>
                  <a:lnTo>
                    <a:pt x="22" y="176"/>
                  </a:lnTo>
                  <a:lnTo>
                    <a:pt x="48" y="176"/>
                  </a:lnTo>
                  <a:lnTo>
                    <a:pt x="72" y="172"/>
                  </a:lnTo>
                  <a:lnTo>
                    <a:pt x="124" y="166"/>
                  </a:lnTo>
                  <a:lnTo>
                    <a:pt x="126" y="138"/>
                  </a:lnTo>
                  <a:lnTo>
                    <a:pt x="129" y="126"/>
                  </a:lnTo>
                  <a:lnTo>
                    <a:pt x="133" y="114"/>
                  </a:lnTo>
                  <a:lnTo>
                    <a:pt x="137" y="106"/>
                  </a:lnTo>
                  <a:lnTo>
                    <a:pt x="142" y="98"/>
                  </a:lnTo>
                  <a:lnTo>
                    <a:pt x="150" y="90"/>
                  </a:lnTo>
                  <a:lnTo>
                    <a:pt x="159" y="84"/>
                  </a:lnTo>
                  <a:lnTo>
                    <a:pt x="163" y="82"/>
                  </a:lnTo>
                  <a:lnTo>
                    <a:pt x="163" y="76"/>
                  </a:lnTo>
                  <a:lnTo>
                    <a:pt x="161" y="66"/>
                  </a:lnTo>
                  <a:lnTo>
                    <a:pt x="150" y="42"/>
                  </a:lnTo>
                  <a:lnTo>
                    <a:pt x="146" y="28"/>
                  </a:lnTo>
                  <a:lnTo>
                    <a:pt x="144" y="14"/>
                  </a:lnTo>
                  <a:lnTo>
                    <a:pt x="142" y="12"/>
                  </a:lnTo>
                  <a:lnTo>
                    <a:pt x="139" y="10"/>
                  </a:lnTo>
                  <a:lnTo>
                    <a:pt x="133" y="6"/>
                  </a:lnTo>
                  <a:lnTo>
                    <a:pt x="131" y="0"/>
                  </a:lnTo>
                  <a:lnTo>
                    <a:pt x="126" y="4"/>
                  </a:lnTo>
                  <a:lnTo>
                    <a:pt x="120" y="6"/>
                  </a:lnTo>
                  <a:lnTo>
                    <a:pt x="107" y="4"/>
                  </a:lnTo>
                  <a:lnTo>
                    <a:pt x="100" y="4"/>
                  </a:lnTo>
                  <a:lnTo>
                    <a:pt x="96" y="6"/>
                  </a:lnTo>
                  <a:lnTo>
                    <a:pt x="83" y="16"/>
                  </a:lnTo>
                  <a:lnTo>
                    <a:pt x="76" y="20"/>
                  </a:lnTo>
                  <a:lnTo>
                    <a:pt x="68" y="24"/>
                  </a:lnTo>
                  <a:lnTo>
                    <a:pt x="57" y="24"/>
                  </a:lnTo>
                  <a:lnTo>
                    <a:pt x="48" y="26"/>
                  </a:lnTo>
                  <a:lnTo>
                    <a:pt x="37" y="26"/>
                  </a:lnTo>
                  <a:lnTo>
                    <a:pt x="26" y="28"/>
                  </a:lnTo>
                  <a:close/>
                </a:path>
              </a:pathLst>
            </a:custGeom>
            <a:solidFill>
              <a:srgbClr val="FFC000"/>
            </a:solidFill>
            <a:ln w="6350">
              <a:solidFill>
                <a:schemeClr val="bg1"/>
              </a:solidFill>
              <a:round/>
              <a:headEnd/>
              <a:tailEnd/>
            </a:ln>
          </p:spPr>
          <p:txBody>
            <a:bodyPr/>
            <a:lstStyle/>
            <a:p>
              <a:endParaRPr lang="en-US"/>
            </a:p>
          </p:txBody>
        </p:sp>
        <p:sp>
          <p:nvSpPr>
            <p:cNvPr id="5273" name="Freeform 82"/>
            <p:cNvSpPr>
              <a:spLocks/>
            </p:cNvSpPr>
            <p:nvPr/>
          </p:nvSpPr>
          <p:spPr bwMode="gray">
            <a:xfrm>
              <a:off x="7567638" y="4136835"/>
              <a:ext cx="201871" cy="470305"/>
            </a:xfrm>
            <a:custGeom>
              <a:avLst/>
              <a:gdLst>
                <a:gd name="T0" fmla="*/ 0 w 93"/>
                <a:gd name="T1" fmla="*/ 2147483647 h 256"/>
                <a:gd name="T2" fmla="*/ 2147483647 w 93"/>
                <a:gd name="T3" fmla="*/ 2147483647 h 256"/>
                <a:gd name="T4" fmla="*/ 2147483647 w 93"/>
                <a:gd name="T5" fmla="*/ 2147483647 h 256"/>
                <a:gd name="T6" fmla="*/ 2147483647 w 93"/>
                <a:gd name="T7" fmla="*/ 2147483647 h 256"/>
                <a:gd name="T8" fmla="*/ 2147483647 w 93"/>
                <a:gd name="T9" fmla="*/ 2147483647 h 256"/>
                <a:gd name="T10" fmla="*/ 2147483647 w 93"/>
                <a:gd name="T11" fmla="*/ 2147483647 h 256"/>
                <a:gd name="T12" fmla="*/ 2147483647 w 93"/>
                <a:gd name="T13" fmla="*/ 2147483647 h 256"/>
                <a:gd name="T14" fmla="*/ 2147483647 w 93"/>
                <a:gd name="T15" fmla="*/ 2147483647 h 256"/>
                <a:gd name="T16" fmla="*/ 2147483647 w 93"/>
                <a:gd name="T17" fmla="*/ 2147483647 h 256"/>
                <a:gd name="T18" fmla="*/ 2147483647 w 93"/>
                <a:gd name="T19" fmla="*/ 2147483647 h 256"/>
                <a:gd name="T20" fmla="*/ 2147483647 w 93"/>
                <a:gd name="T21" fmla="*/ 2147483647 h 256"/>
                <a:gd name="T22" fmla="*/ 2147483647 w 93"/>
                <a:gd name="T23" fmla="*/ 2147483647 h 256"/>
                <a:gd name="T24" fmla="*/ 2147483647 w 93"/>
                <a:gd name="T25" fmla="*/ 2147483647 h 256"/>
                <a:gd name="T26" fmla="*/ 2147483647 w 93"/>
                <a:gd name="T27" fmla="*/ 2147483647 h 256"/>
                <a:gd name="T28" fmla="*/ 2147483647 w 93"/>
                <a:gd name="T29" fmla="*/ 2147483647 h 256"/>
                <a:gd name="T30" fmla="*/ 2147483647 w 93"/>
                <a:gd name="T31" fmla="*/ 2147483647 h 256"/>
                <a:gd name="T32" fmla="*/ 2147483647 w 93"/>
                <a:gd name="T33" fmla="*/ 2147483647 h 256"/>
                <a:gd name="T34" fmla="*/ 2147483647 w 93"/>
                <a:gd name="T35" fmla="*/ 2147483647 h 256"/>
                <a:gd name="T36" fmla="*/ 2147483647 w 93"/>
                <a:gd name="T37" fmla="*/ 2147483647 h 256"/>
                <a:gd name="T38" fmla="*/ 2147483647 w 93"/>
                <a:gd name="T39" fmla="*/ 2147483647 h 256"/>
                <a:gd name="T40" fmla="*/ 2147483647 w 93"/>
                <a:gd name="T41" fmla="*/ 2147483647 h 256"/>
                <a:gd name="T42" fmla="*/ 2147483647 w 93"/>
                <a:gd name="T43" fmla="*/ 2147483647 h 256"/>
                <a:gd name="T44" fmla="*/ 2147483647 w 93"/>
                <a:gd name="T45" fmla="*/ 2147483647 h 256"/>
                <a:gd name="T46" fmla="*/ 2147483647 w 93"/>
                <a:gd name="T47" fmla="*/ 2147483647 h 256"/>
                <a:gd name="T48" fmla="*/ 2147483647 w 93"/>
                <a:gd name="T49" fmla="*/ 2147483647 h 256"/>
                <a:gd name="T50" fmla="*/ 2147483647 w 93"/>
                <a:gd name="T51" fmla="*/ 2147483647 h 256"/>
                <a:gd name="T52" fmla="*/ 2147483647 w 93"/>
                <a:gd name="T53" fmla="*/ 2147483647 h 256"/>
                <a:gd name="T54" fmla="*/ 2147483647 w 93"/>
                <a:gd name="T55" fmla="*/ 2147483647 h 256"/>
                <a:gd name="T56" fmla="*/ 2147483647 w 93"/>
                <a:gd name="T57" fmla="*/ 2147483647 h 256"/>
                <a:gd name="T58" fmla="*/ 2147483647 w 93"/>
                <a:gd name="T59" fmla="*/ 2147483647 h 256"/>
                <a:gd name="T60" fmla="*/ 2147483647 w 93"/>
                <a:gd name="T61" fmla="*/ 2147483647 h 256"/>
                <a:gd name="T62" fmla="*/ 2147483647 w 93"/>
                <a:gd name="T63" fmla="*/ 2147483647 h 256"/>
                <a:gd name="T64" fmla="*/ 2147483647 w 93"/>
                <a:gd name="T65" fmla="*/ 2147483647 h 256"/>
                <a:gd name="T66" fmla="*/ 2147483647 w 93"/>
                <a:gd name="T67" fmla="*/ 2147483647 h 256"/>
                <a:gd name="T68" fmla="*/ 2147483647 w 93"/>
                <a:gd name="T69" fmla="*/ 2147483647 h 256"/>
                <a:gd name="T70" fmla="*/ 2147483647 w 93"/>
                <a:gd name="T71" fmla="*/ 0 h 256"/>
                <a:gd name="T72" fmla="*/ 2147483647 w 93"/>
                <a:gd name="T73" fmla="*/ 2147483647 h 256"/>
                <a:gd name="T74" fmla="*/ 2147483647 w 93"/>
                <a:gd name="T75" fmla="*/ 2147483647 h 256"/>
                <a:gd name="T76" fmla="*/ 2147483647 w 93"/>
                <a:gd name="T77" fmla="*/ 2147483647 h 256"/>
                <a:gd name="T78" fmla="*/ 2147483647 w 93"/>
                <a:gd name="T79" fmla="*/ 0 h 256"/>
                <a:gd name="T80" fmla="*/ 2147483647 w 93"/>
                <a:gd name="T81" fmla="*/ 0 h 256"/>
                <a:gd name="T82" fmla="*/ 0 w 93"/>
                <a:gd name="T83" fmla="*/ 2147483647 h 256"/>
                <a:gd name="T84" fmla="*/ 2147483647 w 93"/>
                <a:gd name="T85" fmla="*/ 2147483647 h 256"/>
                <a:gd name="T86" fmla="*/ 2147483647 w 93"/>
                <a:gd name="T87" fmla="*/ 2147483647 h 256"/>
                <a:gd name="T88" fmla="*/ 2147483647 w 93"/>
                <a:gd name="T89" fmla="*/ 2147483647 h 256"/>
                <a:gd name="T90" fmla="*/ 2147483647 w 93"/>
                <a:gd name="T91" fmla="*/ 2147483647 h 256"/>
                <a:gd name="T92" fmla="*/ 2147483647 w 93"/>
                <a:gd name="T93" fmla="*/ 2147483647 h 256"/>
                <a:gd name="T94" fmla="*/ 2147483647 w 93"/>
                <a:gd name="T95" fmla="*/ 2147483647 h 256"/>
                <a:gd name="T96" fmla="*/ 2147483647 w 93"/>
                <a:gd name="T97" fmla="*/ 2147483647 h 256"/>
                <a:gd name="T98" fmla="*/ 0 w 93"/>
                <a:gd name="T99" fmla="*/ 2147483647 h 256"/>
                <a:gd name="T100" fmla="*/ 0 w 93"/>
                <a:gd name="T101" fmla="*/ 2147483647 h 256"/>
                <a:gd name="T102" fmla="*/ 0 w 93"/>
                <a:gd name="T103" fmla="*/ 2147483647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256"/>
                <a:gd name="T158" fmla="*/ 93 w 93"/>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256">
                  <a:moveTo>
                    <a:pt x="0" y="150"/>
                  </a:moveTo>
                  <a:lnTo>
                    <a:pt x="0" y="150"/>
                  </a:lnTo>
                  <a:lnTo>
                    <a:pt x="4" y="158"/>
                  </a:lnTo>
                  <a:lnTo>
                    <a:pt x="6" y="164"/>
                  </a:lnTo>
                  <a:lnTo>
                    <a:pt x="6" y="166"/>
                  </a:lnTo>
                  <a:lnTo>
                    <a:pt x="11" y="166"/>
                  </a:lnTo>
                  <a:lnTo>
                    <a:pt x="17" y="168"/>
                  </a:lnTo>
                  <a:lnTo>
                    <a:pt x="24" y="166"/>
                  </a:lnTo>
                  <a:lnTo>
                    <a:pt x="30" y="164"/>
                  </a:lnTo>
                  <a:lnTo>
                    <a:pt x="37" y="166"/>
                  </a:lnTo>
                  <a:lnTo>
                    <a:pt x="43" y="170"/>
                  </a:lnTo>
                  <a:lnTo>
                    <a:pt x="46" y="174"/>
                  </a:lnTo>
                  <a:lnTo>
                    <a:pt x="46" y="178"/>
                  </a:lnTo>
                  <a:lnTo>
                    <a:pt x="43" y="184"/>
                  </a:lnTo>
                  <a:lnTo>
                    <a:pt x="41" y="190"/>
                  </a:lnTo>
                  <a:lnTo>
                    <a:pt x="35" y="206"/>
                  </a:lnTo>
                  <a:lnTo>
                    <a:pt x="33" y="212"/>
                  </a:lnTo>
                  <a:lnTo>
                    <a:pt x="35" y="216"/>
                  </a:lnTo>
                  <a:lnTo>
                    <a:pt x="37" y="218"/>
                  </a:lnTo>
                  <a:lnTo>
                    <a:pt x="48" y="224"/>
                  </a:lnTo>
                  <a:lnTo>
                    <a:pt x="54" y="232"/>
                  </a:lnTo>
                  <a:lnTo>
                    <a:pt x="63" y="250"/>
                  </a:lnTo>
                  <a:lnTo>
                    <a:pt x="67" y="254"/>
                  </a:lnTo>
                  <a:lnTo>
                    <a:pt x="72" y="256"/>
                  </a:lnTo>
                  <a:lnTo>
                    <a:pt x="76" y="254"/>
                  </a:lnTo>
                  <a:lnTo>
                    <a:pt x="78" y="252"/>
                  </a:lnTo>
                  <a:lnTo>
                    <a:pt x="78" y="248"/>
                  </a:lnTo>
                  <a:lnTo>
                    <a:pt x="80" y="232"/>
                  </a:lnTo>
                  <a:lnTo>
                    <a:pt x="82" y="214"/>
                  </a:lnTo>
                  <a:lnTo>
                    <a:pt x="87" y="194"/>
                  </a:lnTo>
                  <a:lnTo>
                    <a:pt x="91" y="182"/>
                  </a:lnTo>
                  <a:lnTo>
                    <a:pt x="93" y="170"/>
                  </a:lnTo>
                  <a:lnTo>
                    <a:pt x="93" y="160"/>
                  </a:lnTo>
                  <a:lnTo>
                    <a:pt x="93" y="154"/>
                  </a:lnTo>
                  <a:lnTo>
                    <a:pt x="91" y="152"/>
                  </a:lnTo>
                  <a:lnTo>
                    <a:pt x="82" y="142"/>
                  </a:lnTo>
                  <a:lnTo>
                    <a:pt x="74" y="134"/>
                  </a:lnTo>
                  <a:lnTo>
                    <a:pt x="65" y="130"/>
                  </a:lnTo>
                  <a:lnTo>
                    <a:pt x="56" y="128"/>
                  </a:lnTo>
                  <a:lnTo>
                    <a:pt x="56" y="124"/>
                  </a:lnTo>
                  <a:lnTo>
                    <a:pt x="52" y="118"/>
                  </a:lnTo>
                  <a:lnTo>
                    <a:pt x="50" y="110"/>
                  </a:lnTo>
                  <a:lnTo>
                    <a:pt x="48" y="104"/>
                  </a:lnTo>
                  <a:lnTo>
                    <a:pt x="48" y="92"/>
                  </a:lnTo>
                  <a:lnTo>
                    <a:pt x="48" y="84"/>
                  </a:lnTo>
                  <a:lnTo>
                    <a:pt x="52" y="76"/>
                  </a:lnTo>
                  <a:lnTo>
                    <a:pt x="56" y="70"/>
                  </a:lnTo>
                  <a:lnTo>
                    <a:pt x="54" y="56"/>
                  </a:lnTo>
                  <a:lnTo>
                    <a:pt x="56" y="42"/>
                  </a:lnTo>
                  <a:lnTo>
                    <a:pt x="56" y="36"/>
                  </a:lnTo>
                  <a:lnTo>
                    <a:pt x="52" y="28"/>
                  </a:lnTo>
                  <a:lnTo>
                    <a:pt x="43" y="14"/>
                  </a:lnTo>
                  <a:lnTo>
                    <a:pt x="30" y="0"/>
                  </a:lnTo>
                  <a:lnTo>
                    <a:pt x="28" y="0"/>
                  </a:lnTo>
                  <a:lnTo>
                    <a:pt x="28" y="2"/>
                  </a:lnTo>
                  <a:lnTo>
                    <a:pt x="28" y="6"/>
                  </a:lnTo>
                  <a:lnTo>
                    <a:pt x="19" y="4"/>
                  </a:lnTo>
                  <a:lnTo>
                    <a:pt x="11" y="0"/>
                  </a:lnTo>
                  <a:lnTo>
                    <a:pt x="2" y="0"/>
                  </a:lnTo>
                  <a:lnTo>
                    <a:pt x="0" y="2"/>
                  </a:lnTo>
                  <a:lnTo>
                    <a:pt x="0" y="6"/>
                  </a:lnTo>
                  <a:lnTo>
                    <a:pt x="13" y="26"/>
                  </a:lnTo>
                  <a:lnTo>
                    <a:pt x="15" y="36"/>
                  </a:lnTo>
                  <a:lnTo>
                    <a:pt x="17" y="46"/>
                  </a:lnTo>
                  <a:lnTo>
                    <a:pt x="15" y="76"/>
                  </a:lnTo>
                  <a:lnTo>
                    <a:pt x="17" y="90"/>
                  </a:lnTo>
                  <a:lnTo>
                    <a:pt x="19" y="106"/>
                  </a:lnTo>
                  <a:lnTo>
                    <a:pt x="19" y="110"/>
                  </a:lnTo>
                  <a:lnTo>
                    <a:pt x="17" y="114"/>
                  </a:lnTo>
                  <a:lnTo>
                    <a:pt x="11" y="120"/>
                  </a:lnTo>
                  <a:lnTo>
                    <a:pt x="4" y="126"/>
                  </a:lnTo>
                  <a:lnTo>
                    <a:pt x="0" y="132"/>
                  </a:lnTo>
                  <a:lnTo>
                    <a:pt x="0" y="136"/>
                  </a:lnTo>
                  <a:lnTo>
                    <a:pt x="0" y="140"/>
                  </a:lnTo>
                  <a:lnTo>
                    <a:pt x="0" y="150"/>
                  </a:lnTo>
                  <a:close/>
                </a:path>
              </a:pathLst>
            </a:custGeom>
            <a:solidFill>
              <a:srgbClr val="0070C0"/>
            </a:solidFill>
            <a:ln w="6350">
              <a:solidFill>
                <a:schemeClr val="bg1"/>
              </a:solidFill>
              <a:round/>
              <a:headEnd/>
              <a:tailEnd/>
            </a:ln>
          </p:spPr>
          <p:txBody>
            <a:bodyPr/>
            <a:lstStyle/>
            <a:p>
              <a:endParaRPr lang="en-US"/>
            </a:p>
          </p:txBody>
        </p:sp>
        <p:sp>
          <p:nvSpPr>
            <p:cNvPr id="5274" name="Freeform 83"/>
            <p:cNvSpPr>
              <a:spLocks/>
            </p:cNvSpPr>
            <p:nvPr/>
          </p:nvSpPr>
          <p:spPr bwMode="gray">
            <a:xfrm>
              <a:off x="7385954" y="4181834"/>
              <a:ext cx="702222" cy="1007382"/>
            </a:xfrm>
            <a:custGeom>
              <a:avLst/>
              <a:gdLst>
                <a:gd name="T0" fmla="*/ 2147483647 w 322"/>
                <a:gd name="T1" fmla="*/ 2147483647 h 548"/>
                <a:gd name="T2" fmla="*/ 2147483647 w 322"/>
                <a:gd name="T3" fmla="*/ 2147483647 h 548"/>
                <a:gd name="T4" fmla="*/ 2147483647 w 322"/>
                <a:gd name="T5" fmla="*/ 2147483647 h 548"/>
                <a:gd name="T6" fmla="*/ 2147483647 w 322"/>
                <a:gd name="T7" fmla="*/ 2147483647 h 548"/>
                <a:gd name="T8" fmla="*/ 2147483647 w 322"/>
                <a:gd name="T9" fmla="*/ 2147483647 h 548"/>
                <a:gd name="T10" fmla="*/ 2147483647 w 322"/>
                <a:gd name="T11" fmla="*/ 2147483647 h 548"/>
                <a:gd name="T12" fmla="*/ 2147483647 w 322"/>
                <a:gd name="T13" fmla="*/ 2147483647 h 548"/>
                <a:gd name="T14" fmla="*/ 2147483647 w 322"/>
                <a:gd name="T15" fmla="*/ 2147483647 h 548"/>
                <a:gd name="T16" fmla="*/ 2147483647 w 322"/>
                <a:gd name="T17" fmla="*/ 2147483647 h 548"/>
                <a:gd name="T18" fmla="*/ 2147483647 w 322"/>
                <a:gd name="T19" fmla="*/ 2147483647 h 548"/>
                <a:gd name="T20" fmla="*/ 2147483647 w 322"/>
                <a:gd name="T21" fmla="*/ 2147483647 h 548"/>
                <a:gd name="T22" fmla="*/ 2147483647 w 322"/>
                <a:gd name="T23" fmla="*/ 2147483647 h 548"/>
                <a:gd name="T24" fmla="*/ 2147483647 w 322"/>
                <a:gd name="T25" fmla="*/ 2147483647 h 548"/>
                <a:gd name="T26" fmla="*/ 2147483647 w 322"/>
                <a:gd name="T27" fmla="*/ 2147483647 h 548"/>
                <a:gd name="T28" fmla="*/ 2147483647 w 322"/>
                <a:gd name="T29" fmla="*/ 2147483647 h 548"/>
                <a:gd name="T30" fmla="*/ 2147483647 w 322"/>
                <a:gd name="T31" fmla="*/ 2147483647 h 548"/>
                <a:gd name="T32" fmla="*/ 2147483647 w 322"/>
                <a:gd name="T33" fmla="*/ 2147483647 h 548"/>
                <a:gd name="T34" fmla="*/ 2147483647 w 322"/>
                <a:gd name="T35" fmla="*/ 2147483647 h 548"/>
                <a:gd name="T36" fmla="*/ 2147483647 w 322"/>
                <a:gd name="T37" fmla="*/ 2147483647 h 548"/>
                <a:gd name="T38" fmla="*/ 2147483647 w 322"/>
                <a:gd name="T39" fmla="*/ 2147483647 h 548"/>
                <a:gd name="T40" fmla="*/ 2147483647 w 322"/>
                <a:gd name="T41" fmla="*/ 2147483647 h 548"/>
                <a:gd name="T42" fmla="*/ 2147483647 w 322"/>
                <a:gd name="T43" fmla="*/ 2147483647 h 548"/>
                <a:gd name="T44" fmla="*/ 2147483647 w 322"/>
                <a:gd name="T45" fmla="*/ 2147483647 h 548"/>
                <a:gd name="T46" fmla="*/ 2147483647 w 322"/>
                <a:gd name="T47" fmla="*/ 2147483647 h 548"/>
                <a:gd name="T48" fmla="*/ 2147483647 w 322"/>
                <a:gd name="T49" fmla="*/ 2147483647 h 548"/>
                <a:gd name="T50" fmla="*/ 2147483647 w 322"/>
                <a:gd name="T51" fmla="*/ 2147483647 h 548"/>
                <a:gd name="T52" fmla="*/ 2147483647 w 322"/>
                <a:gd name="T53" fmla="*/ 2147483647 h 548"/>
                <a:gd name="T54" fmla="*/ 2147483647 w 322"/>
                <a:gd name="T55" fmla="*/ 2147483647 h 548"/>
                <a:gd name="T56" fmla="*/ 2147483647 w 322"/>
                <a:gd name="T57" fmla="*/ 2147483647 h 548"/>
                <a:gd name="T58" fmla="*/ 2147483647 w 322"/>
                <a:gd name="T59" fmla="*/ 2147483647 h 548"/>
                <a:gd name="T60" fmla="*/ 2147483647 w 322"/>
                <a:gd name="T61" fmla="*/ 2147483647 h 548"/>
                <a:gd name="T62" fmla="*/ 2147483647 w 322"/>
                <a:gd name="T63" fmla="*/ 2147483647 h 548"/>
                <a:gd name="T64" fmla="*/ 2147483647 w 322"/>
                <a:gd name="T65" fmla="*/ 2147483647 h 548"/>
                <a:gd name="T66" fmla="*/ 2147483647 w 322"/>
                <a:gd name="T67" fmla="*/ 2147483647 h 548"/>
                <a:gd name="T68" fmla="*/ 2147483647 w 322"/>
                <a:gd name="T69" fmla="*/ 2147483647 h 548"/>
                <a:gd name="T70" fmla="*/ 2147483647 w 322"/>
                <a:gd name="T71" fmla="*/ 2147483647 h 548"/>
                <a:gd name="T72" fmla="*/ 2147483647 w 322"/>
                <a:gd name="T73" fmla="*/ 2147483647 h 548"/>
                <a:gd name="T74" fmla="*/ 2147483647 w 322"/>
                <a:gd name="T75" fmla="*/ 2147483647 h 548"/>
                <a:gd name="T76" fmla="*/ 2147483647 w 322"/>
                <a:gd name="T77" fmla="*/ 2147483647 h 548"/>
                <a:gd name="T78" fmla="*/ 2147483647 w 322"/>
                <a:gd name="T79" fmla="*/ 2147483647 h 548"/>
                <a:gd name="T80" fmla="*/ 2147483647 w 322"/>
                <a:gd name="T81" fmla="*/ 2147483647 h 548"/>
                <a:gd name="T82" fmla="*/ 2147483647 w 322"/>
                <a:gd name="T83" fmla="*/ 2147483647 h 548"/>
                <a:gd name="T84" fmla="*/ 0 w 322"/>
                <a:gd name="T85" fmla="*/ 2147483647 h 548"/>
                <a:gd name="T86" fmla="*/ 2147483647 w 322"/>
                <a:gd name="T87" fmla="*/ 2147483647 h 548"/>
                <a:gd name="T88" fmla="*/ 2147483647 w 322"/>
                <a:gd name="T89" fmla="*/ 2147483647 h 548"/>
                <a:gd name="T90" fmla="*/ 2147483647 w 322"/>
                <a:gd name="T91" fmla="*/ 2147483647 h 548"/>
                <a:gd name="T92" fmla="*/ 2147483647 w 322"/>
                <a:gd name="T93" fmla="*/ 2147483647 h 548"/>
                <a:gd name="T94" fmla="*/ 2147483647 w 322"/>
                <a:gd name="T95" fmla="*/ 2147483647 h 548"/>
                <a:gd name="T96" fmla="*/ 2147483647 w 322"/>
                <a:gd name="T97" fmla="*/ 2147483647 h 548"/>
                <a:gd name="T98" fmla="*/ 2147483647 w 322"/>
                <a:gd name="T99" fmla="*/ 2147483647 h 548"/>
                <a:gd name="T100" fmla="*/ 2147483647 w 322"/>
                <a:gd name="T101" fmla="*/ 2147483647 h 548"/>
                <a:gd name="T102" fmla="*/ 2147483647 w 322"/>
                <a:gd name="T103" fmla="*/ 2147483647 h 548"/>
                <a:gd name="T104" fmla="*/ 2147483647 w 322"/>
                <a:gd name="T105" fmla="*/ 2147483647 h 548"/>
                <a:gd name="T106" fmla="*/ 2147483647 w 322"/>
                <a:gd name="T107" fmla="*/ 2147483647 h 5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2"/>
                <a:gd name="T163" fmla="*/ 0 h 548"/>
                <a:gd name="T164" fmla="*/ 322 w 322"/>
                <a:gd name="T165" fmla="*/ 548 h 5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2" h="548">
                  <a:moveTo>
                    <a:pt x="148" y="106"/>
                  </a:moveTo>
                  <a:lnTo>
                    <a:pt x="148" y="106"/>
                  </a:lnTo>
                  <a:lnTo>
                    <a:pt x="139" y="104"/>
                  </a:lnTo>
                  <a:lnTo>
                    <a:pt x="139" y="100"/>
                  </a:lnTo>
                  <a:lnTo>
                    <a:pt x="135" y="94"/>
                  </a:lnTo>
                  <a:lnTo>
                    <a:pt x="133" y="86"/>
                  </a:lnTo>
                  <a:lnTo>
                    <a:pt x="131" y="80"/>
                  </a:lnTo>
                  <a:lnTo>
                    <a:pt x="131" y="68"/>
                  </a:lnTo>
                  <a:lnTo>
                    <a:pt x="131" y="60"/>
                  </a:lnTo>
                  <a:lnTo>
                    <a:pt x="135" y="52"/>
                  </a:lnTo>
                  <a:lnTo>
                    <a:pt x="139" y="46"/>
                  </a:lnTo>
                  <a:lnTo>
                    <a:pt x="148" y="44"/>
                  </a:lnTo>
                  <a:lnTo>
                    <a:pt x="159" y="42"/>
                  </a:lnTo>
                  <a:lnTo>
                    <a:pt x="170" y="42"/>
                  </a:lnTo>
                  <a:lnTo>
                    <a:pt x="179" y="42"/>
                  </a:lnTo>
                  <a:lnTo>
                    <a:pt x="192" y="44"/>
                  </a:lnTo>
                  <a:lnTo>
                    <a:pt x="205" y="40"/>
                  </a:lnTo>
                  <a:lnTo>
                    <a:pt x="229" y="30"/>
                  </a:lnTo>
                  <a:lnTo>
                    <a:pt x="231" y="30"/>
                  </a:lnTo>
                  <a:lnTo>
                    <a:pt x="233" y="32"/>
                  </a:lnTo>
                  <a:lnTo>
                    <a:pt x="239" y="36"/>
                  </a:lnTo>
                  <a:lnTo>
                    <a:pt x="246" y="40"/>
                  </a:lnTo>
                  <a:lnTo>
                    <a:pt x="248" y="40"/>
                  </a:lnTo>
                  <a:lnTo>
                    <a:pt x="252" y="38"/>
                  </a:lnTo>
                  <a:lnTo>
                    <a:pt x="261" y="32"/>
                  </a:lnTo>
                  <a:lnTo>
                    <a:pt x="270" y="26"/>
                  </a:lnTo>
                  <a:lnTo>
                    <a:pt x="278" y="20"/>
                  </a:lnTo>
                  <a:lnTo>
                    <a:pt x="289" y="16"/>
                  </a:lnTo>
                  <a:lnTo>
                    <a:pt x="294" y="12"/>
                  </a:lnTo>
                  <a:lnTo>
                    <a:pt x="298" y="10"/>
                  </a:lnTo>
                  <a:lnTo>
                    <a:pt x="305" y="0"/>
                  </a:lnTo>
                  <a:lnTo>
                    <a:pt x="311" y="6"/>
                  </a:lnTo>
                  <a:lnTo>
                    <a:pt x="313" y="12"/>
                  </a:lnTo>
                  <a:lnTo>
                    <a:pt x="313" y="16"/>
                  </a:lnTo>
                  <a:lnTo>
                    <a:pt x="311" y="24"/>
                  </a:lnTo>
                  <a:lnTo>
                    <a:pt x="309" y="60"/>
                  </a:lnTo>
                  <a:lnTo>
                    <a:pt x="311" y="76"/>
                  </a:lnTo>
                  <a:lnTo>
                    <a:pt x="313" y="92"/>
                  </a:lnTo>
                  <a:lnTo>
                    <a:pt x="318" y="106"/>
                  </a:lnTo>
                  <a:lnTo>
                    <a:pt x="318" y="120"/>
                  </a:lnTo>
                  <a:lnTo>
                    <a:pt x="318" y="148"/>
                  </a:lnTo>
                  <a:lnTo>
                    <a:pt x="318" y="152"/>
                  </a:lnTo>
                  <a:lnTo>
                    <a:pt x="320" y="154"/>
                  </a:lnTo>
                  <a:lnTo>
                    <a:pt x="322" y="158"/>
                  </a:lnTo>
                  <a:lnTo>
                    <a:pt x="320" y="162"/>
                  </a:lnTo>
                  <a:lnTo>
                    <a:pt x="307" y="182"/>
                  </a:lnTo>
                  <a:lnTo>
                    <a:pt x="298" y="190"/>
                  </a:lnTo>
                  <a:lnTo>
                    <a:pt x="294" y="202"/>
                  </a:lnTo>
                  <a:lnTo>
                    <a:pt x="287" y="216"/>
                  </a:lnTo>
                  <a:lnTo>
                    <a:pt x="283" y="222"/>
                  </a:lnTo>
                  <a:lnTo>
                    <a:pt x="276" y="224"/>
                  </a:lnTo>
                  <a:lnTo>
                    <a:pt x="265" y="228"/>
                  </a:lnTo>
                  <a:lnTo>
                    <a:pt x="257" y="234"/>
                  </a:lnTo>
                  <a:lnTo>
                    <a:pt x="237" y="246"/>
                  </a:lnTo>
                  <a:lnTo>
                    <a:pt x="233" y="248"/>
                  </a:lnTo>
                  <a:lnTo>
                    <a:pt x="229" y="248"/>
                  </a:lnTo>
                  <a:lnTo>
                    <a:pt x="222" y="248"/>
                  </a:lnTo>
                  <a:lnTo>
                    <a:pt x="218" y="248"/>
                  </a:lnTo>
                  <a:lnTo>
                    <a:pt x="213" y="250"/>
                  </a:lnTo>
                  <a:lnTo>
                    <a:pt x="211" y="252"/>
                  </a:lnTo>
                  <a:lnTo>
                    <a:pt x="211" y="256"/>
                  </a:lnTo>
                  <a:lnTo>
                    <a:pt x="211" y="260"/>
                  </a:lnTo>
                  <a:lnTo>
                    <a:pt x="211" y="266"/>
                  </a:lnTo>
                  <a:lnTo>
                    <a:pt x="207" y="272"/>
                  </a:lnTo>
                  <a:lnTo>
                    <a:pt x="202" y="278"/>
                  </a:lnTo>
                  <a:lnTo>
                    <a:pt x="198" y="286"/>
                  </a:lnTo>
                  <a:lnTo>
                    <a:pt x="194" y="290"/>
                  </a:lnTo>
                  <a:lnTo>
                    <a:pt x="189" y="292"/>
                  </a:lnTo>
                  <a:lnTo>
                    <a:pt x="185" y="288"/>
                  </a:lnTo>
                  <a:lnTo>
                    <a:pt x="181" y="288"/>
                  </a:lnTo>
                  <a:lnTo>
                    <a:pt x="179" y="290"/>
                  </a:lnTo>
                  <a:lnTo>
                    <a:pt x="174" y="292"/>
                  </a:lnTo>
                  <a:lnTo>
                    <a:pt x="163" y="306"/>
                  </a:lnTo>
                  <a:lnTo>
                    <a:pt x="157" y="308"/>
                  </a:lnTo>
                  <a:lnTo>
                    <a:pt x="144" y="308"/>
                  </a:lnTo>
                  <a:lnTo>
                    <a:pt x="137" y="310"/>
                  </a:lnTo>
                  <a:lnTo>
                    <a:pt x="135" y="310"/>
                  </a:lnTo>
                  <a:lnTo>
                    <a:pt x="133" y="312"/>
                  </a:lnTo>
                  <a:lnTo>
                    <a:pt x="126" y="324"/>
                  </a:lnTo>
                  <a:lnTo>
                    <a:pt x="126" y="330"/>
                  </a:lnTo>
                  <a:lnTo>
                    <a:pt x="131" y="334"/>
                  </a:lnTo>
                  <a:lnTo>
                    <a:pt x="139" y="340"/>
                  </a:lnTo>
                  <a:lnTo>
                    <a:pt x="139" y="342"/>
                  </a:lnTo>
                  <a:lnTo>
                    <a:pt x="142" y="346"/>
                  </a:lnTo>
                  <a:lnTo>
                    <a:pt x="142" y="350"/>
                  </a:lnTo>
                  <a:lnTo>
                    <a:pt x="144" y="352"/>
                  </a:lnTo>
                  <a:lnTo>
                    <a:pt x="150" y="356"/>
                  </a:lnTo>
                  <a:lnTo>
                    <a:pt x="155" y="360"/>
                  </a:lnTo>
                  <a:lnTo>
                    <a:pt x="155" y="364"/>
                  </a:lnTo>
                  <a:lnTo>
                    <a:pt x="155" y="368"/>
                  </a:lnTo>
                  <a:lnTo>
                    <a:pt x="155" y="376"/>
                  </a:lnTo>
                  <a:lnTo>
                    <a:pt x="152" y="386"/>
                  </a:lnTo>
                  <a:lnTo>
                    <a:pt x="155" y="390"/>
                  </a:lnTo>
                  <a:lnTo>
                    <a:pt x="159" y="394"/>
                  </a:lnTo>
                  <a:lnTo>
                    <a:pt x="161" y="400"/>
                  </a:lnTo>
                  <a:lnTo>
                    <a:pt x="161" y="406"/>
                  </a:lnTo>
                  <a:lnTo>
                    <a:pt x="163" y="422"/>
                  </a:lnTo>
                  <a:lnTo>
                    <a:pt x="168" y="438"/>
                  </a:lnTo>
                  <a:lnTo>
                    <a:pt x="168" y="444"/>
                  </a:lnTo>
                  <a:lnTo>
                    <a:pt x="165" y="448"/>
                  </a:lnTo>
                  <a:lnTo>
                    <a:pt x="161" y="452"/>
                  </a:lnTo>
                  <a:lnTo>
                    <a:pt x="159" y="456"/>
                  </a:lnTo>
                  <a:lnTo>
                    <a:pt x="159" y="462"/>
                  </a:lnTo>
                  <a:lnTo>
                    <a:pt x="163" y="466"/>
                  </a:lnTo>
                  <a:lnTo>
                    <a:pt x="165" y="472"/>
                  </a:lnTo>
                  <a:lnTo>
                    <a:pt x="165" y="474"/>
                  </a:lnTo>
                  <a:lnTo>
                    <a:pt x="165" y="478"/>
                  </a:lnTo>
                  <a:lnTo>
                    <a:pt x="161" y="484"/>
                  </a:lnTo>
                  <a:lnTo>
                    <a:pt x="155" y="488"/>
                  </a:lnTo>
                  <a:lnTo>
                    <a:pt x="146" y="492"/>
                  </a:lnTo>
                  <a:lnTo>
                    <a:pt x="137" y="494"/>
                  </a:lnTo>
                  <a:lnTo>
                    <a:pt x="122" y="498"/>
                  </a:lnTo>
                  <a:lnTo>
                    <a:pt x="111" y="502"/>
                  </a:lnTo>
                  <a:lnTo>
                    <a:pt x="102" y="504"/>
                  </a:lnTo>
                  <a:lnTo>
                    <a:pt x="92" y="508"/>
                  </a:lnTo>
                  <a:lnTo>
                    <a:pt x="83" y="514"/>
                  </a:lnTo>
                  <a:lnTo>
                    <a:pt x="74" y="522"/>
                  </a:lnTo>
                  <a:lnTo>
                    <a:pt x="70" y="532"/>
                  </a:lnTo>
                  <a:lnTo>
                    <a:pt x="70" y="548"/>
                  </a:lnTo>
                  <a:lnTo>
                    <a:pt x="66" y="536"/>
                  </a:lnTo>
                  <a:lnTo>
                    <a:pt x="63" y="530"/>
                  </a:lnTo>
                  <a:lnTo>
                    <a:pt x="61" y="524"/>
                  </a:lnTo>
                  <a:lnTo>
                    <a:pt x="63" y="520"/>
                  </a:lnTo>
                  <a:lnTo>
                    <a:pt x="66" y="516"/>
                  </a:lnTo>
                  <a:lnTo>
                    <a:pt x="66" y="510"/>
                  </a:lnTo>
                  <a:lnTo>
                    <a:pt x="59" y="500"/>
                  </a:lnTo>
                  <a:lnTo>
                    <a:pt x="55" y="492"/>
                  </a:lnTo>
                  <a:lnTo>
                    <a:pt x="48" y="472"/>
                  </a:lnTo>
                  <a:lnTo>
                    <a:pt x="44" y="454"/>
                  </a:lnTo>
                  <a:lnTo>
                    <a:pt x="37" y="434"/>
                  </a:lnTo>
                  <a:lnTo>
                    <a:pt x="33" y="424"/>
                  </a:lnTo>
                  <a:lnTo>
                    <a:pt x="33" y="416"/>
                  </a:lnTo>
                  <a:lnTo>
                    <a:pt x="33" y="408"/>
                  </a:lnTo>
                  <a:lnTo>
                    <a:pt x="35" y="406"/>
                  </a:lnTo>
                  <a:lnTo>
                    <a:pt x="37" y="404"/>
                  </a:lnTo>
                  <a:lnTo>
                    <a:pt x="42" y="400"/>
                  </a:lnTo>
                  <a:lnTo>
                    <a:pt x="61" y="388"/>
                  </a:lnTo>
                  <a:lnTo>
                    <a:pt x="76" y="374"/>
                  </a:lnTo>
                  <a:lnTo>
                    <a:pt x="83" y="366"/>
                  </a:lnTo>
                  <a:lnTo>
                    <a:pt x="87" y="358"/>
                  </a:lnTo>
                  <a:lnTo>
                    <a:pt x="87" y="350"/>
                  </a:lnTo>
                  <a:lnTo>
                    <a:pt x="87" y="338"/>
                  </a:lnTo>
                  <a:lnTo>
                    <a:pt x="81" y="326"/>
                  </a:lnTo>
                  <a:lnTo>
                    <a:pt x="76" y="314"/>
                  </a:lnTo>
                  <a:lnTo>
                    <a:pt x="72" y="302"/>
                  </a:lnTo>
                  <a:lnTo>
                    <a:pt x="72" y="296"/>
                  </a:lnTo>
                  <a:lnTo>
                    <a:pt x="74" y="292"/>
                  </a:lnTo>
                  <a:lnTo>
                    <a:pt x="79" y="286"/>
                  </a:lnTo>
                  <a:lnTo>
                    <a:pt x="83" y="280"/>
                  </a:lnTo>
                  <a:lnTo>
                    <a:pt x="85" y="276"/>
                  </a:lnTo>
                  <a:lnTo>
                    <a:pt x="87" y="268"/>
                  </a:lnTo>
                  <a:lnTo>
                    <a:pt x="87" y="270"/>
                  </a:lnTo>
                  <a:lnTo>
                    <a:pt x="85" y="246"/>
                  </a:lnTo>
                  <a:lnTo>
                    <a:pt x="83" y="236"/>
                  </a:lnTo>
                  <a:lnTo>
                    <a:pt x="79" y="224"/>
                  </a:lnTo>
                  <a:lnTo>
                    <a:pt x="72" y="220"/>
                  </a:lnTo>
                  <a:lnTo>
                    <a:pt x="66" y="216"/>
                  </a:lnTo>
                  <a:lnTo>
                    <a:pt x="55" y="214"/>
                  </a:lnTo>
                  <a:lnTo>
                    <a:pt x="46" y="210"/>
                  </a:lnTo>
                  <a:lnTo>
                    <a:pt x="31" y="200"/>
                  </a:lnTo>
                  <a:lnTo>
                    <a:pt x="11" y="194"/>
                  </a:lnTo>
                  <a:lnTo>
                    <a:pt x="7" y="190"/>
                  </a:lnTo>
                  <a:lnTo>
                    <a:pt x="3" y="182"/>
                  </a:lnTo>
                  <a:lnTo>
                    <a:pt x="0" y="174"/>
                  </a:lnTo>
                  <a:lnTo>
                    <a:pt x="3" y="166"/>
                  </a:lnTo>
                  <a:lnTo>
                    <a:pt x="5" y="160"/>
                  </a:lnTo>
                  <a:lnTo>
                    <a:pt x="9" y="156"/>
                  </a:lnTo>
                  <a:lnTo>
                    <a:pt x="48" y="142"/>
                  </a:lnTo>
                  <a:lnTo>
                    <a:pt x="66" y="134"/>
                  </a:lnTo>
                  <a:lnTo>
                    <a:pt x="83" y="126"/>
                  </a:lnTo>
                  <a:lnTo>
                    <a:pt x="87" y="134"/>
                  </a:lnTo>
                  <a:lnTo>
                    <a:pt x="89" y="140"/>
                  </a:lnTo>
                  <a:lnTo>
                    <a:pt x="89" y="142"/>
                  </a:lnTo>
                  <a:lnTo>
                    <a:pt x="94" y="142"/>
                  </a:lnTo>
                  <a:lnTo>
                    <a:pt x="100" y="144"/>
                  </a:lnTo>
                  <a:lnTo>
                    <a:pt x="107" y="142"/>
                  </a:lnTo>
                  <a:lnTo>
                    <a:pt x="113" y="140"/>
                  </a:lnTo>
                  <a:lnTo>
                    <a:pt x="120" y="142"/>
                  </a:lnTo>
                  <a:lnTo>
                    <a:pt x="126" y="146"/>
                  </a:lnTo>
                  <a:lnTo>
                    <a:pt x="129" y="150"/>
                  </a:lnTo>
                  <a:lnTo>
                    <a:pt x="129" y="154"/>
                  </a:lnTo>
                  <a:lnTo>
                    <a:pt x="126" y="160"/>
                  </a:lnTo>
                  <a:lnTo>
                    <a:pt x="124" y="166"/>
                  </a:lnTo>
                  <a:lnTo>
                    <a:pt x="118" y="182"/>
                  </a:lnTo>
                  <a:lnTo>
                    <a:pt x="116" y="188"/>
                  </a:lnTo>
                  <a:lnTo>
                    <a:pt x="118" y="192"/>
                  </a:lnTo>
                  <a:lnTo>
                    <a:pt x="120" y="194"/>
                  </a:lnTo>
                  <a:lnTo>
                    <a:pt x="131" y="200"/>
                  </a:lnTo>
                  <a:lnTo>
                    <a:pt x="137" y="208"/>
                  </a:lnTo>
                  <a:lnTo>
                    <a:pt x="146" y="226"/>
                  </a:lnTo>
                  <a:lnTo>
                    <a:pt x="150" y="230"/>
                  </a:lnTo>
                  <a:lnTo>
                    <a:pt x="155" y="232"/>
                  </a:lnTo>
                  <a:lnTo>
                    <a:pt x="159" y="230"/>
                  </a:lnTo>
                  <a:lnTo>
                    <a:pt x="161" y="228"/>
                  </a:lnTo>
                  <a:lnTo>
                    <a:pt x="161" y="224"/>
                  </a:lnTo>
                  <a:lnTo>
                    <a:pt x="163" y="208"/>
                  </a:lnTo>
                  <a:lnTo>
                    <a:pt x="165" y="190"/>
                  </a:lnTo>
                  <a:lnTo>
                    <a:pt x="170" y="170"/>
                  </a:lnTo>
                  <a:lnTo>
                    <a:pt x="174" y="158"/>
                  </a:lnTo>
                  <a:lnTo>
                    <a:pt x="176" y="146"/>
                  </a:lnTo>
                  <a:lnTo>
                    <a:pt x="176" y="136"/>
                  </a:lnTo>
                  <a:lnTo>
                    <a:pt x="176" y="130"/>
                  </a:lnTo>
                  <a:lnTo>
                    <a:pt x="174" y="128"/>
                  </a:lnTo>
                  <a:lnTo>
                    <a:pt x="165" y="118"/>
                  </a:lnTo>
                  <a:lnTo>
                    <a:pt x="157" y="110"/>
                  </a:lnTo>
                  <a:lnTo>
                    <a:pt x="148" y="106"/>
                  </a:lnTo>
                  <a:close/>
                </a:path>
              </a:pathLst>
            </a:custGeom>
            <a:solidFill>
              <a:srgbClr val="0070C0"/>
            </a:solidFill>
            <a:ln w="6350">
              <a:solidFill>
                <a:schemeClr val="bg1"/>
              </a:solidFill>
              <a:round/>
              <a:headEnd/>
              <a:tailEnd/>
            </a:ln>
          </p:spPr>
          <p:txBody>
            <a:bodyPr/>
            <a:lstStyle/>
            <a:p>
              <a:endParaRPr lang="en-US"/>
            </a:p>
          </p:txBody>
        </p:sp>
        <p:sp>
          <p:nvSpPr>
            <p:cNvPr id="5275" name="TextBox 107"/>
            <p:cNvSpPr txBox="1">
              <a:spLocks noChangeArrowheads="1"/>
            </p:cNvSpPr>
            <p:nvPr/>
          </p:nvSpPr>
          <p:spPr bwMode="auto">
            <a:xfrm>
              <a:off x="6341993" y="4218122"/>
              <a:ext cx="654637"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Angola</a:t>
              </a:r>
            </a:p>
          </p:txBody>
        </p:sp>
        <p:sp>
          <p:nvSpPr>
            <p:cNvPr id="5276" name="TextBox 110"/>
            <p:cNvSpPr txBox="1">
              <a:spLocks noChangeArrowheads="1"/>
            </p:cNvSpPr>
            <p:nvPr/>
          </p:nvSpPr>
          <p:spPr bwMode="auto">
            <a:xfrm>
              <a:off x="5622468" y="2917525"/>
              <a:ext cx="654637"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Nigeria</a:t>
              </a:r>
            </a:p>
          </p:txBody>
        </p:sp>
        <p:sp>
          <p:nvSpPr>
            <p:cNvPr id="5277" name="TextBox 112"/>
            <p:cNvSpPr txBox="1">
              <a:spLocks noChangeArrowheads="1"/>
            </p:cNvSpPr>
            <p:nvPr/>
          </p:nvSpPr>
          <p:spPr bwMode="auto">
            <a:xfrm>
              <a:off x="6669312" y="5287922"/>
              <a:ext cx="850741"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South Africa</a:t>
              </a:r>
            </a:p>
          </p:txBody>
        </p:sp>
        <p:sp>
          <p:nvSpPr>
            <p:cNvPr id="5278" name="TextBox 113"/>
            <p:cNvSpPr txBox="1">
              <a:spLocks noChangeArrowheads="1"/>
            </p:cNvSpPr>
            <p:nvPr/>
          </p:nvSpPr>
          <p:spPr bwMode="auto">
            <a:xfrm>
              <a:off x="7182230" y="4464230"/>
              <a:ext cx="1104754"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Mozambique</a:t>
              </a:r>
            </a:p>
          </p:txBody>
        </p:sp>
        <p:sp>
          <p:nvSpPr>
            <p:cNvPr id="5279" name="TextBox 114"/>
            <p:cNvSpPr txBox="1">
              <a:spLocks noChangeArrowheads="1"/>
            </p:cNvSpPr>
            <p:nvPr/>
          </p:nvSpPr>
          <p:spPr bwMode="auto">
            <a:xfrm>
              <a:off x="7323950" y="3787009"/>
              <a:ext cx="741627"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Tanzania</a:t>
              </a:r>
            </a:p>
          </p:txBody>
        </p:sp>
        <p:sp>
          <p:nvSpPr>
            <p:cNvPr id="5280" name="TextBox 115"/>
            <p:cNvSpPr txBox="1">
              <a:spLocks noChangeArrowheads="1"/>
            </p:cNvSpPr>
            <p:nvPr/>
          </p:nvSpPr>
          <p:spPr bwMode="auto">
            <a:xfrm>
              <a:off x="7649827" y="3506858"/>
              <a:ext cx="654637"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Kenya</a:t>
              </a:r>
            </a:p>
          </p:txBody>
        </p:sp>
        <p:sp>
          <p:nvSpPr>
            <p:cNvPr id="5281" name="TextBox 117"/>
            <p:cNvSpPr txBox="1">
              <a:spLocks noChangeArrowheads="1"/>
            </p:cNvSpPr>
            <p:nvPr/>
          </p:nvSpPr>
          <p:spPr bwMode="auto">
            <a:xfrm>
              <a:off x="5086193" y="3048000"/>
              <a:ext cx="654637"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Ghana</a:t>
              </a:r>
            </a:p>
          </p:txBody>
        </p:sp>
        <p:sp>
          <p:nvSpPr>
            <p:cNvPr id="5282" name="TextBox 118"/>
            <p:cNvSpPr txBox="1">
              <a:spLocks noChangeArrowheads="1"/>
            </p:cNvSpPr>
            <p:nvPr/>
          </p:nvSpPr>
          <p:spPr bwMode="auto">
            <a:xfrm>
              <a:off x="4838055" y="3049617"/>
              <a:ext cx="654637"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CIV</a:t>
              </a:r>
            </a:p>
          </p:txBody>
        </p:sp>
        <p:sp>
          <p:nvSpPr>
            <p:cNvPr id="5283" name="TextBox 119"/>
            <p:cNvSpPr txBox="1">
              <a:spLocks noChangeArrowheads="1"/>
            </p:cNvSpPr>
            <p:nvPr/>
          </p:nvSpPr>
          <p:spPr bwMode="auto">
            <a:xfrm>
              <a:off x="4549596" y="2756320"/>
              <a:ext cx="915628"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Guinea </a:t>
              </a:r>
            </a:p>
          </p:txBody>
        </p:sp>
        <p:sp>
          <p:nvSpPr>
            <p:cNvPr id="5284" name="TextBox 122"/>
            <p:cNvSpPr txBox="1">
              <a:spLocks noChangeArrowheads="1"/>
            </p:cNvSpPr>
            <p:nvPr/>
          </p:nvSpPr>
          <p:spPr bwMode="auto">
            <a:xfrm>
              <a:off x="6002083" y="3183297"/>
              <a:ext cx="953416"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Cameroon</a:t>
              </a:r>
            </a:p>
          </p:txBody>
        </p:sp>
        <p:sp>
          <p:nvSpPr>
            <p:cNvPr id="5285" name="TextBox 77"/>
            <p:cNvSpPr txBox="1">
              <a:spLocks noChangeArrowheads="1"/>
            </p:cNvSpPr>
            <p:nvPr/>
          </p:nvSpPr>
          <p:spPr bwMode="auto">
            <a:xfrm>
              <a:off x="6909888" y="4296506"/>
              <a:ext cx="739941"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Zambia</a:t>
              </a:r>
            </a:p>
          </p:txBody>
        </p:sp>
        <p:sp>
          <p:nvSpPr>
            <p:cNvPr id="5286" name="TextBox 78"/>
            <p:cNvSpPr txBox="1">
              <a:spLocks noChangeArrowheads="1"/>
            </p:cNvSpPr>
            <p:nvPr/>
          </p:nvSpPr>
          <p:spPr bwMode="auto">
            <a:xfrm>
              <a:off x="5911302" y="3524879"/>
              <a:ext cx="653196"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Gabon</a:t>
              </a:r>
            </a:p>
          </p:txBody>
        </p:sp>
        <p:sp>
          <p:nvSpPr>
            <p:cNvPr id="5287" name="TextBox 79"/>
            <p:cNvSpPr txBox="1">
              <a:spLocks noChangeArrowheads="1"/>
            </p:cNvSpPr>
            <p:nvPr/>
          </p:nvSpPr>
          <p:spPr bwMode="auto">
            <a:xfrm>
              <a:off x="7636132" y="2979942"/>
              <a:ext cx="733223"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Ethiopia</a:t>
              </a:r>
            </a:p>
          </p:txBody>
        </p:sp>
        <p:sp>
          <p:nvSpPr>
            <p:cNvPr id="5288" name="TextBox 80"/>
            <p:cNvSpPr txBox="1">
              <a:spLocks noChangeArrowheads="1"/>
            </p:cNvSpPr>
            <p:nvPr/>
          </p:nvSpPr>
          <p:spPr bwMode="auto">
            <a:xfrm>
              <a:off x="7520054" y="4218122"/>
              <a:ext cx="653197"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 Malawi</a:t>
              </a:r>
            </a:p>
          </p:txBody>
        </p:sp>
        <p:sp>
          <p:nvSpPr>
            <p:cNvPr id="5289" name="TextBox 82"/>
            <p:cNvSpPr txBox="1">
              <a:spLocks noChangeArrowheads="1"/>
            </p:cNvSpPr>
            <p:nvPr/>
          </p:nvSpPr>
          <p:spPr bwMode="auto">
            <a:xfrm>
              <a:off x="4277255" y="2500133"/>
              <a:ext cx="758345"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Senegal</a:t>
              </a:r>
            </a:p>
          </p:txBody>
        </p:sp>
        <p:sp>
          <p:nvSpPr>
            <p:cNvPr id="5290" name="TextBox 84"/>
            <p:cNvSpPr txBox="1">
              <a:spLocks noChangeArrowheads="1"/>
            </p:cNvSpPr>
            <p:nvPr/>
          </p:nvSpPr>
          <p:spPr bwMode="auto">
            <a:xfrm>
              <a:off x="5410200" y="3352800"/>
              <a:ext cx="854048"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E. Guinea</a:t>
              </a:r>
            </a:p>
          </p:txBody>
        </p:sp>
        <p:sp>
          <p:nvSpPr>
            <p:cNvPr id="5291" name="Rectangle 88"/>
            <p:cNvSpPr>
              <a:spLocks noChangeArrowheads="1"/>
            </p:cNvSpPr>
            <p:nvPr/>
          </p:nvSpPr>
          <p:spPr bwMode="auto">
            <a:xfrm>
              <a:off x="7091447" y="5843638"/>
              <a:ext cx="327319" cy="262733"/>
            </a:xfrm>
            <a:prstGeom prst="rect">
              <a:avLst/>
            </a:prstGeom>
            <a:solidFill>
              <a:srgbClr val="0070C0"/>
            </a:solidFill>
            <a:ln w="9525" algn="ctr">
              <a:noFill/>
              <a:round/>
              <a:headEnd/>
              <a:tailEnd/>
            </a:ln>
          </p:spPr>
          <p:txBody>
            <a:bodyPr wrap="none" lIns="0" tIns="0" rIns="0" bIns="0" anchor="ctr"/>
            <a:lstStyle/>
            <a:p>
              <a:endParaRPr lang="en-US">
                <a:solidFill>
                  <a:srgbClr val="000000"/>
                </a:solidFill>
              </a:endParaRPr>
            </a:p>
          </p:txBody>
        </p:sp>
        <p:sp>
          <p:nvSpPr>
            <p:cNvPr id="80" name="Rectangle 79"/>
            <p:cNvSpPr/>
            <p:nvPr/>
          </p:nvSpPr>
          <p:spPr bwMode="auto">
            <a:xfrm>
              <a:off x="7091447" y="6173924"/>
              <a:ext cx="327188" cy="263303"/>
            </a:xfrm>
            <a:prstGeom prst="rect">
              <a:avLst/>
            </a:prstGeom>
            <a:solidFill>
              <a:srgbClr val="FFC000"/>
            </a:solidFill>
            <a:ln w="9525" cap="flat" cmpd="sng" algn="ctr">
              <a:no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dirty="0">
                <a:solidFill>
                  <a:srgbClr val="000000"/>
                </a:solidFill>
                <a:latin typeface="+mn-lt"/>
                <a:cs typeface="Arial" charset="0"/>
              </a:endParaRPr>
            </a:p>
          </p:txBody>
        </p:sp>
        <p:sp>
          <p:nvSpPr>
            <p:cNvPr id="5293" name="TextBox 90"/>
            <p:cNvSpPr txBox="1">
              <a:spLocks noChangeArrowheads="1"/>
            </p:cNvSpPr>
            <p:nvPr/>
          </p:nvSpPr>
          <p:spPr bwMode="auto">
            <a:xfrm>
              <a:off x="7369742" y="5843638"/>
              <a:ext cx="1571971" cy="240534"/>
            </a:xfrm>
            <a:prstGeom prst="rect">
              <a:avLst/>
            </a:prstGeom>
            <a:noFill/>
            <a:ln w="9525">
              <a:noFill/>
              <a:miter lim="800000"/>
              <a:headEnd/>
              <a:tailEnd/>
            </a:ln>
          </p:spPr>
          <p:txBody>
            <a:bodyPr>
              <a:spAutoFit/>
            </a:bodyPr>
            <a:lstStyle/>
            <a:p>
              <a:r>
                <a:rPr lang="en-US" sz="900" dirty="0">
                  <a:solidFill>
                    <a:srgbClr val="000000"/>
                  </a:solidFill>
                  <a:latin typeface="Century Gothic" pitchFamily="34" charset="0"/>
                </a:rPr>
                <a:t>Investment Footprint</a:t>
              </a:r>
            </a:p>
          </p:txBody>
        </p:sp>
        <p:sp>
          <p:nvSpPr>
            <p:cNvPr id="5294" name="TextBox 92"/>
            <p:cNvSpPr txBox="1">
              <a:spLocks noChangeArrowheads="1"/>
            </p:cNvSpPr>
            <p:nvPr/>
          </p:nvSpPr>
          <p:spPr bwMode="auto">
            <a:xfrm>
              <a:off x="7369742" y="6099825"/>
              <a:ext cx="1753533" cy="413902"/>
            </a:xfrm>
            <a:prstGeom prst="rect">
              <a:avLst/>
            </a:prstGeom>
            <a:noFill/>
            <a:ln w="9525">
              <a:noFill/>
              <a:miter lim="800000"/>
              <a:headEnd/>
              <a:tailEnd/>
            </a:ln>
          </p:spPr>
          <p:txBody>
            <a:bodyPr>
              <a:spAutoFit/>
            </a:bodyPr>
            <a:lstStyle/>
            <a:p>
              <a:r>
                <a:rPr lang="en-US" sz="900">
                  <a:solidFill>
                    <a:srgbClr val="000000"/>
                  </a:solidFill>
                  <a:latin typeface="Century Gothic" pitchFamily="34" charset="0"/>
                </a:rPr>
                <a:t>Projects Reviewed But Not Closed</a:t>
              </a:r>
            </a:p>
          </p:txBody>
        </p:sp>
        <p:sp>
          <p:nvSpPr>
            <p:cNvPr id="89" name="Freeform 57"/>
            <p:cNvSpPr>
              <a:spLocks/>
            </p:cNvSpPr>
            <p:nvPr/>
          </p:nvSpPr>
          <p:spPr bwMode="gray">
            <a:xfrm>
              <a:off x="5943454" y="3352310"/>
              <a:ext cx="124823" cy="78279"/>
            </a:xfrm>
            <a:custGeom>
              <a:avLst/>
              <a:gdLst>
                <a:gd name="T0" fmla="*/ 2147483647 w 58"/>
                <a:gd name="T1" fmla="*/ 0 h 42"/>
                <a:gd name="T2" fmla="*/ 2147483647 w 58"/>
                <a:gd name="T3" fmla="*/ 0 h 42"/>
                <a:gd name="T4" fmla="*/ 2147483647 w 58"/>
                <a:gd name="T5" fmla="*/ 2147483647 h 42"/>
                <a:gd name="T6" fmla="*/ 2147483647 w 58"/>
                <a:gd name="T7" fmla="*/ 2147483647 h 42"/>
                <a:gd name="T8" fmla="*/ 2147483647 w 58"/>
                <a:gd name="T9" fmla="*/ 2147483647 h 42"/>
                <a:gd name="T10" fmla="*/ 2147483647 w 58"/>
                <a:gd name="T11" fmla="*/ 2147483647 h 42"/>
                <a:gd name="T12" fmla="*/ 2147483647 w 58"/>
                <a:gd name="T13" fmla="*/ 2147483647 h 42"/>
                <a:gd name="T14" fmla="*/ 2147483647 w 58"/>
                <a:gd name="T15" fmla="*/ 2147483647 h 42"/>
                <a:gd name="T16" fmla="*/ 2147483647 w 58"/>
                <a:gd name="T17" fmla="*/ 2147483647 h 42"/>
                <a:gd name="T18" fmla="*/ 2147483647 w 58"/>
                <a:gd name="T19" fmla="*/ 2147483647 h 42"/>
                <a:gd name="T20" fmla="*/ 2147483647 w 58"/>
                <a:gd name="T21" fmla="*/ 2147483647 h 42"/>
                <a:gd name="T22" fmla="*/ 0 w 58"/>
                <a:gd name="T23" fmla="*/ 2147483647 h 42"/>
                <a:gd name="T24" fmla="*/ 0 w 58"/>
                <a:gd name="T25" fmla="*/ 2147483647 h 42"/>
                <a:gd name="T26" fmla="*/ 2147483647 w 58"/>
                <a:gd name="T27" fmla="*/ 0 h 42"/>
                <a:gd name="T28" fmla="*/ 2147483647 w 58"/>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42"/>
                <a:gd name="T47" fmla="*/ 58 w 58"/>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42">
                  <a:moveTo>
                    <a:pt x="4" y="0"/>
                  </a:moveTo>
                  <a:lnTo>
                    <a:pt x="4" y="0"/>
                  </a:lnTo>
                  <a:lnTo>
                    <a:pt x="58" y="4"/>
                  </a:lnTo>
                  <a:lnTo>
                    <a:pt x="54" y="24"/>
                  </a:lnTo>
                  <a:lnTo>
                    <a:pt x="52" y="42"/>
                  </a:lnTo>
                  <a:lnTo>
                    <a:pt x="2" y="40"/>
                  </a:lnTo>
                  <a:lnTo>
                    <a:pt x="2" y="36"/>
                  </a:lnTo>
                  <a:lnTo>
                    <a:pt x="0" y="26"/>
                  </a:lnTo>
                  <a:lnTo>
                    <a:pt x="0" y="18"/>
                  </a:lnTo>
                  <a:lnTo>
                    <a:pt x="4" y="0"/>
                  </a:lnTo>
                  <a:close/>
                </a:path>
              </a:pathLst>
            </a:custGeom>
            <a:solidFill>
              <a:schemeClr val="bg1">
                <a:lumMod val="85000"/>
              </a:schemeClr>
            </a:solidFill>
            <a:ln w="6350">
              <a:solidFill>
                <a:schemeClr val="bg1"/>
              </a:solidFill>
              <a:round/>
              <a:headEnd/>
              <a:tailEnd/>
            </a:ln>
          </p:spPr>
          <p:txBody>
            <a:bodyPr/>
            <a:lstStyle/>
            <a:p>
              <a:pPr>
                <a:defRPr/>
              </a:pPr>
              <a:endParaRPr lang="en-US" dirty="0">
                <a:latin typeface="Arial" charset="0"/>
                <a:cs typeface="Arial" charset="0"/>
              </a:endParaRPr>
            </a:p>
          </p:txBody>
        </p:sp>
        <p:sp>
          <p:nvSpPr>
            <p:cNvPr id="5296" name="TextBox 82"/>
            <p:cNvSpPr txBox="1">
              <a:spLocks noChangeArrowheads="1"/>
            </p:cNvSpPr>
            <p:nvPr/>
          </p:nvSpPr>
          <p:spPr bwMode="auto">
            <a:xfrm>
              <a:off x="4186474" y="2927111"/>
              <a:ext cx="643727" cy="33855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Sierra Leone</a:t>
              </a:r>
            </a:p>
          </p:txBody>
        </p:sp>
        <p:sp>
          <p:nvSpPr>
            <p:cNvPr id="5297" name="TextBox 82"/>
            <p:cNvSpPr txBox="1">
              <a:spLocks noChangeArrowheads="1"/>
            </p:cNvSpPr>
            <p:nvPr/>
          </p:nvSpPr>
          <p:spPr bwMode="auto">
            <a:xfrm>
              <a:off x="5275839" y="2756321"/>
              <a:ext cx="643727" cy="215443"/>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Togo</a:t>
              </a:r>
            </a:p>
          </p:txBody>
        </p:sp>
        <p:sp>
          <p:nvSpPr>
            <p:cNvPr id="5298" name="TextBox 119"/>
            <p:cNvSpPr txBox="1">
              <a:spLocks noChangeArrowheads="1"/>
            </p:cNvSpPr>
            <p:nvPr/>
          </p:nvSpPr>
          <p:spPr bwMode="auto">
            <a:xfrm>
              <a:off x="3823352" y="2756320"/>
              <a:ext cx="915628"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Gambia </a:t>
              </a:r>
            </a:p>
          </p:txBody>
        </p:sp>
        <p:sp>
          <p:nvSpPr>
            <p:cNvPr id="5299" name="TextBox 119"/>
            <p:cNvSpPr txBox="1">
              <a:spLocks noChangeArrowheads="1"/>
            </p:cNvSpPr>
            <p:nvPr/>
          </p:nvSpPr>
          <p:spPr bwMode="auto">
            <a:xfrm>
              <a:off x="3732572" y="2438400"/>
              <a:ext cx="915628" cy="33855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Cape </a:t>
              </a:r>
            </a:p>
            <a:p>
              <a:r>
                <a:rPr lang="en-US" sz="800" b="1">
                  <a:solidFill>
                    <a:srgbClr val="000000"/>
                  </a:solidFill>
                  <a:latin typeface="Century Gothic" pitchFamily="34" charset="0"/>
                </a:rPr>
                <a:t>Verde</a:t>
              </a:r>
            </a:p>
          </p:txBody>
        </p:sp>
        <p:sp>
          <p:nvSpPr>
            <p:cNvPr id="5300" name="TextBox 113"/>
            <p:cNvSpPr txBox="1">
              <a:spLocks noChangeArrowheads="1"/>
            </p:cNvSpPr>
            <p:nvPr/>
          </p:nvSpPr>
          <p:spPr bwMode="auto">
            <a:xfrm>
              <a:off x="6733261" y="4800600"/>
              <a:ext cx="962939"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Botswana</a:t>
              </a:r>
            </a:p>
          </p:txBody>
        </p:sp>
        <p:sp>
          <p:nvSpPr>
            <p:cNvPr id="5301" name="TextBox 97"/>
            <p:cNvSpPr txBox="1">
              <a:spLocks noChangeArrowheads="1"/>
            </p:cNvSpPr>
            <p:nvPr/>
          </p:nvSpPr>
          <p:spPr bwMode="auto">
            <a:xfrm>
              <a:off x="4953000" y="4495800"/>
              <a:ext cx="184731" cy="369332"/>
            </a:xfrm>
            <a:prstGeom prst="rect">
              <a:avLst/>
            </a:prstGeom>
            <a:noFill/>
            <a:ln w="9525">
              <a:noFill/>
              <a:miter lim="800000"/>
              <a:headEnd/>
              <a:tailEnd/>
            </a:ln>
          </p:spPr>
          <p:txBody>
            <a:bodyPr wrap="none">
              <a:spAutoFit/>
            </a:bodyPr>
            <a:lstStyle/>
            <a:p>
              <a:endParaRPr lang="en-US"/>
            </a:p>
          </p:txBody>
        </p:sp>
        <p:sp>
          <p:nvSpPr>
            <p:cNvPr id="5302" name="TextBox 79"/>
            <p:cNvSpPr txBox="1">
              <a:spLocks noChangeArrowheads="1"/>
            </p:cNvSpPr>
            <p:nvPr/>
          </p:nvSpPr>
          <p:spPr bwMode="auto">
            <a:xfrm>
              <a:off x="8305798" y="2895600"/>
              <a:ext cx="782819"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Somalia</a:t>
              </a:r>
            </a:p>
          </p:txBody>
        </p:sp>
      </p:grpSp>
      <p:sp>
        <p:nvSpPr>
          <p:cNvPr id="5124" name="TextBox 114"/>
          <p:cNvSpPr txBox="1">
            <a:spLocks noChangeArrowheads="1"/>
          </p:cNvSpPr>
          <p:nvPr/>
        </p:nvSpPr>
        <p:spPr bwMode="auto">
          <a:xfrm>
            <a:off x="152400" y="971550"/>
            <a:ext cx="3810000" cy="323850"/>
          </a:xfrm>
          <a:prstGeom prst="rect">
            <a:avLst/>
          </a:prstGeom>
          <a:solidFill>
            <a:schemeClr val="tx2"/>
          </a:solidFill>
          <a:ln w="9525">
            <a:noFill/>
            <a:miter lim="800000"/>
            <a:headEnd/>
            <a:tailEnd/>
          </a:ln>
        </p:spPr>
        <p:txBody>
          <a:bodyPr>
            <a:spAutoFit/>
          </a:bodyPr>
          <a:lstStyle/>
          <a:p>
            <a:pPr algn="ctr"/>
            <a:r>
              <a:rPr lang="en-US" sz="1500" b="1" dirty="0">
                <a:solidFill>
                  <a:schemeClr val="bg1"/>
                </a:solidFill>
                <a:latin typeface="Century Gothic" pitchFamily="34" charset="0"/>
              </a:rPr>
              <a:t>AFC’s Membership Status</a:t>
            </a:r>
          </a:p>
        </p:txBody>
      </p:sp>
      <p:sp>
        <p:nvSpPr>
          <p:cNvPr id="5125" name="TextBox 115"/>
          <p:cNvSpPr txBox="1">
            <a:spLocks noChangeArrowheads="1"/>
          </p:cNvSpPr>
          <p:nvPr/>
        </p:nvSpPr>
        <p:spPr bwMode="auto">
          <a:xfrm>
            <a:off x="4267200" y="957263"/>
            <a:ext cx="4800600" cy="323850"/>
          </a:xfrm>
          <a:prstGeom prst="rect">
            <a:avLst/>
          </a:prstGeom>
          <a:solidFill>
            <a:schemeClr val="tx2"/>
          </a:solidFill>
          <a:ln w="9525">
            <a:noFill/>
            <a:miter lim="800000"/>
            <a:headEnd/>
            <a:tailEnd/>
          </a:ln>
        </p:spPr>
        <p:txBody>
          <a:bodyPr>
            <a:spAutoFit/>
          </a:bodyPr>
          <a:lstStyle/>
          <a:p>
            <a:pPr algn="ctr"/>
            <a:r>
              <a:rPr lang="en-US" sz="1500" b="1" dirty="0">
                <a:solidFill>
                  <a:schemeClr val="bg1"/>
                </a:solidFill>
                <a:latin typeface="Century Gothic" pitchFamily="34" charset="0"/>
              </a:rPr>
              <a:t>Investment Footprint</a:t>
            </a:r>
            <a:endParaRPr lang="en-US" sz="1500" b="1" i="1" dirty="0">
              <a:solidFill>
                <a:schemeClr val="bg1"/>
              </a:solidFill>
              <a:latin typeface="Century Gothic" pitchFamily="34" charset="0"/>
            </a:endParaRPr>
          </a:p>
        </p:txBody>
      </p:sp>
      <p:sp>
        <p:nvSpPr>
          <p:cNvPr id="96" name="Slide Number Placeholder 95"/>
          <p:cNvSpPr>
            <a:spLocks noGrp="1"/>
          </p:cNvSpPr>
          <p:nvPr>
            <p:ph type="sldNum" sz="quarter" idx="12"/>
          </p:nvPr>
        </p:nvSpPr>
        <p:spPr/>
        <p:txBody>
          <a:bodyPr/>
          <a:lstStyle/>
          <a:p>
            <a:pPr>
              <a:defRPr/>
            </a:pPr>
            <a:fld id="{55589A82-8556-4DDA-9175-490257630A6B}" type="slidenum">
              <a:rPr lang="en-US" smtClean="0"/>
              <a:pPr>
                <a:defRPr/>
              </a:pPr>
              <a:t>4</a:t>
            </a:fld>
            <a:endParaRPr lang="en-US" dirty="0"/>
          </a:p>
        </p:txBody>
      </p:sp>
      <p:sp>
        <p:nvSpPr>
          <p:cNvPr id="97" name="Content Placeholder 2"/>
          <p:cNvSpPr>
            <a:spLocks noGrp="1"/>
          </p:cNvSpPr>
          <p:nvPr>
            <p:ph idx="1"/>
          </p:nvPr>
        </p:nvSpPr>
        <p:spPr>
          <a:xfrm>
            <a:off x="76200" y="3581400"/>
            <a:ext cx="1828800" cy="1600200"/>
          </a:xfrm>
        </p:spPr>
        <p:txBody>
          <a:bodyPr>
            <a:normAutofit/>
          </a:bodyPr>
          <a:lstStyle/>
          <a:p>
            <a:pPr>
              <a:buFont typeface="Arial" charset="0"/>
              <a:buNone/>
              <a:defRPr/>
            </a:pPr>
            <a:r>
              <a:rPr lang="en-US" sz="800" b="1" dirty="0" smtClean="0">
                <a:solidFill>
                  <a:schemeClr val="tx2">
                    <a:lumMod val="75000"/>
                  </a:schemeClr>
                </a:solidFill>
                <a:latin typeface="Century Gothic" pitchFamily="34" charset="0"/>
              </a:rPr>
              <a:t>Current Members</a:t>
            </a:r>
          </a:p>
          <a:p>
            <a:pPr>
              <a:buClr>
                <a:schemeClr val="tx2">
                  <a:lumMod val="75000"/>
                </a:schemeClr>
              </a:buClr>
              <a:defRPr/>
            </a:pPr>
            <a:r>
              <a:rPr lang="en-US" sz="800" dirty="0" smtClean="0">
                <a:latin typeface="Century Gothic" pitchFamily="34" charset="0"/>
              </a:rPr>
              <a:t>Nigeria (Host Country)</a:t>
            </a:r>
          </a:p>
          <a:p>
            <a:pPr>
              <a:buClr>
                <a:schemeClr val="tx2">
                  <a:lumMod val="75000"/>
                </a:schemeClr>
              </a:buClr>
              <a:defRPr/>
            </a:pPr>
            <a:r>
              <a:rPr lang="en-US" sz="800" dirty="0" smtClean="0">
                <a:latin typeface="Century Gothic" pitchFamily="34" charset="0"/>
              </a:rPr>
              <a:t>Ghana</a:t>
            </a:r>
          </a:p>
          <a:p>
            <a:pPr>
              <a:buClr>
                <a:schemeClr val="tx2">
                  <a:lumMod val="75000"/>
                </a:schemeClr>
              </a:buClr>
              <a:defRPr/>
            </a:pPr>
            <a:r>
              <a:rPr lang="en-US" sz="800" dirty="0" smtClean="0">
                <a:latin typeface="Century Gothic" pitchFamily="34" charset="0"/>
              </a:rPr>
              <a:t>Guinea Bissau</a:t>
            </a:r>
          </a:p>
          <a:p>
            <a:pPr>
              <a:buClr>
                <a:schemeClr val="tx2">
                  <a:lumMod val="75000"/>
                </a:schemeClr>
              </a:buClr>
              <a:defRPr/>
            </a:pPr>
            <a:r>
              <a:rPr lang="en-US" sz="800" dirty="0" smtClean="0">
                <a:latin typeface="Century Gothic" pitchFamily="34" charset="0"/>
              </a:rPr>
              <a:t>Sierra Leone</a:t>
            </a:r>
          </a:p>
          <a:p>
            <a:pPr>
              <a:buClr>
                <a:schemeClr val="tx2">
                  <a:lumMod val="75000"/>
                </a:schemeClr>
              </a:buClr>
              <a:defRPr/>
            </a:pPr>
            <a:r>
              <a:rPr lang="en-US" sz="800" dirty="0" smtClean="0">
                <a:latin typeface="Century Gothic" pitchFamily="34" charset="0"/>
              </a:rPr>
              <a:t>The Gambia</a:t>
            </a:r>
          </a:p>
          <a:p>
            <a:pPr>
              <a:buClr>
                <a:schemeClr val="tx2">
                  <a:lumMod val="75000"/>
                </a:schemeClr>
              </a:buClr>
              <a:defRPr/>
            </a:pPr>
            <a:r>
              <a:rPr lang="en-US" sz="800" dirty="0" smtClean="0">
                <a:latin typeface="Century Gothic" pitchFamily="34" charset="0"/>
              </a:rPr>
              <a:t>Liberia</a:t>
            </a:r>
          </a:p>
          <a:p>
            <a:pPr>
              <a:buClr>
                <a:schemeClr val="tx2">
                  <a:lumMod val="75000"/>
                </a:schemeClr>
              </a:buClr>
              <a:defRPr/>
            </a:pPr>
            <a:r>
              <a:rPr lang="en-US" sz="800" dirty="0" smtClean="0">
                <a:latin typeface="Century Gothic" pitchFamily="34" charset="0"/>
              </a:rPr>
              <a:t>Guinea Conakry</a:t>
            </a:r>
          </a:p>
          <a:p>
            <a:pPr>
              <a:buClr>
                <a:schemeClr val="tx2">
                  <a:lumMod val="75000"/>
                </a:schemeClr>
              </a:buClr>
              <a:defRPr/>
            </a:pPr>
            <a:r>
              <a:rPr lang="en-US" sz="800" dirty="0" smtClean="0">
                <a:latin typeface="Century Gothic" pitchFamily="34" charset="0"/>
              </a:rPr>
              <a:t>Chad</a:t>
            </a:r>
          </a:p>
          <a:p>
            <a:pPr>
              <a:buClr>
                <a:schemeClr val="tx2">
                  <a:lumMod val="75000"/>
                </a:schemeClr>
              </a:buClr>
              <a:defRPr/>
            </a:pPr>
            <a:r>
              <a:rPr lang="en-US" sz="800" dirty="0" smtClean="0">
                <a:latin typeface="Century Gothic" pitchFamily="34" charset="0"/>
              </a:rPr>
              <a:t>Cape Verde</a:t>
            </a:r>
          </a:p>
          <a:p>
            <a:pPr>
              <a:buClr>
                <a:schemeClr val="tx2">
                  <a:lumMod val="75000"/>
                </a:schemeClr>
              </a:buClr>
              <a:buNone/>
              <a:defRPr/>
            </a:pPr>
            <a:endParaRPr lang="en-US" sz="800" dirty="0" smtClean="0">
              <a:latin typeface="Century Gothic" pitchFamily="34" charset="0"/>
            </a:endParaRPr>
          </a:p>
          <a:p>
            <a:pPr>
              <a:buFont typeface="Arial" charset="0"/>
              <a:buChar char="•"/>
              <a:defRPr/>
            </a:pPr>
            <a:endParaRPr lang="en-US" sz="800" dirty="0"/>
          </a:p>
        </p:txBody>
      </p:sp>
      <p:sp>
        <p:nvSpPr>
          <p:cNvPr id="5129" name="TextBox 79"/>
          <p:cNvSpPr txBox="1">
            <a:spLocks noChangeArrowheads="1"/>
          </p:cNvSpPr>
          <p:nvPr/>
        </p:nvSpPr>
        <p:spPr bwMode="auto">
          <a:xfrm>
            <a:off x="7391400" y="3276600"/>
            <a:ext cx="657225" cy="215900"/>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Uganda</a:t>
            </a:r>
          </a:p>
        </p:txBody>
      </p:sp>
      <p:grpSp>
        <p:nvGrpSpPr>
          <p:cNvPr id="3" name="Group 105"/>
          <p:cNvGrpSpPr>
            <a:grpSpLocks/>
          </p:cNvGrpSpPr>
          <p:nvPr/>
        </p:nvGrpSpPr>
        <p:grpSpPr bwMode="auto">
          <a:xfrm>
            <a:off x="-76200" y="1295400"/>
            <a:ext cx="4601091" cy="4800600"/>
            <a:chOff x="3551010" y="1219200"/>
            <a:chExt cx="5481482" cy="5380633"/>
          </a:xfrm>
        </p:grpSpPr>
        <p:sp>
          <p:nvSpPr>
            <p:cNvPr id="100" name="Freeform 6"/>
            <p:cNvSpPr>
              <a:spLocks/>
            </p:cNvSpPr>
            <p:nvPr/>
          </p:nvSpPr>
          <p:spPr bwMode="gray">
            <a:xfrm>
              <a:off x="7477264" y="3550095"/>
              <a:ext cx="219386" cy="179711"/>
            </a:xfrm>
            <a:custGeom>
              <a:avLst/>
              <a:gdLst>
                <a:gd name="T0" fmla="*/ 82 w 100"/>
                <a:gd name="T1" fmla="*/ 38 h 98"/>
                <a:gd name="T2" fmla="*/ 82 w 100"/>
                <a:gd name="T3" fmla="*/ 34 h 98"/>
                <a:gd name="T4" fmla="*/ 95 w 100"/>
                <a:gd name="T5" fmla="*/ 30 h 98"/>
                <a:gd name="T6" fmla="*/ 100 w 100"/>
                <a:gd name="T7" fmla="*/ 28 h 98"/>
                <a:gd name="T8" fmla="*/ 100 w 100"/>
                <a:gd name="T9" fmla="*/ 24 h 98"/>
                <a:gd name="T10" fmla="*/ 80 w 100"/>
                <a:gd name="T11" fmla="*/ 6 h 98"/>
                <a:gd name="T12" fmla="*/ 71 w 100"/>
                <a:gd name="T13" fmla="*/ 2 h 98"/>
                <a:gd name="T14" fmla="*/ 50 w 100"/>
                <a:gd name="T15" fmla="*/ 0 h 98"/>
                <a:gd name="T16" fmla="*/ 28 w 100"/>
                <a:gd name="T17" fmla="*/ 8 h 98"/>
                <a:gd name="T18" fmla="*/ 11 w 100"/>
                <a:gd name="T19" fmla="*/ 22 h 98"/>
                <a:gd name="T20" fmla="*/ 0 w 100"/>
                <a:gd name="T21" fmla="*/ 40 h 98"/>
                <a:gd name="T22" fmla="*/ 4 w 100"/>
                <a:gd name="T23" fmla="*/ 42 h 98"/>
                <a:gd name="T24" fmla="*/ 8 w 100"/>
                <a:gd name="T25" fmla="*/ 48 h 98"/>
                <a:gd name="T26" fmla="*/ 6 w 100"/>
                <a:gd name="T27" fmla="*/ 60 h 98"/>
                <a:gd name="T28" fmla="*/ 2 w 100"/>
                <a:gd name="T29" fmla="*/ 76 h 98"/>
                <a:gd name="T30" fmla="*/ 2 w 100"/>
                <a:gd name="T31" fmla="*/ 90 h 98"/>
                <a:gd name="T32" fmla="*/ 6 w 100"/>
                <a:gd name="T33" fmla="*/ 96 h 98"/>
                <a:gd name="T34" fmla="*/ 13 w 100"/>
                <a:gd name="T35" fmla="*/ 98 h 98"/>
                <a:gd name="T36" fmla="*/ 17 w 100"/>
                <a:gd name="T37" fmla="*/ 96 h 98"/>
                <a:gd name="T38" fmla="*/ 34 w 100"/>
                <a:gd name="T39" fmla="*/ 88 h 98"/>
                <a:gd name="T40" fmla="*/ 52 w 100"/>
                <a:gd name="T41" fmla="*/ 94 h 98"/>
                <a:gd name="T42" fmla="*/ 58 w 100"/>
                <a:gd name="T43" fmla="*/ 96 h 98"/>
                <a:gd name="T44" fmla="*/ 76 w 100"/>
                <a:gd name="T45" fmla="*/ 86 h 98"/>
                <a:gd name="T46" fmla="*/ 76 w 100"/>
                <a:gd name="T47" fmla="*/ 84 h 98"/>
                <a:gd name="T48" fmla="*/ 76 w 100"/>
                <a:gd name="T49" fmla="*/ 82 h 98"/>
                <a:gd name="T50" fmla="*/ 69 w 100"/>
                <a:gd name="T51" fmla="*/ 74 h 98"/>
                <a:gd name="T52" fmla="*/ 65 w 100"/>
                <a:gd name="T53" fmla="*/ 70 h 98"/>
                <a:gd name="T54" fmla="*/ 65 w 100"/>
                <a:gd name="T55" fmla="*/ 68 h 98"/>
                <a:gd name="T56" fmla="*/ 76 w 100"/>
                <a:gd name="T57" fmla="*/ 54 h 98"/>
                <a:gd name="T58" fmla="*/ 78 w 100"/>
                <a:gd name="T59" fmla="*/ 48 h 98"/>
                <a:gd name="T60" fmla="*/ 80 w 100"/>
                <a:gd name="T61" fmla="*/ 48 h 98"/>
                <a:gd name="T62" fmla="*/ 82 w 100"/>
                <a:gd name="T63" fmla="*/ 46 h 98"/>
                <a:gd name="T64" fmla="*/ 82 w 100"/>
                <a:gd name="T65" fmla="*/ 42 h 98"/>
                <a:gd name="T66" fmla="*/ 82 w 100"/>
                <a:gd name="T67" fmla="*/ 38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98"/>
                <a:gd name="T104" fmla="*/ 100 w 100"/>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98">
                  <a:moveTo>
                    <a:pt x="82" y="38"/>
                  </a:moveTo>
                  <a:lnTo>
                    <a:pt x="82" y="38"/>
                  </a:lnTo>
                  <a:lnTo>
                    <a:pt x="82" y="34"/>
                  </a:lnTo>
                  <a:lnTo>
                    <a:pt x="89" y="32"/>
                  </a:lnTo>
                  <a:lnTo>
                    <a:pt x="95" y="30"/>
                  </a:lnTo>
                  <a:lnTo>
                    <a:pt x="100" y="30"/>
                  </a:lnTo>
                  <a:lnTo>
                    <a:pt x="100" y="28"/>
                  </a:lnTo>
                  <a:lnTo>
                    <a:pt x="100" y="24"/>
                  </a:lnTo>
                  <a:lnTo>
                    <a:pt x="87" y="12"/>
                  </a:lnTo>
                  <a:lnTo>
                    <a:pt x="80" y="6"/>
                  </a:lnTo>
                  <a:lnTo>
                    <a:pt x="71" y="2"/>
                  </a:lnTo>
                  <a:lnTo>
                    <a:pt x="60" y="0"/>
                  </a:lnTo>
                  <a:lnTo>
                    <a:pt x="50" y="0"/>
                  </a:lnTo>
                  <a:lnTo>
                    <a:pt x="39" y="2"/>
                  </a:lnTo>
                  <a:lnTo>
                    <a:pt x="28" y="8"/>
                  </a:lnTo>
                  <a:lnTo>
                    <a:pt x="19" y="14"/>
                  </a:lnTo>
                  <a:lnTo>
                    <a:pt x="11" y="22"/>
                  </a:lnTo>
                  <a:lnTo>
                    <a:pt x="4" y="30"/>
                  </a:lnTo>
                  <a:lnTo>
                    <a:pt x="0" y="40"/>
                  </a:lnTo>
                  <a:lnTo>
                    <a:pt x="4" y="42"/>
                  </a:lnTo>
                  <a:lnTo>
                    <a:pt x="6" y="42"/>
                  </a:lnTo>
                  <a:lnTo>
                    <a:pt x="8" y="48"/>
                  </a:lnTo>
                  <a:lnTo>
                    <a:pt x="8" y="54"/>
                  </a:lnTo>
                  <a:lnTo>
                    <a:pt x="6" y="60"/>
                  </a:lnTo>
                  <a:lnTo>
                    <a:pt x="2" y="76"/>
                  </a:lnTo>
                  <a:lnTo>
                    <a:pt x="2" y="84"/>
                  </a:lnTo>
                  <a:lnTo>
                    <a:pt x="2" y="90"/>
                  </a:lnTo>
                  <a:lnTo>
                    <a:pt x="6" y="96"/>
                  </a:lnTo>
                  <a:lnTo>
                    <a:pt x="8" y="98"/>
                  </a:lnTo>
                  <a:lnTo>
                    <a:pt x="13" y="98"/>
                  </a:lnTo>
                  <a:lnTo>
                    <a:pt x="17" y="96"/>
                  </a:lnTo>
                  <a:lnTo>
                    <a:pt x="26" y="90"/>
                  </a:lnTo>
                  <a:lnTo>
                    <a:pt x="34" y="88"/>
                  </a:lnTo>
                  <a:lnTo>
                    <a:pt x="43" y="90"/>
                  </a:lnTo>
                  <a:lnTo>
                    <a:pt x="52" y="94"/>
                  </a:lnTo>
                  <a:lnTo>
                    <a:pt x="58" y="96"/>
                  </a:lnTo>
                  <a:lnTo>
                    <a:pt x="65" y="94"/>
                  </a:lnTo>
                  <a:lnTo>
                    <a:pt x="76" y="86"/>
                  </a:lnTo>
                  <a:lnTo>
                    <a:pt x="76" y="84"/>
                  </a:lnTo>
                  <a:lnTo>
                    <a:pt x="76" y="82"/>
                  </a:lnTo>
                  <a:lnTo>
                    <a:pt x="74" y="78"/>
                  </a:lnTo>
                  <a:lnTo>
                    <a:pt x="69" y="74"/>
                  </a:lnTo>
                  <a:lnTo>
                    <a:pt x="65" y="72"/>
                  </a:lnTo>
                  <a:lnTo>
                    <a:pt x="65" y="70"/>
                  </a:lnTo>
                  <a:lnTo>
                    <a:pt x="65" y="68"/>
                  </a:lnTo>
                  <a:lnTo>
                    <a:pt x="74" y="60"/>
                  </a:lnTo>
                  <a:lnTo>
                    <a:pt x="76" y="54"/>
                  </a:lnTo>
                  <a:lnTo>
                    <a:pt x="78" y="48"/>
                  </a:lnTo>
                  <a:lnTo>
                    <a:pt x="80" y="50"/>
                  </a:lnTo>
                  <a:lnTo>
                    <a:pt x="80" y="48"/>
                  </a:lnTo>
                  <a:lnTo>
                    <a:pt x="82" y="46"/>
                  </a:lnTo>
                  <a:lnTo>
                    <a:pt x="82" y="44"/>
                  </a:lnTo>
                  <a:lnTo>
                    <a:pt x="82" y="42"/>
                  </a:lnTo>
                  <a:lnTo>
                    <a:pt x="82" y="40"/>
                  </a:lnTo>
                  <a:lnTo>
                    <a:pt x="82" y="38"/>
                  </a:lnTo>
                  <a:close/>
                </a:path>
              </a:pathLst>
            </a:custGeom>
            <a:solidFill>
              <a:schemeClr val="accent3">
                <a:lumMod val="50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01" name="Freeform 9"/>
            <p:cNvSpPr>
              <a:spLocks/>
            </p:cNvSpPr>
            <p:nvPr/>
          </p:nvSpPr>
          <p:spPr bwMode="gray">
            <a:xfrm>
              <a:off x="5941561" y="3934426"/>
              <a:ext cx="18913" cy="10676"/>
            </a:xfrm>
            <a:custGeom>
              <a:avLst/>
              <a:gdLst>
                <a:gd name="T0" fmla="*/ 8 w 8"/>
                <a:gd name="T1" fmla="*/ 0 h 6"/>
                <a:gd name="T2" fmla="*/ 8 w 8"/>
                <a:gd name="T3" fmla="*/ 0 h 6"/>
                <a:gd name="T4" fmla="*/ 8 w 8"/>
                <a:gd name="T5" fmla="*/ 0 h 6"/>
                <a:gd name="T6" fmla="*/ 8 w 8"/>
                <a:gd name="T7" fmla="*/ 2 h 6"/>
                <a:gd name="T8" fmla="*/ 8 w 8"/>
                <a:gd name="T9" fmla="*/ 6 h 6"/>
                <a:gd name="T10" fmla="*/ 8 w 8"/>
                <a:gd name="T11" fmla="*/ 6 h 6"/>
                <a:gd name="T12" fmla="*/ 4 w 8"/>
                <a:gd name="T13" fmla="*/ 6 h 6"/>
                <a:gd name="T14" fmla="*/ 2 w 8"/>
                <a:gd name="T15" fmla="*/ 6 h 6"/>
                <a:gd name="T16" fmla="*/ 2 w 8"/>
                <a:gd name="T17" fmla="*/ 6 h 6"/>
                <a:gd name="T18" fmla="*/ 0 w 8"/>
                <a:gd name="T19" fmla="*/ 2 h 6"/>
                <a:gd name="T20" fmla="*/ 2 w 8"/>
                <a:gd name="T21" fmla="*/ 0 h 6"/>
                <a:gd name="T22" fmla="*/ 2 w 8"/>
                <a:gd name="T23" fmla="*/ 0 h 6"/>
                <a:gd name="T24" fmla="*/ 4 w 8"/>
                <a:gd name="T25" fmla="*/ 0 h 6"/>
                <a:gd name="T26" fmla="*/ 8 w 8"/>
                <a:gd name="T27" fmla="*/ 0 h 6"/>
                <a:gd name="T28" fmla="*/ 8 w 8"/>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6"/>
                <a:gd name="T47" fmla="*/ 8 w 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6">
                  <a:moveTo>
                    <a:pt x="8" y="0"/>
                  </a:moveTo>
                  <a:lnTo>
                    <a:pt x="8" y="0"/>
                  </a:lnTo>
                  <a:lnTo>
                    <a:pt x="8" y="2"/>
                  </a:lnTo>
                  <a:lnTo>
                    <a:pt x="8" y="6"/>
                  </a:lnTo>
                  <a:lnTo>
                    <a:pt x="4" y="6"/>
                  </a:lnTo>
                  <a:lnTo>
                    <a:pt x="2" y="6"/>
                  </a:lnTo>
                  <a:lnTo>
                    <a:pt x="0" y="2"/>
                  </a:lnTo>
                  <a:lnTo>
                    <a:pt x="2" y="0"/>
                  </a:lnTo>
                  <a:lnTo>
                    <a:pt x="4" y="0"/>
                  </a:lnTo>
                  <a:lnTo>
                    <a:pt x="8" y="0"/>
                  </a:lnTo>
                  <a:close/>
                </a:path>
              </a:pathLst>
            </a:custGeom>
            <a:solidFill>
              <a:schemeClr val="accent3">
                <a:lumMod val="50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02" name="Freeform 17"/>
            <p:cNvSpPr>
              <a:spLocks/>
            </p:cNvSpPr>
            <p:nvPr/>
          </p:nvSpPr>
          <p:spPr bwMode="gray">
            <a:xfrm>
              <a:off x="7206814" y="5341861"/>
              <a:ext cx="138061" cy="103200"/>
            </a:xfrm>
            <a:custGeom>
              <a:avLst/>
              <a:gdLst>
                <a:gd name="T0" fmla="*/ 54 w 63"/>
                <a:gd name="T1" fmla="*/ 24 h 56"/>
                <a:gd name="T2" fmla="*/ 54 w 63"/>
                <a:gd name="T3" fmla="*/ 24 h 56"/>
                <a:gd name="T4" fmla="*/ 58 w 63"/>
                <a:gd name="T5" fmla="*/ 22 h 56"/>
                <a:gd name="T6" fmla="*/ 61 w 63"/>
                <a:gd name="T7" fmla="*/ 18 h 56"/>
                <a:gd name="T8" fmla="*/ 61 w 63"/>
                <a:gd name="T9" fmla="*/ 18 h 56"/>
                <a:gd name="T10" fmla="*/ 63 w 63"/>
                <a:gd name="T11" fmla="*/ 16 h 56"/>
                <a:gd name="T12" fmla="*/ 61 w 63"/>
                <a:gd name="T13" fmla="*/ 12 h 56"/>
                <a:gd name="T14" fmla="*/ 58 w 63"/>
                <a:gd name="T15" fmla="*/ 8 h 56"/>
                <a:gd name="T16" fmla="*/ 58 w 63"/>
                <a:gd name="T17" fmla="*/ 8 h 56"/>
                <a:gd name="T18" fmla="*/ 48 w 63"/>
                <a:gd name="T19" fmla="*/ 2 h 56"/>
                <a:gd name="T20" fmla="*/ 41 w 63"/>
                <a:gd name="T21" fmla="*/ 0 h 56"/>
                <a:gd name="T22" fmla="*/ 35 w 63"/>
                <a:gd name="T23" fmla="*/ 2 h 56"/>
                <a:gd name="T24" fmla="*/ 35 w 63"/>
                <a:gd name="T25" fmla="*/ 2 h 56"/>
                <a:gd name="T26" fmla="*/ 26 w 63"/>
                <a:gd name="T27" fmla="*/ 8 h 56"/>
                <a:gd name="T28" fmla="*/ 17 w 63"/>
                <a:gd name="T29" fmla="*/ 14 h 56"/>
                <a:gd name="T30" fmla="*/ 6 w 63"/>
                <a:gd name="T31" fmla="*/ 20 h 56"/>
                <a:gd name="T32" fmla="*/ 2 w 63"/>
                <a:gd name="T33" fmla="*/ 28 h 56"/>
                <a:gd name="T34" fmla="*/ 2 w 63"/>
                <a:gd name="T35" fmla="*/ 28 h 56"/>
                <a:gd name="T36" fmla="*/ 0 w 63"/>
                <a:gd name="T37" fmla="*/ 32 h 56"/>
                <a:gd name="T38" fmla="*/ 0 w 63"/>
                <a:gd name="T39" fmla="*/ 38 h 56"/>
                <a:gd name="T40" fmla="*/ 4 w 63"/>
                <a:gd name="T41" fmla="*/ 48 h 56"/>
                <a:gd name="T42" fmla="*/ 6 w 63"/>
                <a:gd name="T43" fmla="*/ 52 h 56"/>
                <a:gd name="T44" fmla="*/ 11 w 63"/>
                <a:gd name="T45" fmla="*/ 56 h 56"/>
                <a:gd name="T46" fmla="*/ 15 w 63"/>
                <a:gd name="T47" fmla="*/ 56 h 56"/>
                <a:gd name="T48" fmla="*/ 19 w 63"/>
                <a:gd name="T49" fmla="*/ 56 h 56"/>
                <a:gd name="T50" fmla="*/ 19 w 63"/>
                <a:gd name="T51" fmla="*/ 56 h 56"/>
                <a:gd name="T52" fmla="*/ 26 w 63"/>
                <a:gd name="T53" fmla="*/ 54 h 56"/>
                <a:gd name="T54" fmla="*/ 32 w 63"/>
                <a:gd name="T55" fmla="*/ 50 h 56"/>
                <a:gd name="T56" fmla="*/ 41 w 63"/>
                <a:gd name="T57" fmla="*/ 42 h 56"/>
                <a:gd name="T58" fmla="*/ 41 w 63"/>
                <a:gd name="T59" fmla="*/ 42 h 56"/>
                <a:gd name="T60" fmla="*/ 45 w 63"/>
                <a:gd name="T61" fmla="*/ 38 h 56"/>
                <a:gd name="T62" fmla="*/ 48 w 63"/>
                <a:gd name="T63" fmla="*/ 34 h 56"/>
                <a:gd name="T64" fmla="*/ 50 w 63"/>
                <a:gd name="T65" fmla="*/ 28 h 56"/>
                <a:gd name="T66" fmla="*/ 54 w 63"/>
                <a:gd name="T67" fmla="*/ 24 h 56"/>
                <a:gd name="T68" fmla="*/ 54 w 63"/>
                <a:gd name="T69" fmla="*/ 24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56"/>
                <a:gd name="T107" fmla="*/ 63 w 63"/>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56">
                  <a:moveTo>
                    <a:pt x="54" y="24"/>
                  </a:moveTo>
                  <a:lnTo>
                    <a:pt x="54" y="24"/>
                  </a:lnTo>
                  <a:lnTo>
                    <a:pt x="58" y="22"/>
                  </a:lnTo>
                  <a:lnTo>
                    <a:pt x="61" y="18"/>
                  </a:lnTo>
                  <a:lnTo>
                    <a:pt x="63" y="16"/>
                  </a:lnTo>
                  <a:lnTo>
                    <a:pt x="61" y="12"/>
                  </a:lnTo>
                  <a:lnTo>
                    <a:pt x="58" y="8"/>
                  </a:lnTo>
                  <a:lnTo>
                    <a:pt x="48" y="2"/>
                  </a:lnTo>
                  <a:lnTo>
                    <a:pt x="41" y="0"/>
                  </a:lnTo>
                  <a:lnTo>
                    <a:pt x="35" y="2"/>
                  </a:lnTo>
                  <a:lnTo>
                    <a:pt x="26" y="8"/>
                  </a:lnTo>
                  <a:lnTo>
                    <a:pt x="17" y="14"/>
                  </a:lnTo>
                  <a:lnTo>
                    <a:pt x="6" y="20"/>
                  </a:lnTo>
                  <a:lnTo>
                    <a:pt x="2" y="28"/>
                  </a:lnTo>
                  <a:lnTo>
                    <a:pt x="0" y="32"/>
                  </a:lnTo>
                  <a:lnTo>
                    <a:pt x="0" y="38"/>
                  </a:lnTo>
                  <a:lnTo>
                    <a:pt x="4" y="48"/>
                  </a:lnTo>
                  <a:lnTo>
                    <a:pt x="6" y="52"/>
                  </a:lnTo>
                  <a:lnTo>
                    <a:pt x="11" y="56"/>
                  </a:lnTo>
                  <a:lnTo>
                    <a:pt x="15" y="56"/>
                  </a:lnTo>
                  <a:lnTo>
                    <a:pt x="19" y="56"/>
                  </a:lnTo>
                  <a:lnTo>
                    <a:pt x="26" y="54"/>
                  </a:lnTo>
                  <a:lnTo>
                    <a:pt x="32" y="50"/>
                  </a:lnTo>
                  <a:lnTo>
                    <a:pt x="41" y="42"/>
                  </a:lnTo>
                  <a:lnTo>
                    <a:pt x="45" y="38"/>
                  </a:lnTo>
                  <a:lnTo>
                    <a:pt x="48" y="34"/>
                  </a:lnTo>
                  <a:lnTo>
                    <a:pt x="50" y="28"/>
                  </a:lnTo>
                  <a:lnTo>
                    <a:pt x="54" y="24"/>
                  </a:lnTo>
                  <a:close/>
                </a:path>
              </a:pathLst>
            </a:custGeom>
            <a:solidFill>
              <a:schemeClr val="accent3">
                <a:lumMod val="50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03" name="Freeform 18"/>
            <p:cNvSpPr>
              <a:spLocks/>
            </p:cNvSpPr>
            <p:nvPr/>
          </p:nvSpPr>
          <p:spPr bwMode="gray">
            <a:xfrm>
              <a:off x="7619109" y="4147943"/>
              <a:ext cx="132388" cy="300704"/>
            </a:xfrm>
            <a:custGeom>
              <a:avLst/>
              <a:gdLst>
                <a:gd name="T0" fmla="*/ 4 w 61"/>
                <a:gd name="T1" fmla="*/ 0 h 164"/>
                <a:gd name="T2" fmla="*/ 4 w 61"/>
                <a:gd name="T3" fmla="*/ 0 h 164"/>
                <a:gd name="T4" fmla="*/ 2 w 61"/>
                <a:gd name="T5" fmla="*/ 8 h 164"/>
                <a:gd name="T6" fmla="*/ 0 w 61"/>
                <a:gd name="T7" fmla="*/ 12 h 164"/>
                <a:gd name="T8" fmla="*/ 2 w 61"/>
                <a:gd name="T9" fmla="*/ 14 h 164"/>
                <a:gd name="T10" fmla="*/ 2 w 61"/>
                <a:gd name="T11" fmla="*/ 14 h 164"/>
                <a:gd name="T12" fmla="*/ 9 w 61"/>
                <a:gd name="T13" fmla="*/ 22 h 164"/>
                <a:gd name="T14" fmla="*/ 13 w 61"/>
                <a:gd name="T15" fmla="*/ 28 h 164"/>
                <a:gd name="T16" fmla="*/ 15 w 61"/>
                <a:gd name="T17" fmla="*/ 38 h 164"/>
                <a:gd name="T18" fmla="*/ 17 w 61"/>
                <a:gd name="T19" fmla="*/ 46 h 164"/>
                <a:gd name="T20" fmla="*/ 17 w 61"/>
                <a:gd name="T21" fmla="*/ 54 h 164"/>
                <a:gd name="T22" fmla="*/ 17 w 61"/>
                <a:gd name="T23" fmla="*/ 64 h 164"/>
                <a:gd name="T24" fmla="*/ 13 w 61"/>
                <a:gd name="T25" fmla="*/ 72 h 164"/>
                <a:gd name="T26" fmla="*/ 9 w 61"/>
                <a:gd name="T27" fmla="*/ 78 h 164"/>
                <a:gd name="T28" fmla="*/ 9 w 61"/>
                <a:gd name="T29" fmla="*/ 78 h 164"/>
                <a:gd name="T30" fmla="*/ 6 w 61"/>
                <a:gd name="T31" fmla="*/ 82 h 164"/>
                <a:gd name="T32" fmla="*/ 6 w 61"/>
                <a:gd name="T33" fmla="*/ 88 h 164"/>
                <a:gd name="T34" fmla="*/ 11 w 61"/>
                <a:gd name="T35" fmla="*/ 96 h 164"/>
                <a:gd name="T36" fmla="*/ 11 w 61"/>
                <a:gd name="T37" fmla="*/ 96 h 164"/>
                <a:gd name="T38" fmla="*/ 19 w 61"/>
                <a:gd name="T39" fmla="*/ 110 h 164"/>
                <a:gd name="T40" fmla="*/ 24 w 61"/>
                <a:gd name="T41" fmla="*/ 124 h 164"/>
                <a:gd name="T42" fmla="*/ 26 w 61"/>
                <a:gd name="T43" fmla="*/ 138 h 164"/>
                <a:gd name="T44" fmla="*/ 30 w 61"/>
                <a:gd name="T45" fmla="*/ 154 h 164"/>
                <a:gd name="T46" fmla="*/ 30 w 61"/>
                <a:gd name="T47" fmla="*/ 154 h 164"/>
                <a:gd name="T48" fmla="*/ 32 w 61"/>
                <a:gd name="T49" fmla="*/ 158 h 164"/>
                <a:gd name="T50" fmla="*/ 37 w 61"/>
                <a:gd name="T51" fmla="*/ 160 h 164"/>
                <a:gd name="T52" fmla="*/ 43 w 61"/>
                <a:gd name="T53" fmla="*/ 164 h 164"/>
                <a:gd name="T54" fmla="*/ 48 w 61"/>
                <a:gd name="T55" fmla="*/ 162 h 164"/>
                <a:gd name="T56" fmla="*/ 48 w 61"/>
                <a:gd name="T57" fmla="*/ 162 h 164"/>
                <a:gd name="T58" fmla="*/ 52 w 61"/>
                <a:gd name="T59" fmla="*/ 160 h 164"/>
                <a:gd name="T60" fmla="*/ 58 w 61"/>
                <a:gd name="T61" fmla="*/ 156 h 164"/>
                <a:gd name="T62" fmla="*/ 61 w 61"/>
                <a:gd name="T63" fmla="*/ 150 h 164"/>
                <a:gd name="T64" fmla="*/ 61 w 61"/>
                <a:gd name="T65" fmla="*/ 144 h 164"/>
                <a:gd name="T66" fmla="*/ 61 w 61"/>
                <a:gd name="T67" fmla="*/ 144 h 164"/>
                <a:gd name="T68" fmla="*/ 56 w 61"/>
                <a:gd name="T69" fmla="*/ 140 h 164"/>
                <a:gd name="T70" fmla="*/ 52 w 61"/>
                <a:gd name="T71" fmla="*/ 136 h 164"/>
                <a:gd name="T72" fmla="*/ 48 w 61"/>
                <a:gd name="T73" fmla="*/ 134 h 164"/>
                <a:gd name="T74" fmla="*/ 43 w 61"/>
                <a:gd name="T75" fmla="*/ 128 h 164"/>
                <a:gd name="T76" fmla="*/ 43 w 61"/>
                <a:gd name="T77" fmla="*/ 128 h 164"/>
                <a:gd name="T78" fmla="*/ 41 w 61"/>
                <a:gd name="T79" fmla="*/ 124 h 164"/>
                <a:gd name="T80" fmla="*/ 4 w 61"/>
                <a:gd name="T81" fmla="*/ 0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164"/>
                <a:gd name="T125" fmla="*/ 61 w 61"/>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164">
                  <a:moveTo>
                    <a:pt x="4" y="0"/>
                  </a:moveTo>
                  <a:lnTo>
                    <a:pt x="4" y="0"/>
                  </a:lnTo>
                  <a:lnTo>
                    <a:pt x="2" y="8"/>
                  </a:lnTo>
                  <a:lnTo>
                    <a:pt x="0" y="12"/>
                  </a:lnTo>
                  <a:lnTo>
                    <a:pt x="2" y="14"/>
                  </a:lnTo>
                  <a:lnTo>
                    <a:pt x="9" y="22"/>
                  </a:lnTo>
                  <a:lnTo>
                    <a:pt x="13" y="28"/>
                  </a:lnTo>
                  <a:lnTo>
                    <a:pt x="15" y="38"/>
                  </a:lnTo>
                  <a:lnTo>
                    <a:pt x="17" y="46"/>
                  </a:lnTo>
                  <a:lnTo>
                    <a:pt x="17" y="54"/>
                  </a:lnTo>
                  <a:lnTo>
                    <a:pt x="17" y="64"/>
                  </a:lnTo>
                  <a:lnTo>
                    <a:pt x="13" y="72"/>
                  </a:lnTo>
                  <a:lnTo>
                    <a:pt x="9" y="78"/>
                  </a:lnTo>
                  <a:lnTo>
                    <a:pt x="6" y="82"/>
                  </a:lnTo>
                  <a:lnTo>
                    <a:pt x="6" y="88"/>
                  </a:lnTo>
                  <a:lnTo>
                    <a:pt x="11" y="96"/>
                  </a:lnTo>
                  <a:lnTo>
                    <a:pt x="19" y="110"/>
                  </a:lnTo>
                  <a:lnTo>
                    <a:pt x="24" y="124"/>
                  </a:lnTo>
                  <a:lnTo>
                    <a:pt x="26" y="138"/>
                  </a:lnTo>
                  <a:lnTo>
                    <a:pt x="30" y="154"/>
                  </a:lnTo>
                  <a:lnTo>
                    <a:pt x="32" y="158"/>
                  </a:lnTo>
                  <a:lnTo>
                    <a:pt x="37" y="160"/>
                  </a:lnTo>
                  <a:lnTo>
                    <a:pt x="43" y="164"/>
                  </a:lnTo>
                  <a:lnTo>
                    <a:pt x="48" y="162"/>
                  </a:lnTo>
                  <a:lnTo>
                    <a:pt x="52" y="160"/>
                  </a:lnTo>
                  <a:lnTo>
                    <a:pt x="58" y="156"/>
                  </a:lnTo>
                  <a:lnTo>
                    <a:pt x="61" y="150"/>
                  </a:lnTo>
                  <a:lnTo>
                    <a:pt x="61" y="144"/>
                  </a:lnTo>
                  <a:lnTo>
                    <a:pt x="56" y="140"/>
                  </a:lnTo>
                  <a:lnTo>
                    <a:pt x="52" y="136"/>
                  </a:lnTo>
                  <a:lnTo>
                    <a:pt x="48" y="134"/>
                  </a:lnTo>
                  <a:lnTo>
                    <a:pt x="43" y="128"/>
                  </a:lnTo>
                  <a:lnTo>
                    <a:pt x="41" y="124"/>
                  </a:lnTo>
                  <a:lnTo>
                    <a:pt x="4" y="0"/>
                  </a:lnTo>
                  <a:close/>
                </a:path>
              </a:pathLst>
            </a:custGeom>
            <a:solidFill>
              <a:schemeClr val="accent3">
                <a:lumMod val="50000"/>
              </a:schemeClr>
            </a:solidFill>
            <a:ln w="9525">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04" name="Freeform 19"/>
            <p:cNvSpPr>
              <a:spLocks/>
            </p:cNvSpPr>
            <p:nvPr/>
          </p:nvSpPr>
          <p:spPr bwMode="gray">
            <a:xfrm>
              <a:off x="7619109" y="4147943"/>
              <a:ext cx="132388" cy="300704"/>
            </a:xfrm>
            <a:custGeom>
              <a:avLst/>
              <a:gdLst>
                <a:gd name="T0" fmla="*/ 4 w 61"/>
                <a:gd name="T1" fmla="*/ 0 h 164"/>
                <a:gd name="T2" fmla="*/ 4 w 61"/>
                <a:gd name="T3" fmla="*/ 0 h 164"/>
                <a:gd name="T4" fmla="*/ 2 w 61"/>
                <a:gd name="T5" fmla="*/ 8 h 164"/>
                <a:gd name="T6" fmla="*/ 0 w 61"/>
                <a:gd name="T7" fmla="*/ 12 h 164"/>
                <a:gd name="T8" fmla="*/ 2 w 61"/>
                <a:gd name="T9" fmla="*/ 14 h 164"/>
                <a:gd name="T10" fmla="*/ 2 w 61"/>
                <a:gd name="T11" fmla="*/ 14 h 164"/>
                <a:gd name="T12" fmla="*/ 9 w 61"/>
                <a:gd name="T13" fmla="*/ 22 h 164"/>
                <a:gd name="T14" fmla="*/ 13 w 61"/>
                <a:gd name="T15" fmla="*/ 28 h 164"/>
                <a:gd name="T16" fmla="*/ 15 w 61"/>
                <a:gd name="T17" fmla="*/ 38 h 164"/>
                <a:gd name="T18" fmla="*/ 17 w 61"/>
                <a:gd name="T19" fmla="*/ 46 h 164"/>
                <a:gd name="T20" fmla="*/ 17 w 61"/>
                <a:gd name="T21" fmla="*/ 54 h 164"/>
                <a:gd name="T22" fmla="*/ 17 w 61"/>
                <a:gd name="T23" fmla="*/ 64 h 164"/>
                <a:gd name="T24" fmla="*/ 13 w 61"/>
                <a:gd name="T25" fmla="*/ 72 h 164"/>
                <a:gd name="T26" fmla="*/ 9 w 61"/>
                <a:gd name="T27" fmla="*/ 78 h 164"/>
                <a:gd name="T28" fmla="*/ 9 w 61"/>
                <a:gd name="T29" fmla="*/ 78 h 164"/>
                <a:gd name="T30" fmla="*/ 6 w 61"/>
                <a:gd name="T31" fmla="*/ 82 h 164"/>
                <a:gd name="T32" fmla="*/ 6 w 61"/>
                <a:gd name="T33" fmla="*/ 88 h 164"/>
                <a:gd name="T34" fmla="*/ 11 w 61"/>
                <a:gd name="T35" fmla="*/ 96 h 164"/>
                <a:gd name="T36" fmla="*/ 11 w 61"/>
                <a:gd name="T37" fmla="*/ 96 h 164"/>
                <a:gd name="T38" fmla="*/ 19 w 61"/>
                <a:gd name="T39" fmla="*/ 110 h 164"/>
                <a:gd name="T40" fmla="*/ 24 w 61"/>
                <a:gd name="T41" fmla="*/ 124 h 164"/>
                <a:gd name="T42" fmla="*/ 26 w 61"/>
                <a:gd name="T43" fmla="*/ 138 h 164"/>
                <a:gd name="T44" fmla="*/ 30 w 61"/>
                <a:gd name="T45" fmla="*/ 154 h 164"/>
                <a:gd name="T46" fmla="*/ 30 w 61"/>
                <a:gd name="T47" fmla="*/ 154 h 164"/>
                <a:gd name="T48" fmla="*/ 32 w 61"/>
                <a:gd name="T49" fmla="*/ 158 h 164"/>
                <a:gd name="T50" fmla="*/ 37 w 61"/>
                <a:gd name="T51" fmla="*/ 160 h 164"/>
                <a:gd name="T52" fmla="*/ 43 w 61"/>
                <a:gd name="T53" fmla="*/ 164 h 164"/>
                <a:gd name="T54" fmla="*/ 48 w 61"/>
                <a:gd name="T55" fmla="*/ 162 h 164"/>
                <a:gd name="T56" fmla="*/ 48 w 61"/>
                <a:gd name="T57" fmla="*/ 162 h 164"/>
                <a:gd name="T58" fmla="*/ 52 w 61"/>
                <a:gd name="T59" fmla="*/ 160 h 164"/>
                <a:gd name="T60" fmla="*/ 58 w 61"/>
                <a:gd name="T61" fmla="*/ 156 h 164"/>
                <a:gd name="T62" fmla="*/ 61 w 61"/>
                <a:gd name="T63" fmla="*/ 150 h 164"/>
                <a:gd name="T64" fmla="*/ 61 w 61"/>
                <a:gd name="T65" fmla="*/ 144 h 164"/>
                <a:gd name="T66" fmla="*/ 61 w 61"/>
                <a:gd name="T67" fmla="*/ 144 h 164"/>
                <a:gd name="T68" fmla="*/ 56 w 61"/>
                <a:gd name="T69" fmla="*/ 140 h 164"/>
                <a:gd name="T70" fmla="*/ 52 w 61"/>
                <a:gd name="T71" fmla="*/ 136 h 164"/>
                <a:gd name="T72" fmla="*/ 48 w 61"/>
                <a:gd name="T73" fmla="*/ 134 h 164"/>
                <a:gd name="T74" fmla="*/ 43 w 61"/>
                <a:gd name="T75" fmla="*/ 128 h 164"/>
                <a:gd name="T76" fmla="*/ 43 w 61"/>
                <a:gd name="T77" fmla="*/ 128 h 164"/>
                <a:gd name="T78" fmla="*/ 41 w 61"/>
                <a:gd name="T79" fmla="*/ 124 h 1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164"/>
                <a:gd name="T122" fmla="*/ 61 w 61"/>
                <a:gd name="T123" fmla="*/ 164 h 1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164">
                  <a:moveTo>
                    <a:pt x="4" y="0"/>
                  </a:moveTo>
                  <a:lnTo>
                    <a:pt x="4" y="0"/>
                  </a:lnTo>
                  <a:lnTo>
                    <a:pt x="2" y="8"/>
                  </a:lnTo>
                  <a:lnTo>
                    <a:pt x="0" y="12"/>
                  </a:lnTo>
                  <a:lnTo>
                    <a:pt x="2" y="14"/>
                  </a:lnTo>
                  <a:lnTo>
                    <a:pt x="9" y="22"/>
                  </a:lnTo>
                  <a:lnTo>
                    <a:pt x="13" y="28"/>
                  </a:lnTo>
                  <a:lnTo>
                    <a:pt x="15" y="38"/>
                  </a:lnTo>
                  <a:lnTo>
                    <a:pt x="17" y="46"/>
                  </a:lnTo>
                  <a:lnTo>
                    <a:pt x="17" y="54"/>
                  </a:lnTo>
                  <a:lnTo>
                    <a:pt x="17" y="64"/>
                  </a:lnTo>
                  <a:lnTo>
                    <a:pt x="13" y="72"/>
                  </a:lnTo>
                  <a:lnTo>
                    <a:pt x="9" y="78"/>
                  </a:lnTo>
                  <a:lnTo>
                    <a:pt x="6" y="82"/>
                  </a:lnTo>
                  <a:lnTo>
                    <a:pt x="6" y="88"/>
                  </a:lnTo>
                  <a:lnTo>
                    <a:pt x="11" y="96"/>
                  </a:lnTo>
                  <a:lnTo>
                    <a:pt x="19" y="110"/>
                  </a:lnTo>
                  <a:lnTo>
                    <a:pt x="24" y="124"/>
                  </a:lnTo>
                  <a:lnTo>
                    <a:pt x="26" y="138"/>
                  </a:lnTo>
                  <a:lnTo>
                    <a:pt x="30" y="154"/>
                  </a:lnTo>
                  <a:lnTo>
                    <a:pt x="32" y="158"/>
                  </a:lnTo>
                  <a:lnTo>
                    <a:pt x="37" y="160"/>
                  </a:lnTo>
                  <a:lnTo>
                    <a:pt x="43" y="164"/>
                  </a:lnTo>
                  <a:lnTo>
                    <a:pt x="48" y="162"/>
                  </a:lnTo>
                  <a:lnTo>
                    <a:pt x="52" y="160"/>
                  </a:lnTo>
                  <a:lnTo>
                    <a:pt x="58" y="156"/>
                  </a:lnTo>
                  <a:lnTo>
                    <a:pt x="61" y="150"/>
                  </a:lnTo>
                  <a:lnTo>
                    <a:pt x="61" y="144"/>
                  </a:lnTo>
                  <a:lnTo>
                    <a:pt x="56" y="140"/>
                  </a:lnTo>
                  <a:lnTo>
                    <a:pt x="52" y="136"/>
                  </a:lnTo>
                  <a:lnTo>
                    <a:pt x="48" y="134"/>
                  </a:lnTo>
                  <a:lnTo>
                    <a:pt x="43" y="128"/>
                  </a:lnTo>
                  <a:lnTo>
                    <a:pt x="41" y="124"/>
                  </a:lnTo>
                </a:path>
              </a:pathLst>
            </a:custGeom>
            <a:solidFill>
              <a:schemeClr val="accent3">
                <a:lumMod val="50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05" name="Freeform 20"/>
            <p:cNvSpPr>
              <a:spLocks/>
            </p:cNvSpPr>
            <p:nvPr/>
          </p:nvSpPr>
          <p:spPr bwMode="gray">
            <a:xfrm>
              <a:off x="7679629" y="4265378"/>
              <a:ext cx="30260" cy="110317"/>
            </a:xfrm>
            <a:custGeom>
              <a:avLst/>
              <a:gdLst>
                <a:gd name="T0" fmla="*/ 13 w 13"/>
                <a:gd name="T1" fmla="*/ 60 h 60"/>
                <a:gd name="T2" fmla="*/ 13 w 13"/>
                <a:gd name="T3" fmla="*/ 60 h 60"/>
                <a:gd name="T4" fmla="*/ 9 w 13"/>
                <a:gd name="T5" fmla="*/ 48 h 60"/>
                <a:gd name="T6" fmla="*/ 0 w 13"/>
                <a:gd name="T7" fmla="*/ 36 h 60"/>
                <a:gd name="T8" fmla="*/ 0 w 13"/>
                <a:gd name="T9" fmla="*/ 36 h 60"/>
                <a:gd name="T10" fmla="*/ 0 w 13"/>
                <a:gd name="T11" fmla="*/ 32 h 60"/>
                <a:gd name="T12" fmla="*/ 0 w 13"/>
                <a:gd name="T13" fmla="*/ 28 h 60"/>
                <a:gd name="T14" fmla="*/ 4 w 13"/>
                <a:gd name="T15" fmla="*/ 20 h 60"/>
                <a:gd name="T16" fmla="*/ 4 w 13"/>
                <a:gd name="T17" fmla="*/ 20 h 60"/>
                <a:gd name="T18" fmla="*/ 7 w 13"/>
                <a:gd name="T19" fmla="*/ 14 h 60"/>
                <a:gd name="T20" fmla="*/ 7 w 13"/>
                <a:gd name="T21" fmla="*/ 8 h 60"/>
                <a:gd name="T22" fmla="*/ 7 w 13"/>
                <a:gd name="T23" fmla="*/ 8 h 60"/>
                <a:gd name="T24" fmla="*/ 4 w 13"/>
                <a:gd name="T25" fmla="*/ 0 h 60"/>
                <a:gd name="T26" fmla="*/ 13 w 13"/>
                <a:gd name="T27" fmla="*/ 6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60"/>
                <a:gd name="T44" fmla="*/ 13 w 13"/>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60">
                  <a:moveTo>
                    <a:pt x="13" y="60"/>
                  </a:moveTo>
                  <a:lnTo>
                    <a:pt x="13" y="60"/>
                  </a:lnTo>
                  <a:lnTo>
                    <a:pt x="9" y="48"/>
                  </a:lnTo>
                  <a:lnTo>
                    <a:pt x="0" y="36"/>
                  </a:lnTo>
                  <a:lnTo>
                    <a:pt x="0" y="32"/>
                  </a:lnTo>
                  <a:lnTo>
                    <a:pt x="0" y="28"/>
                  </a:lnTo>
                  <a:lnTo>
                    <a:pt x="4" y="20"/>
                  </a:lnTo>
                  <a:lnTo>
                    <a:pt x="7" y="14"/>
                  </a:lnTo>
                  <a:lnTo>
                    <a:pt x="7" y="8"/>
                  </a:lnTo>
                  <a:lnTo>
                    <a:pt x="4" y="0"/>
                  </a:lnTo>
                  <a:lnTo>
                    <a:pt x="13" y="60"/>
                  </a:lnTo>
                  <a:close/>
                </a:path>
              </a:pathLst>
            </a:custGeom>
            <a:solidFill>
              <a:schemeClr val="accent3">
                <a:lumMod val="50000"/>
              </a:schemeClr>
            </a:solidFill>
            <a:ln w="9525">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06" name="Freeform 21"/>
            <p:cNvSpPr>
              <a:spLocks/>
            </p:cNvSpPr>
            <p:nvPr/>
          </p:nvSpPr>
          <p:spPr bwMode="gray">
            <a:xfrm>
              <a:off x="7679629" y="4265378"/>
              <a:ext cx="30260" cy="110317"/>
            </a:xfrm>
            <a:custGeom>
              <a:avLst/>
              <a:gdLst>
                <a:gd name="T0" fmla="*/ 13 w 13"/>
                <a:gd name="T1" fmla="*/ 60 h 60"/>
                <a:gd name="T2" fmla="*/ 13 w 13"/>
                <a:gd name="T3" fmla="*/ 60 h 60"/>
                <a:gd name="T4" fmla="*/ 9 w 13"/>
                <a:gd name="T5" fmla="*/ 48 h 60"/>
                <a:gd name="T6" fmla="*/ 0 w 13"/>
                <a:gd name="T7" fmla="*/ 36 h 60"/>
                <a:gd name="T8" fmla="*/ 0 w 13"/>
                <a:gd name="T9" fmla="*/ 36 h 60"/>
                <a:gd name="T10" fmla="*/ 0 w 13"/>
                <a:gd name="T11" fmla="*/ 32 h 60"/>
                <a:gd name="T12" fmla="*/ 0 w 13"/>
                <a:gd name="T13" fmla="*/ 28 h 60"/>
                <a:gd name="T14" fmla="*/ 4 w 13"/>
                <a:gd name="T15" fmla="*/ 20 h 60"/>
                <a:gd name="T16" fmla="*/ 4 w 13"/>
                <a:gd name="T17" fmla="*/ 20 h 60"/>
                <a:gd name="T18" fmla="*/ 7 w 13"/>
                <a:gd name="T19" fmla="*/ 14 h 60"/>
                <a:gd name="T20" fmla="*/ 7 w 13"/>
                <a:gd name="T21" fmla="*/ 8 h 60"/>
                <a:gd name="T22" fmla="*/ 7 w 13"/>
                <a:gd name="T23" fmla="*/ 8 h 60"/>
                <a:gd name="T24" fmla="*/ 4 w 13"/>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60"/>
                <a:gd name="T41" fmla="*/ 13 w 13"/>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60">
                  <a:moveTo>
                    <a:pt x="13" y="60"/>
                  </a:moveTo>
                  <a:lnTo>
                    <a:pt x="13" y="60"/>
                  </a:lnTo>
                  <a:lnTo>
                    <a:pt x="9" y="48"/>
                  </a:lnTo>
                  <a:lnTo>
                    <a:pt x="0" y="36"/>
                  </a:lnTo>
                  <a:lnTo>
                    <a:pt x="0" y="32"/>
                  </a:lnTo>
                  <a:lnTo>
                    <a:pt x="0" y="28"/>
                  </a:lnTo>
                  <a:lnTo>
                    <a:pt x="4" y="20"/>
                  </a:lnTo>
                  <a:lnTo>
                    <a:pt x="7" y="14"/>
                  </a:lnTo>
                  <a:lnTo>
                    <a:pt x="7" y="8"/>
                  </a:lnTo>
                  <a:lnTo>
                    <a:pt x="4" y="0"/>
                  </a:lnTo>
                </a:path>
              </a:pathLst>
            </a:custGeom>
            <a:solidFill>
              <a:schemeClr val="accent3">
                <a:lumMod val="50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07" name="Freeform 22"/>
            <p:cNvSpPr>
              <a:spLocks/>
            </p:cNvSpPr>
            <p:nvPr/>
          </p:nvSpPr>
          <p:spPr bwMode="gray">
            <a:xfrm>
              <a:off x="7325963" y="3784964"/>
              <a:ext cx="151301" cy="314938"/>
            </a:xfrm>
            <a:custGeom>
              <a:avLst/>
              <a:gdLst>
                <a:gd name="T0" fmla="*/ 22 w 70"/>
                <a:gd name="T1" fmla="*/ 86 h 172"/>
                <a:gd name="T2" fmla="*/ 22 w 70"/>
                <a:gd name="T3" fmla="*/ 86 h 172"/>
                <a:gd name="T4" fmla="*/ 28 w 70"/>
                <a:gd name="T5" fmla="*/ 92 h 172"/>
                <a:gd name="T6" fmla="*/ 35 w 70"/>
                <a:gd name="T7" fmla="*/ 100 h 172"/>
                <a:gd name="T8" fmla="*/ 39 w 70"/>
                <a:gd name="T9" fmla="*/ 106 h 172"/>
                <a:gd name="T10" fmla="*/ 44 w 70"/>
                <a:gd name="T11" fmla="*/ 114 h 172"/>
                <a:gd name="T12" fmla="*/ 44 w 70"/>
                <a:gd name="T13" fmla="*/ 114 h 172"/>
                <a:gd name="T14" fmla="*/ 48 w 70"/>
                <a:gd name="T15" fmla="*/ 126 h 172"/>
                <a:gd name="T16" fmla="*/ 54 w 70"/>
                <a:gd name="T17" fmla="*/ 138 h 172"/>
                <a:gd name="T18" fmla="*/ 63 w 70"/>
                <a:gd name="T19" fmla="*/ 150 h 172"/>
                <a:gd name="T20" fmla="*/ 70 w 70"/>
                <a:gd name="T21" fmla="*/ 162 h 172"/>
                <a:gd name="T22" fmla="*/ 70 w 70"/>
                <a:gd name="T23" fmla="*/ 162 h 172"/>
                <a:gd name="T24" fmla="*/ 70 w 70"/>
                <a:gd name="T25" fmla="*/ 168 h 172"/>
                <a:gd name="T26" fmla="*/ 70 w 70"/>
                <a:gd name="T27" fmla="*/ 170 h 172"/>
                <a:gd name="T28" fmla="*/ 67 w 70"/>
                <a:gd name="T29" fmla="*/ 172 h 172"/>
                <a:gd name="T30" fmla="*/ 67 w 70"/>
                <a:gd name="T31" fmla="*/ 172 h 172"/>
                <a:gd name="T32" fmla="*/ 61 w 70"/>
                <a:gd name="T33" fmla="*/ 172 h 172"/>
                <a:gd name="T34" fmla="*/ 54 w 70"/>
                <a:gd name="T35" fmla="*/ 170 h 172"/>
                <a:gd name="T36" fmla="*/ 48 w 70"/>
                <a:gd name="T37" fmla="*/ 168 h 172"/>
                <a:gd name="T38" fmla="*/ 44 w 70"/>
                <a:gd name="T39" fmla="*/ 164 h 172"/>
                <a:gd name="T40" fmla="*/ 41 w 70"/>
                <a:gd name="T41" fmla="*/ 160 h 172"/>
                <a:gd name="T42" fmla="*/ 39 w 70"/>
                <a:gd name="T43" fmla="*/ 154 h 172"/>
                <a:gd name="T44" fmla="*/ 37 w 70"/>
                <a:gd name="T45" fmla="*/ 140 h 172"/>
                <a:gd name="T46" fmla="*/ 37 w 70"/>
                <a:gd name="T47" fmla="*/ 140 h 172"/>
                <a:gd name="T48" fmla="*/ 35 w 70"/>
                <a:gd name="T49" fmla="*/ 138 h 172"/>
                <a:gd name="T50" fmla="*/ 33 w 70"/>
                <a:gd name="T51" fmla="*/ 134 h 172"/>
                <a:gd name="T52" fmla="*/ 33 w 70"/>
                <a:gd name="T53" fmla="*/ 134 h 172"/>
                <a:gd name="T54" fmla="*/ 31 w 70"/>
                <a:gd name="T55" fmla="*/ 124 h 172"/>
                <a:gd name="T56" fmla="*/ 24 w 70"/>
                <a:gd name="T57" fmla="*/ 116 h 172"/>
                <a:gd name="T58" fmla="*/ 13 w 70"/>
                <a:gd name="T59" fmla="*/ 98 h 172"/>
                <a:gd name="T60" fmla="*/ 13 w 70"/>
                <a:gd name="T61" fmla="*/ 98 h 172"/>
                <a:gd name="T62" fmla="*/ 11 w 70"/>
                <a:gd name="T63" fmla="*/ 92 h 172"/>
                <a:gd name="T64" fmla="*/ 11 w 70"/>
                <a:gd name="T65" fmla="*/ 86 h 172"/>
                <a:gd name="T66" fmla="*/ 11 w 70"/>
                <a:gd name="T67" fmla="*/ 86 h 172"/>
                <a:gd name="T68" fmla="*/ 4 w 70"/>
                <a:gd name="T69" fmla="*/ 76 h 172"/>
                <a:gd name="T70" fmla="*/ 2 w 70"/>
                <a:gd name="T71" fmla="*/ 66 h 172"/>
                <a:gd name="T72" fmla="*/ 0 w 70"/>
                <a:gd name="T73" fmla="*/ 56 h 172"/>
                <a:gd name="T74" fmla="*/ 0 w 70"/>
                <a:gd name="T75" fmla="*/ 44 h 172"/>
                <a:gd name="T76" fmla="*/ 2 w 70"/>
                <a:gd name="T77" fmla="*/ 22 h 172"/>
                <a:gd name="T78" fmla="*/ 7 w 70"/>
                <a:gd name="T79" fmla="*/ 2 h 172"/>
                <a:gd name="T80" fmla="*/ 7 w 70"/>
                <a:gd name="T81" fmla="*/ 2 h 172"/>
                <a:gd name="T82" fmla="*/ 11 w 70"/>
                <a:gd name="T83" fmla="*/ 0 h 172"/>
                <a:gd name="T84" fmla="*/ 13 w 70"/>
                <a:gd name="T85" fmla="*/ 0 h 172"/>
                <a:gd name="T86" fmla="*/ 13 w 70"/>
                <a:gd name="T87" fmla="*/ 0 h 172"/>
                <a:gd name="T88" fmla="*/ 15 w 70"/>
                <a:gd name="T89" fmla="*/ 8 h 172"/>
                <a:gd name="T90" fmla="*/ 17 w 70"/>
                <a:gd name="T91" fmla="*/ 16 h 172"/>
                <a:gd name="T92" fmla="*/ 20 w 70"/>
                <a:gd name="T93" fmla="*/ 30 h 172"/>
                <a:gd name="T94" fmla="*/ 20 w 70"/>
                <a:gd name="T95" fmla="*/ 46 h 172"/>
                <a:gd name="T96" fmla="*/ 20 w 70"/>
                <a:gd name="T97" fmla="*/ 52 h 172"/>
                <a:gd name="T98" fmla="*/ 22 w 70"/>
                <a:gd name="T99" fmla="*/ 60 h 172"/>
                <a:gd name="T100" fmla="*/ 22 w 70"/>
                <a:gd name="T101" fmla="*/ 60 h 172"/>
                <a:gd name="T102" fmla="*/ 22 w 70"/>
                <a:gd name="T103" fmla="*/ 66 h 172"/>
                <a:gd name="T104" fmla="*/ 22 w 70"/>
                <a:gd name="T105" fmla="*/ 72 h 172"/>
                <a:gd name="T106" fmla="*/ 22 w 70"/>
                <a:gd name="T107" fmla="*/ 78 h 172"/>
                <a:gd name="T108" fmla="*/ 22 w 70"/>
                <a:gd name="T109" fmla="*/ 86 h 172"/>
                <a:gd name="T110" fmla="*/ 22 w 70"/>
                <a:gd name="T111" fmla="*/ 86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
                <a:gd name="T169" fmla="*/ 0 h 172"/>
                <a:gd name="T170" fmla="*/ 70 w 70"/>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 h="172">
                  <a:moveTo>
                    <a:pt x="22" y="86"/>
                  </a:moveTo>
                  <a:lnTo>
                    <a:pt x="22" y="86"/>
                  </a:lnTo>
                  <a:lnTo>
                    <a:pt x="28" y="92"/>
                  </a:lnTo>
                  <a:lnTo>
                    <a:pt x="35" y="100"/>
                  </a:lnTo>
                  <a:lnTo>
                    <a:pt x="39" y="106"/>
                  </a:lnTo>
                  <a:lnTo>
                    <a:pt x="44" y="114"/>
                  </a:lnTo>
                  <a:lnTo>
                    <a:pt x="48" y="126"/>
                  </a:lnTo>
                  <a:lnTo>
                    <a:pt x="54" y="138"/>
                  </a:lnTo>
                  <a:lnTo>
                    <a:pt x="63" y="150"/>
                  </a:lnTo>
                  <a:lnTo>
                    <a:pt x="70" y="162"/>
                  </a:lnTo>
                  <a:lnTo>
                    <a:pt x="70" y="168"/>
                  </a:lnTo>
                  <a:lnTo>
                    <a:pt x="70" y="170"/>
                  </a:lnTo>
                  <a:lnTo>
                    <a:pt x="67" y="172"/>
                  </a:lnTo>
                  <a:lnTo>
                    <a:pt x="61" y="172"/>
                  </a:lnTo>
                  <a:lnTo>
                    <a:pt x="54" y="170"/>
                  </a:lnTo>
                  <a:lnTo>
                    <a:pt x="48" y="168"/>
                  </a:lnTo>
                  <a:lnTo>
                    <a:pt x="44" y="164"/>
                  </a:lnTo>
                  <a:lnTo>
                    <a:pt x="41" y="160"/>
                  </a:lnTo>
                  <a:lnTo>
                    <a:pt x="39" y="154"/>
                  </a:lnTo>
                  <a:lnTo>
                    <a:pt x="37" y="140"/>
                  </a:lnTo>
                  <a:lnTo>
                    <a:pt x="35" y="138"/>
                  </a:lnTo>
                  <a:lnTo>
                    <a:pt x="33" y="134"/>
                  </a:lnTo>
                  <a:lnTo>
                    <a:pt x="31" y="124"/>
                  </a:lnTo>
                  <a:lnTo>
                    <a:pt x="24" y="116"/>
                  </a:lnTo>
                  <a:lnTo>
                    <a:pt x="13" y="98"/>
                  </a:lnTo>
                  <a:lnTo>
                    <a:pt x="11" y="92"/>
                  </a:lnTo>
                  <a:lnTo>
                    <a:pt x="11" y="86"/>
                  </a:lnTo>
                  <a:lnTo>
                    <a:pt x="4" y="76"/>
                  </a:lnTo>
                  <a:lnTo>
                    <a:pt x="2" y="66"/>
                  </a:lnTo>
                  <a:lnTo>
                    <a:pt x="0" y="56"/>
                  </a:lnTo>
                  <a:lnTo>
                    <a:pt x="0" y="44"/>
                  </a:lnTo>
                  <a:lnTo>
                    <a:pt x="2" y="22"/>
                  </a:lnTo>
                  <a:lnTo>
                    <a:pt x="7" y="2"/>
                  </a:lnTo>
                  <a:lnTo>
                    <a:pt x="11" y="0"/>
                  </a:lnTo>
                  <a:lnTo>
                    <a:pt x="13" y="0"/>
                  </a:lnTo>
                  <a:lnTo>
                    <a:pt x="15" y="8"/>
                  </a:lnTo>
                  <a:lnTo>
                    <a:pt x="17" y="16"/>
                  </a:lnTo>
                  <a:lnTo>
                    <a:pt x="20" y="30"/>
                  </a:lnTo>
                  <a:lnTo>
                    <a:pt x="20" y="46"/>
                  </a:lnTo>
                  <a:lnTo>
                    <a:pt x="20" y="52"/>
                  </a:lnTo>
                  <a:lnTo>
                    <a:pt x="22" y="60"/>
                  </a:lnTo>
                  <a:lnTo>
                    <a:pt x="22" y="66"/>
                  </a:lnTo>
                  <a:lnTo>
                    <a:pt x="22" y="72"/>
                  </a:lnTo>
                  <a:lnTo>
                    <a:pt x="22" y="78"/>
                  </a:lnTo>
                  <a:lnTo>
                    <a:pt x="22" y="86"/>
                  </a:lnTo>
                  <a:close/>
                </a:path>
              </a:pathLst>
            </a:custGeom>
            <a:solidFill>
              <a:schemeClr val="accent3">
                <a:lumMod val="50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08" name="Freeform 34"/>
            <p:cNvSpPr>
              <a:spLocks/>
            </p:cNvSpPr>
            <p:nvPr/>
          </p:nvSpPr>
          <p:spPr bwMode="gray">
            <a:xfrm>
              <a:off x="7036601" y="1575062"/>
              <a:ext cx="709222" cy="654786"/>
            </a:xfrm>
            <a:custGeom>
              <a:avLst/>
              <a:gdLst>
                <a:gd name="T0" fmla="*/ 13 w 325"/>
                <a:gd name="T1" fmla="*/ 96 h 356"/>
                <a:gd name="T2" fmla="*/ 2 w 325"/>
                <a:gd name="T3" fmla="*/ 76 h 356"/>
                <a:gd name="T4" fmla="*/ 10 w 325"/>
                <a:gd name="T5" fmla="*/ 38 h 356"/>
                <a:gd name="T6" fmla="*/ 8 w 325"/>
                <a:gd name="T7" fmla="*/ 32 h 356"/>
                <a:gd name="T8" fmla="*/ 0 w 325"/>
                <a:gd name="T9" fmla="*/ 18 h 356"/>
                <a:gd name="T10" fmla="*/ 6 w 325"/>
                <a:gd name="T11" fmla="*/ 0 h 356"/>
                <a:gd name="T12" fmla="*/ 21 w 325"/>
                <a:gd name="T13" fmla="*/ 10 h 356"/>
                <a:gd name="T14" fmla="*/ 39 w 325"/>
                <a:gd name="T15" fmla="*/ 10 h 356"/>
                <a:gd name="T16" fmla="*/ 65 w 325"/>
                <a:gd name="T17" fmla="*/ 24 h 356"/>
                <a:gd name="T18" fmla="*/ 89 w 325"/>
                <a:gd name="T19" fmla="*/ 30 h 356"/>
                <a:gd name="T20" fmla="*/ 128 w 325"/>
                <a:gd name="T21" fmla="*/ 36 h 356"/>
                <a:gd name="T22" fmla="*/ 145 w 325"/>
                <a:gd name="T23" fmla="*/ 40 h 356"/>
                <a:gd name="T24" fmla="*/ 154 w 325"/>
                <a:gd name="T25" fmla="*/ 28 h 356"/>
                <a:gd name="T26" fmla="*/ 171 w 325"/>
                <a:gd name="T27" fmla="*/ 20 h 356"/>
                <a:gd name="T28" fmla="*/ 180 w 325"/>
                <a:gd name="T29" fmla="*/ 12 h 356"/>
                <a:gd name="T30" fmla="*/ 197 w 325"/>
                <a:gd name="T31" fmla="*/ 14 h 356"/>
                <a:gd name="T32" fmla="*/ 206 w 325"/>
                <a:gd name="T33" fmla="*/ 20 h 356"/>
                <a:gd name="T34" fmla="*/ 210 w 325"/>
                <a:gd name="T35" fmla="*/ 22 h 356"/>
                <a:gd name="T36" fmla="*/ 223 w 325"/>
                <a:gd name="T37" fmla="*/ 20 h 356"/>
                <a:gd name="T38" fmla="*/ 236 w 325"/>
                <a:gd name="T39" fmla="*/ 22 h 356"/>
                <a:gd name="T40" fmla="*/ 254 w 325"/>
                <a:gd name="T41" fmla="*/ 16 h 356"/>
                <a:gd name="T42" fmla="*/ 269 w 325"/>
                <a:gd name="T43" fmla="*/ 20 h 356"/>
                <a:gd name="T44" fmla="*/ 273 w 325"/>
                <a:gd name="T45" fmla="*/ 34 h 356"/>
                <a:gd name="T46" fmla="*/ 291 w 325"/>
                <a:gd name="T47" fmla="*/ 66 h 356"/>
                <a:gd name="T48" fmla="*/ 299 w 325"/>
                <a:gd name="T49" fmla="*/ 88 h 356"/>
                <a:gd name="T50" fmla="*/ 291 w 325"/>
                <a:gd name="T51" fmla="*/ 98 h 356"/>
                <a:gd name="T52" fmla="*/ 284 w 325"/>
                <a:gd name="T53" fmla="*/ 136 h 356"/>
                <a:gd name="T54" fmla="*/ 280 w 325"/>
                <a:gd name="T55" fmla="*/ 144 h 356"/>
                <a:gd name="T56" fmla="*/ 271 w 325"/>
                <a:gd name="T57" fmla="*/ 132 h 356"/>
                <a:gd name="T58" fmla="*/ 249 w 325"/>
                <a:gd name="T59" fmla="*/ 110 h 356"/>
                <a:gd name="T60" fmla="*/ 241 w 325"/>
                <a:gd name="T61" fmla="*/ 92 h 356"/>
                <a:gd name="T62" fmla="*/ 234 w 325"/>
                <a:gd name="T63" fmla="*/ 98 h 356"/>
                <a:gd name="T64" fmla="*/ 232 w 325"/>
                <a:gd name="T65" fmla="*/ 110 h 356"/>
                <a:gd name="T66" fmla="*/ 241 w 325"/>
                <a:gd name="T67" fmla="*/ 124 h 356"/>
                <a:gd name="T68" fmla="*/ 258 w 325"/>
                <a:gd name="T69" fmla="*/ 152 h 356"/>
                <a:gd name="T70" fmla="*/ 278 w 325"/>
                <a:gd name="T71" fmla="*/ 196 h 356"/>
                <a:gd name="T72" fmla="*/ 291 w 325"/>
                <a:gd name="T73" fmla="*/ 216 h 356"/>
                <a:gd name="T74" fmla="*/ 295 w 325"/>
                <a:gd name="T75" fmla="*/ 224 h 356"/>
                <a:gd name="T76" fmla="*/ 304 w 325"/>
                <a:gd name="T77" fmla="*/ 252 h 356"/>
                <a:gd name="T78" fmla="*/ 315 w 325"/>
                <a:gd name="T79" fmla="*/ 268 h 356"/>
                <a:gd name="T80" fmla="*/ 323 w 325"/>
                <a:gd name="T81" fmla="*/ 276 h 356"/>
                <a:gd name="T82" fmla="*/ 321 w 325"/>
                <a:gd name="T83" fmla="*/ 290 h 356"/>
                <a:gd name="T84" fmla="*/ 325 w 325"/>
                <a:gd name="T85" fmla="*/ 300 h 356"/>
                <a:gd name="T86" fmla="*/ 302 w 325"/>
                <a:gd name="T87" fmla="*/ 312 h 356"/>
                <a:gd name="T88" fmla="*/ 286 w 325"/>
                <a:gd name="T89" fmla="*/ 316 h 356"/>
                <a:gd name="T90" fmla="*/ 278 w 325"/>
                <a:gd name="T91" fmla="*/ 338 h 356"/>
                <a:gd name="T92" fmla="*/ 269 w 325"/>
                <a:gd name="T93" fmla="*/ 344 h 356"/>
                <a:gd name="T94" fmla="*/ 267 w 325"/>
                <a:gd name="T95" fmla="*/ 354 h 356"/>
                <a:gd name="T96" fmla="*/ 262 w 325"/>
                <a:gd name="T97" fmla="*/ 356 h 356"/>
                <a:gd name="T98" fmla="*/ 245 w 325"/>
                <a:gd name="T99" fmla="*/ 352 h 3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5"/>
                <a:gd name="T151" fmla="*/ 0 h 356"/>
                <a:gd name="T152" fmla="*/ 325 w 325"/>
                <a:gd name="T153" fmla="*/ 356 h 3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5" h="356">
                  <a:moveTo>
                    <a:pt x="10" y="350"/>
                  </a:moveTo>
                  <a:lnTo>
                    <a:pt x="13" y="96"/>
                  </a:lnTo>
                  <a:lnTo>
                    <a:pt x="8" y="90"/>
                  </a:lnTo>
                  <a:lnTo>
                    <a:pt x="4" y="82"/>
                  </a:lnTo>
                  <a:lnTo>
                    <a:pt x="2" y="76"/>
                  </a:lnTo>
                  <a:lnTo>
                    <a:pt x="4" y="68"/>
                  </a:lnTo>
                  <a:lnTo>
                    <a:pt x="6" y="54"/>
                  </a:lnTo>
                  <a:lnTo>
                    <a:pt x="10" y="38"/>
                  </a:lnTo>
                  <a:lnTo>
                    <a:pt x="10" y="36"/>
                  </a:lnTo>
                  <a:lnTo>
                    <a:pt x="8" y="32"/>
                  </a:lnTo>
                  <a:lnTo>
                    <a:pt x="2" y="26"/>
                  </a:lnTo>
                  <a:lnTo>
                    <a:pt x="0" y="18"/>
                  </a:lnTo>
                  <a:lnTo>
                    <a:pt x="2" y="8"/>
                  </a:lnTo>
                  <a:lnTo>
                    <a:pt x="6" y="0"/>
                  </a:lnTo>
                  <a:lnTo>
                    <a:pt x="17" y="10"/>
                  </a:lnTo>
                  <a:lnTo>
                    <a:pt x="21" y="10"/>
                  </a:lnTo>
                  <a:lnTo>
                    <a:pt x="30" y="12"/>
                  </a:lnTo>
                  <a:lnTo>
                    <a:pt x="39" y="10"/>
                  </a:lnTo>
                  <a:lnTo>
                    <a:pt x="45" y="12"/>
                  </a:lnTo>
                  <a:lnTo>
                    <a:pt x="52" y="16"/>
                  </a:lnTo>
                  <a:lnTo>
                    <a:pt x="65" y="24"/>
                  </a:lnTo>
                  <a:lnTo>
                    <a:pt x="76" y="28"/>
                  </a:lnTo>
                  <a:lnTo>
                    <a:pt x="89" y="30"/>
                  </a:lnTo>
                  <a:lnTo>
                    <a:pt x="113" y="32"/>
                  </a:lnTo>
                  <a:lnTo>
                    <a:pt x="128" y="36"/>
                  </a:lnTo>
                  <a:lnTo>
                    <a:pt x="141" y="42"/>
                  </a:lnTo>
                  <a:lnTo>
                    <a:pt x="145" y="40"/>
                  </a:lnTo>
                  <a:lnTo>
                    <a:pt x="149" y="36"/>
                  </a:lnTo>
                  <a:lnTo>
                    <a:pt x="154" y="28"/>
                  </a:lnTo>
                  <a:lnTo>
                    <a:pt x="163" y="24"/>
                  </a:lnTo>
                  <a:lnTo>
                    <a:pt x="171" y="20"/>
                  </a:lnTo>
                  <a:lnTo>
                    <a:pt x="178" y="16"/>
                  </a:lnTo>
                  <a:lnTo>
                    <a:pt x="178" y="14"/>
                  </a:lnTo>
                  <a:lnTo>
                    <a:pt x="180" y="12"/>
                  </a:lnTo>
                  <a:lnTo>
                    <a:pt x="191" y="12"/>
                  </a:lnTo>
                  <a:lnTo>
                    <a:pt x="197" y="14"/>
                  </a:lnTo>
                  <a:lnTo>
                    <a:pt x="202" y="16"/>
                  </a:lnTo>
                  <a:lnTo>
                    <a:pt x="206" y="20"/>
                  </a:lnTo>
                  <a:lnTo>
                    <a:pt x="208" y="22"/>
                  </a:lnTo>
                  <a:lnTo>
                    <a:pt x="210" y="22"/>
                  </a:lnTo>
                  <a:lnTo>
                    <a:pt x="215" y="20"/>
                  </a:lnTo>
                  <a:lnTo>
                    <a:pt x="223" y="20"/>
                  </a:lnTo>
                  <a:lnTo>
                    <a:pt x="230" y="22"/>
                  </a:lnTo>
                  <a:lnTo>
                    <a:pt x="236" y="22"/>
                  </a:lnTo>
                  <a:lnTo>
                    <a:pt x="245" y="20"/>
                  </a:lnTo>
                  <a:lnTo>
                    <a:pt x="254" y="16"/>
                  </a:lnTo>
                  <a:lnTo>
                    <a:pt x="258" y="16"/>
                  </a:lnTo>
                  <a:lnTo>
                    <a:pt x="262" y="18"/>
                  </a:lnTo>
                  <a:lnTo>
                    <a:pt x="269" y="20"/>
                  </a:lnTo>
                  <a:lnTo>
                    <a:pt x="271" y="26"/>
                  </a:lnTo>
                  <a:lnTo>
                    <a:pt x="273" y="34"/>
                  </a:lnTo>
                  <a:lnTo>
                    <a:pt x="280" y="46"/>
                  </a:lnTo>
                  <a:lnTo>
                    <a:pt x="291" y="66"/>
                  </a:lnTo>
                  <a:lnTo>
                    <a:pt x="299" y="88"/>
                  </a:lnTo>
                  <a:lnTo>
                    <a:pt x="295" y="92"/>
                  </a:lnTo>
                  <a:lnTo>
                    <a:pt x="291" y="98"/>
                  </a:lnTo>
                  <a:lnTo>
                    <a:pt x="289" y="114"/>
                  </a:lnTo>
                  <a:lnTo>
                    <a:pt x="286" y="128"/>
                  </a:lnTo>
                  <a:lnTo>
                    <a:pt x="284" y="136"/>
                  </a:lnTo>
                  <a:lnTo>
                    <a:pt x="282" y="142"/>
                  </a:lnTo>
                  <a:lnTo>
                    <a:pt x="280" y="144"/>
                  </a:lnTo>
                  <a:lnTo>
                    <a:pt x="278" y="142"/>
                  </a:lnTo>
                  <a:lnTo>
                    <a:pt x="273" y="138"/>
                  </a:lnTo>
                  <a:lnTo>
                    <a:pt x="271" y="132"/>
                  </a:lnTo>
                  <a:lnTo>
                    <a:pt x="267" y="126"/>
                  </a:lnTo>
                  <a:lnTo>
                    <a:pt x="249" y="110"/>
                  </a:lnTo>
                  <a:lnTo>
                    <a:pt x="245" y="102"/>
                  </a:lnTo>
                  <a:lnTo>
                    <a:pt x="241" y="92"/>
                  </a:lnTo>
                  <a:lnTo>
                    <a:pt x="239" y="92"/>
                  </a:lnTo>
                  <a:lnTo>
                    <a:pt x="234" y="98"/>
                  </a:lnTo>
                  <a:lnTo>
                    <a:pt x="232" y="106"/>
                  </a:lnTo>
                  <a:lnTo>
                    <a:pt x="232" y="110"/>
                  </a:lnTo>
                  <a:lnTo>
                    <a:pt x="234" y="114"/>
                  </a:lnTo>
                  <a:lnTo>
                    <a:pt x="241" y="124"/>
                  </a:lnTo>
                  <a:lnTo>
                    <a:pt x="247" y="134"/>
                  </a:lnTo>
                  <a:lnTo>
                    <a:pt x="254" y="142"/>
                  </a:lnTo>
                  <a:lnTo>
                    <a:pt x="258" y="152"/>
                  </a:lnTo>
                  <a:lnTo>
                    <a:pt x="269" y="182"/>
                  </a:lnTo>
                  <a:lnTo>
                    <a:pt x="278" y="196"/>
                  </a:lnTo>
                  <a:lnTo>
                    <a:pt x="286" y="210"/>
                  </a:lnTo>
                  <a:lnTo>
                    <a:pt x="291" y="216"/>
                  </a:lnTo>
                  <a:lnTo>
                    <a:pt x="293" y="224"/>
                  </a:lnTo>
                  <a:lnTo>
                    <a:pt x="295" y="224"/>
                  </a:lnTo>
                  <a:lnTo>
                    <a:pt x="299" y="238"/>
                  </a:lnTo>
                  <a:lnTo>
                    <a:pt x="304" y="252"/>
                  </a:lnTo>
                  <a:lnTo>
                    <a:pt x="306" y="258"/>
                  </a:lnTo>
                  <a:lnTo>
                    <a:pt x="310" y="264"/>
                  </a:lnTo>
                  <a:lnTo>
                    <a:pt x="315" y="268"/>
                  </a:lnTo>
                  <a:lnTo>
                    <a:pt x="321" y="274"/>
                  </a:lnTo>
                  <a:lnTo>
                    <a:pt x="323" y="276"/>
                  </a:lnTo>
                  <a:lnTo>
                    <a:pt x="323" y="280"/>
                  </a:lnTo>
                  <a:lnTo>
                    <a:pt x="321" y="286"/>
                  </a:lnTo>
                  <a:lnTo>
                    <a:pt x="321" y="290"/>
                  </a:lnTo>
                  <a:lnTo>
                    <a:pt x="325" y="300"/>
                  </a:lnTo>
                  <a:lnTo>
                    <a:pt x="321" y="312"/>
                  </a:lnTo>
                  <a:lnTo>
                    <a:pt x="302" y="312"/>
                  </a:lnTo>
                  <a:lnTo>
                    <a:pt x="293" y="312"/>
                  </a:lnTo>
                  <a:lnTo>
                    <a:pt x="289" y="314"/>
                  </a:lnTo>
                  <a:lnTo>
                    <a:pt x="286" y="316"/>
                  </a:lnTo>
                  <a:lnTo>
                    <a:pt x="282" y="332"/>
                  </a:lnTo>
                  <a:lnTo>
                    <a:pt x="278" y="338"/>
                  </a:lnTo>
                  <a:lnTo>
                    <a:pt x="273" y="342"/>
                  </a:lnTo>
                  <a:lnTo>
                    <a:pt x="269" y="344"/>
                  </a:lnTo>
                  <a:lnTo>
                    <a:pt x="267" y="348"/>
                  </a:lnTo>
                  <a:lnTo>
                    <a:pt x="267" y="354"/>
                  </a:lnTo>
                  <a:lnTo>
                    <a:pt x="262" y="356"/>
                  </a:lnTo>
                  <a:lnTo>
                    <a:pt x="256" y="356"/>
                  </a:lnTo>
                  <a:lnTo>
                    <a:pt x="252" y="356"/>
                  </a:lnTo>
                  <a:lnTo>
                    <a:pt x="245" y="352"/>
                  </a:lnTo>
                  <a:lnTo>
                    <a:pt x="243" y="346"/>
                  </a:lnTo>
                  <a:lnTo>
                    <a:pt x="10" y="350"/>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09" name="Freeform 35"/>
            <p:cNvSpPr>
              <a:spLocks/>
            </p:cNvSpPr>
            <p:nvPr/>
          </p:nvSpPr>
          <p:spPr bwMode="gray">
            <a:xfrm>
              <a:off x="5979387" y="1491435"/>
              <a:ext cx="1085583" cy="891433"/>
            </a:xfrm>
            <a:custGeom>
              <a:avLst/>
              <a:gdLst>
                <a:gd name="T0" fmla="*/ 487 w 498"/>
                <a:gd name="T1" fmla="*/ 54 h 486"/>
                <a:gd name="T2" fmla="*/ 493 w 498"/>
                <a:gd name="T3" fmla="*/ 78 h 486"/>
                <a:gd name="T4" fmla="*/ 495 w 498"/>
                <a:gd name="T5" fmla="*/ 84 h 486"/>
                <a:gd name="T6" fmla="*/ 489 w 498"/>
                <a:gd name="T7" fmla="*/ 114 h 486"/>
                <a:gd name="T8" fmla="*/ 493 w 498"/>
                <a:gd name="T9" fmla="*/ 136 h 486"/>
                <a:gd name="T10" fmla="*/ 495 w 498"/>
                <a:gd name="T11" fmla="*/ 458 h 486"/>
                <a:gd name="T12" fmla="*/ 213 w 498"/>
                <a:gd name="T13" fmla="*/ 346 h 486"/>
                <a:gd name="T14" fmla="*/ 187 w 498"/>
                <a:gd name="T15" fmla="*/ 366 h 486"/>
                <a:gd name="T16" fmla="*/ 156 w 498"/>
                <a:gd name="T17" fmla="*/ 386 h 486"/>
                <a:gd name="T18" fmla="*/ 146 w 498"/>
                <a:gd name="T19" fmla="*/ 382 h 486"/>
                <a:gd name="T20" fmla="*/ 141 w 498"/>
                <a:gd name="T21" fmla="*/ 368 h 486"/>
                <a:gd name="T22" fmla="*/ 124 w 498"/>
                <a:gd name="T23" fmla="*/ 358 h 486"/>
                <a:gd name="T24" fmla="*/ 104 w 498"/>
                <a:gd name="T25" fmla="*/ 358 h 486"/>
                <a:gd name="T26" fmla="*/ 91 w 498"/>
                <a:gd name="T27" fmla="*/ 346 h 486"/>
                <a:gd name="T28" fmla="*/ 83 w 498"/>
                <a:gd name="T29" fmla="*/ 334 h 486"/>
                <a:gd name="T30" fmla="*/ 67 w 498"/>
                <a:gd name="T31" fmla="*/ 330 h 486"/>
                <a:gd name="T32" fmla="*/ 35 w 498"/>
                <a:gd name="T33" fmla="*/ 324 h 486"/>
                <a:gd name="T34" fmla="*/ 28 w 498"/>
                <a:gd name="T35" fmla="*/ 308 h 486"/>
                <a:gd name="T36" fmla="*/ 17 w 498"/>
                <a:gd name="T37" fmla="*/ 284 h 486"/>
                <a:gd name="T38" fmla="*/ 6 w 498"/>
                <a:gd name="T39" fmla="*/ 274 h 486"/>
                <a:gd name="T40" fmla="*/ 0 w 498"/>
                <a:gd name="T41" fmla="*/ 262 h 486"/>
                <a:gd name="T42" fmla="*/ 6 w 498"/>
                <a:gd name="T43" fmla="*/ 244 h 486"/>
                <a:gd name="T44" fmla="*/ 20 w 498"/>
                <a:gd name="T45" fmla="*/ 226 h 486"/>
                <a:gd name="T46" fmla="*/ 17 w 498"/>
                <a:gd name="T47" fmla="*/ 198 h 486"/>
                <a:gd name="T48" fmla="*/ 20 w 498"/>
                <a:gd name="T49" fmla="*/ 178 h 486"/>
                <a:gd name="T50" fmla="*/ 11 w 498"/>
                <a:gd name="T51" fmla="*/ 166 h 486"/>
                <a:gd name="T52" fmla="*/ 9 w 498"/>
                <a:gd name="T53" fmla="*/ 118 h 486"/>
                <a:gd name="T54" fmla="*/ 17 w 498"/>
                <a:gd name="T55" fmla="*/ 100 h 486"/>
                <a:gd name="T56" fmla="*/ 24 w 498"/>
                <a:gd name="T57" fmla="*/ 94 h 486"/>
                <a:gd name="T58" fmla="*/ 41 w 498"/>
                <a:gd name="T59" fmla="*/ 68 h 486"/>
                <a:gd name="T60" fmla="*/ 41 w 498"/>
                <a:gd name="T61" fmla="*/ 50 h 486"/>
                <a:gd name="T62" fmla="*/ 52 w 498"/>
                <a:gd name="T63" fmla="*/ 44 h 486"/>
                <a:gd name="T64" fmla="*/ 74 w 498"/>
                <a:gd name="T65" fmla="*/ 34 h 486"/>
                <a:gd name="T66" fmla="*/ 78 w 498"/>
                <a:gd name="T67" fmla="*/ 18 h 486"/>
                <a:gd name="T68" fmla="*/ 83 w 498"/>
                <a:gd name="T69" fmla="*/ 2 h 486"/>
                <a:gd name="T70" fmla="*/ 96 w 498"/>
                <a:gd name="T71" fmla="*/ 2 h 486"/>
                <a:gd name="T72" fmla="*/ 139 w 498"/>
                <a:gd name="T73" fmla="*/ 6 h 486"/>
                <a:gd name="T74" fmla="*/ 165 w 498"/>
                <a:gd name="T75" fmla="*/ 8 h 486"/>
                <a:gd name="T76" fmla="*/ 191 w 498"/>
                <a:gd name="T77" fmla="*/ 24 h 486"/>
                <a:gd name="T78" fmla="*/ 226 w 498"/>
                <a:gd name="T79" fmla="*/ 68 h 486"/>
                <a:gd name="T80" fmla="*/ 239 w 498"/>
                <a:gd name="T81" fmla="*/ 74 h 486"/>
                <a:gd name="T82" fmla="*/ 269 w 498"/>
                <a:gd name="T83" fmla="*/ 78 h 486"/>
                <a:gd name="T84" fmla="*/ 300 w 498"/>
                <a:gd name="T85" fmla="*/ 104 h 486"/>
                <a:gd name="T86" fmla="*/ 309 w 498"/>
                <a:gd name="T87" fmla="*/ 112 h 486"/>
                <a:gd name="T88" fmla="*/ 317 w 498"/>
                <a:gd name="T89" fmla="*/ 108 h 486"/>
                <a:gd name="T90" fmla="*/ 335 w 498"/>
                <a:gd name="T91" fmla="*/ 94 h 486"/>
                <a:gd name="T92" fmla="*/ 341 w 498"/>
                <a:gd name="T93" fmla="*/ 74 h 486"/>
                <a:gd name="T94" fmla="*/ 341 w 498"/>
                <a:gd name="T95" fmla="*/ 32 h 486"/>
                <a:gd name="T96" fmla="*/ 367 w 498"/>
                <a:gd name="T97" fmla="*/ 12 h 486"/>
                <a:gd name="T98" fmla="*/ 395 w 498"/>
                <a:gd name="T99" fmla="*/ 16 h 486"/>
                <a:gd name="T100" fmla="*/ 411 w 498"/>
                <a:gd name="T101" fmla="*/ 16 h 486"/>
                <a:gd name="T102" fmla="*/ 426 w 498"/>
                <a:gd name="T103" fmla="*/ 14 h 486"/>
                <a:gd name="T104" fmla="*/ 430 w 498"/>
                <a:gd name="T105" fmla="*/ 26 h 486"/>
                <a:gd name="T106" fmla="*/ 441 w 498"/>
                <a:gd name="T107" fmla="*/ 30 h 486"/>
                <a:gd name="T108" fmla="*/ 461 w 498"/>
                <a:gd name="T109" fmla="*/ 38 h 486"/>
                <a:gd name="T110" fmla="*/ 478 w 498"/>
                <a:gd name="T111" fmla="*/ 44 h 486"/>
                <a:gd name="T112" fmla="*/ 491 w 498"/>
                <a:gd name="T113" fmla="*/ 46 h 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8"/>
                <a:gd name="T172" fmla="*/ 0 h 486"/>
                <a:gd name="T173" fmla="*/ 498 w 498"/>
                <a:gd name="T174" fmla="*/ 486 h 4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8" h="486">
                  <a:moveTo>
                    <a:pt x="491" y="46"/>
                  </a:moveTo>
                  <a:lnTo>
                    <a:pt x="491" y="46"/>
                  </a:lnTo>
                  <a:lnTo>
                    <a:pt x="487" y="54"/>
                  </a:lnTo>
                  <a:lnTo>
                    <a:pt x="485" y="64"/>
                  </a:lnTo>
                  <a:lnTo>
                    <a:pt x="487" y="72"/>
                  </a:lnTo>
                  <a:lnTo>
                    <a:pt x="493" y="78"/>
                  </a:lnTo>
                  <a:lnTo>
                    <a:pt x="495" y="82"/>
                  </a:lnTo>
                  <a:lnTo>
                    <a:pt x="495" y="84"/>
                  </a:lnTo>
                  <a:lnTo>
                    <a:pt x="491" y="100"/>
                  </a:lnTo>
                  <a:lnTo>
                    <a:pt x="489" y="114"/>
                  </a:lnTo>
                  <a:lnTo>
                    <a:pt x="487" y="122"/>
                  </a:lnTo>
                  <a:lnTo>
                    <a:pt x="489" y="128"/>
                  </a:lnTo>
                  <a:lnTo>
                    <a:pt x="493" y="136"/>
                  </a:lnTo>
                  <a:lnTo>
                    <a:pt x="498" y="142"/>
                  </a:lnTo>
                  <a:lnTo>
                    <a:pt x="495" y="396"/>
                  </a:lnTo>
                  <a:lnTo>
                    <a:pt x="495" y="458"/>
                  </a:lnTo>
                  <a:lnTo>
                    <a:pt x="478" y="460"/>
                  </a:lnTo>
                  <a:lnTo>
                    <a:pt x="478" y="486"/>
                  </a:lnTo>
                  <a:lnTo>
                    <a:pt x="213" y="346"/>
                  </a:lnTo>
                  <a:lnTo>
                    <a:pt x="200" y="356"/>
                  </a:lnTo>
                  <a:lnTo>
                    <a:pt x="187" y="366"/>
                  </a:lnTo>
                  <a:lnTo>
                    <a:pt x="156" y="386"/>
                  </a:lnTo>
                  <a:lnTo>
                    <a:pt x="150" y="386"/>
                  </a:lnTo>
                  <a:lnTo>
                    <a:pt x="146" y="384"/>
                  </a:lnTo>
                  <a:lnTo>
                    <a:pt x="146" y="382"/>
                  </a:lnTo>
                  <a:lnTo>
                    <a:pt x="143" y="374"/>
                  </a:lnTo>
                  <a:lnTo>
                    <a:pt x="141" y="368"/>
                  </a:lnTo>
                  <a:lnTo>
                    <a:pt x="137" y="364"/>
                  </a:lnTo>
                  <a:lnTo>
                    <a:pt x="133" y="362"/>
                  </a:lnTo>
                  <a:lnTo>
                    <a:pt x="124" y="358"/>
                  </a:lnTo>
                  <a:lnTo>
                    <a:pt x="111" y="358"/>
                  </a:lnTo>
                  <a:lnTo>
                    <a:pt x="104" y="358"/>
                  </a:lnTo>
                  <a:lnTo>
                    <a:pt x="100" y="354"/>
                  </a:lnTo>
                  <a:lnTo>
                    <a:pt x="96" y="350"/>
                  </a:lnTo>
                  <a:lnTo>
                    <a:pt x="91" y="346"/>
                  </a:lnTo>
                  <a:lnTo>
                    <a:pt x="87" y="340"/>
                  </a:lnTo>
                  <a:lnTo>
                    <a:pt x="83" y="334"/>
                  </a:lnTo>
                  <a:lnTo>
                    <a:pt x="76" y="330"/>
                  </a:lnTo>
                  <a:lnTo>
                    <a:pt x="67" y="330"/>
                  </a:lnTo>
                  <a:lnTo>
                    <a:pt x="50" y="328"/>
                  </a:lnTo>
                  <a:lnTo>
                    <a:pt x="41" y="326"/>
                  </a:lnTo>
                  <a:lnTo>
                    <a:pt x="35" y="324"/>
                  </a:lnTo>
                  <a:lnTo>
                    <a:pt x="30" y="318"/>
                  </a:lnTo>
                  <a:lnTo>
                    <a:pt x="28" y="308"/>
                  </a:lnTo>
                  <a:lnTo>
                    <a:pt x="26" y="294"/>
                  </a:lnTo>
                  <a:lnTo>
                    <a:pt x="24" y="288"/>
                  </a:lnTo>
                  <a:lnTo>
                    <a:pt x="17" y="284"/>
                  </a:lnTo>
                  <a:lnTo>
                    <a:pt x="11" y="278"/>
                  </a:lnTo>
                  <a:lnTo>
                    <a:pt x="6" y="274"/>
                  </a:lnTo>
                  <a:lnTo>
                    <a:pt x="2" y="268"/>
                  </a:lnTo>
                  <a:lnTo>
                    <a:pt x="0" y="262"/>
                  </a:lnTo>
                  <a:lnTo>
                    <a:pt x="0" y="258"/>
                  </a:lnTo>
                  <a:lnTo>
                    <a:pt x="2" y="252"/>
                  </a:lnTo>
                  <a:lnTo>
                    <a:pt x="6" y="244"/>
                  </a:lnTo>
                  <a:lnTo>
                    <a:pt x="15" y="236"/>
                  </a:lnTo>
                  <a:lnTo>
                    <a:pt x="20" y="226"/>
                  </a:lnTo>
                  <a:lnTo>
                    <a:pt x="17" y="214"/>
                  </a:lnTo>
                  <a:lnTo>
                    <a:pt x="17" y="198"/>
                  </a:lnTo>
                  <a:lnTo>
                    <a:pt x="17" y="188"/>
                  </a:lnTo>
                  <a:lnTo>
                    <a:pt x="20" y="178"/>
                  </a:lnTo>
                  <a:lnTo>
                    <a:pt x="15" y="172"/>
                  </a:lnTo>
                  <a:lnTo>
                    <a:pt x="11" y="166"/>
                  </a:lnTo>
                  <a:lnTo>
                    <a:pt x="9" y="154"/>
                  </a:lnTo>
                  <a:lnTo>
                    <a:pt x="6" y="136"/>
                  </a:lnTo>
                  <a:lnTo>
                    <a:pt x="9" y="118"/>
                  </a:lnTo>
                  <a:lnTo>
                    <a:pt x="13" y="106"/>
                  </a:lnTo>
                  <a:lnTo>
                    <a:pt x="17" y="100"/>
                  </a:lnTo>
                  <a:lnTo>
                    <a:pt x="20" y="96"/>
                  </a:lnTo>
                  <a:lnTo>
                    <a:pt x="24" y="94"/>
                  </a:lnTo>
                  <a:lnTo>
                    <a:pt x="35" y="84"/>
                  </a:lnTo>
                  <a:lnTo>
                    <a:pt x="41" y="78"/>
                  </a:lnTo>
                  <a:lnTo>
                    <a:pt x="41" y="68"/>
                  </a:lnTo>
                  <a:lnTo>
                    <a:pt x="39" y="54"/>
                  </a:lnTo>
                  <a:lnTo>
                    <a:pt x="41" y="50"/>
                  </a:lnTo>
                  <a:lnTo>
                    <a:pt x="43" y="48"/>
                  </a:lnTo>
                  <a:lnTo>
                    <a:pt x="52" y="44"/>
                  </a:lnTo>
                  <a:lnTo>
                    <a:pt x="61" y="42"/>
                  </a:lnTo>
                  <a:lnTo>
                    <a:pt x="70" y="40"/>
                  </a:lnTo>
                  <a:lnTo>
                    <a:pt x="74" y="34"/>
                  </a:lnTo>
                  <a:lnTo>
                    <a:pt x="78" y="28"/>
                  </a:lnTo>
                  <a:lnTo>
                    <a:pt x="78" y="18"/>
                  </a:lnTo>
                  <a:lnTo>
                    <a:pt x="80" y="10"/>
                  </a:lnTo>
                  <a:lnTo>
                    <a:pt x="83" y="2"/>
                  </a:lnTo>
                  <a:lnTo>
                    <a:pt x="87" y="0"/>
                  </a:lnTo>
                  <a:lnTo>
                    <a:pt x="96" y="2"/>
                  </a:lnTo>
                  <a:lnTo>
                    <a:pt x="115" y="8"/>
                  </a:lnTo>
                  <a:lnTo>
                    <a:pt x="128" y="8"/>
                  </a:lnTo>
                  <a:lnTo>
                    <a:pt x="139" y="6"/>
                  </a:lnTo>
                  <a:lnTo>
                    <a:pt x="154" y="6"/>
                  </a:lnTo>
                  <a:lnTo>
                    <a:pt x="165" y="8"/>
                  </a:lnTo>
                  <a:lnTo>
                    <a:pt x="176" y="10"/>
                  </a:lnTo>
                  <a:lnTo>
                    <a:pt x="185" y="16"/>
                  </a:lnTo>
                  <a:lnTo>
                    <a:pt x="191" y="24"/>
                  </a:lnTo>
                  <a:lnTo>
                    <a:pt x="209" y="46"/>
                  </a:lnTo>
                  <a:lnTo>
                    <a:pt x="226" y="68"/>
                  </a:lnTo>
                  <a:lnTo>
                    <a:pt x="232" y="72"/>
                  </a:lnTo>
                  <a:lnTo>
                    <a:pt x="239" y="74"/>
                  </a:lnTo>
                  <a:lnTo>
                    <a:pt x="254" y="76"/>
                  </a:lnTo>
                  <a:lnTo>
                    <a:pt x="269" y="78"/>
                  </a:lnTo>
                  <a:lnTo>
                    <a:pt x="280" y="84"/>
                  </a:lnTo>
                  <a:lnTo>
                    <a:pt x="291" y="94"/>
                  </a:lnTo>
                  <a:lnTo>
                    <a:pt x="300" y="104"/>
                  </a:lnTo>
                  <a:lnTo>
                    <a:pt x="304" y="110"/>
                  </a:lnTo>
                  <a:lnTo>
                    <a:pt x="309" y="112"/>
                  </a:lnTo>
                  <a:lnTo>
                    <a:pt x="313" y="112"/>
                  </a:lnTo>
                  <a:lnTo>
                    <a:pt x="317" y="108"/>
                  </a:lnTo>
                  <a:lnTo>
                    <a:pt x="328" y="102"/>
                  </a:lnTo>
                  <a:lnTo>
                    <a:pt x="335" y="94"/>
                  </a:lnTo>
                  <a:lnTo>
                    <a:pt x="339" y="84"/>
                  </a:lnTo>
                  <a:lnTo>
                    <a:pt x="341" y="74"/>
                  </a:lnTo>
                  <a:lnTo>
                    <a:pt x="337" y="42"/>
                  </a:lnTo>
                  <a:lnTo>
                    <a:pt x="341" y="32"/>
                  </a:lnTo>
                  <a:lnTo>
                    <a:pt x="345" y="26"/>
                  </a:lnTo>
                  <a:lnTo>
                    <a:pt x="367" y="12"/>
                  </a:lnTo>
                  <a:lnTo>
                    <a:pt x="372" y="10"/>
                  </a:lnTo>
                  <a:lnTo>
                    <a:pt x="380" y="12"/>
                  </a:lnTo>
                  <a:lnTo>
                    <a:pt x="395" y="16"/>
                  </a:lnTo>
                  <a:lnTo>
                    <a:pt x="402" y="16"/>
                  </a:lnTo>
                  <a:lnTo>
                    <a:pt x="411" y="16"/>
                  </a:lnTo>
                  <a:lnTo>
                    <a:pt x="424" y="14"/>
                  </a:lnTo>
                  <a:lnTo>
                    <a:pt x="426" y="14"/>
                  </a:lnTo>
                  <a:lnTo>
                    <a:pt x="428" y="16"/>
                  </a:lnTo>
                  <a:lnTo>
                    <a:pt x="428" y="20"/>
                  </a:lnTo>
                  <a:lnTo>
                    <a:pt x="430" y="26"/>
                  </a:lnTo>
                  <a:lnTo>
                    <a:pt x="435" y="30"/>
                  </a:lnTo>
                  <a:lnTo>
                    <a:pt x="441" y="30"/>
                  </a:lnTo>
                  <a:lnTo>
                    <a:pt x="450" y="32"/>
                  </a:lnTo>
                  <a:lnTo>
                    <a:pt x="461" y="38"/>
                  </a:lnTo>
                  <a:lnTo>
                    <a:pt x="469" y="44"/>
                  </a:lnTo>
                  <a:lnTo>
                    <a:pt x="478" y="44"/>
                  </a:lnTo>
                  <a:lnTo>
                    <a:pt x="487" y="44"/>
                  </a:lnTo>
                  <a:lnTo>
                    <a:pt x="491" y="46"/>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10" name="Freeform 36"/>
            <p:cNvSpPr>
              <a:spLocks/>
            </p:cNvSpPr>
            <p:nvPr/>
          </p:nvSpPr>
          <p:spPr bwMode="gray">
            <a:xfrm>
              <a:off x="5828086" y="1219200"/>
              <a:ext cx="266668" cy="444827"/>
            </a:xfrm>
            <a:custGeom>
              <a:avLst/>
              <a:gdLst>
                <a:gd name="T0" fmla="*/ 122 w 122"/>
                <a:gd name="T1" fmla="*/ 150 h 242"/>
                <a:gd name="T2" fmla="*/ 117 w 122"/>
                <a:gd name="T3" fmla="*/ 166 h 242"/>
                <a:gd name="T4" fmla="*/ 113 w 122"/>
                <a:gd name="T5" fmla="*/ 182 h 242"/>
                <a:gd name="T6" fmla="*/ 109 w 122"/>
                <a:gd name="T7" fmla="*/ 188 h 242"/>
                <a:gd name="T8" fmla="*/ 91 w 122"/>
                <a:gd name="T9" fmla="*/ 192 h 242"/>
                <a:gd name="T10" fmla="*/ 82 w 122"/>
                <a:gd name="T11" fmla="*/ 196 h 242"/>
                <a:gd name="T12" fmla="*/ 78 w 122"/>
                <a:gd name="T13" fmla="*/ 202 h 242"/>
                <a:gd name="T14" fmla="*/ 80 w 122"/>
                <a:gd name="T15" fmla="*/ 216 h 242"/>
                <a:gd name="T16" fmla="*/ 74 w 122"/>
                <a:gd name="T17" fmla="*/ 232 h 242"/>
                <a:gd name="T18" fmla="*/ 63 w 122"/>
                <a:gd name="T19" fmla="*/ 242 h 242"/>
                <a:gd name="T20" fmla="*/ 43 w 122"/>
                <a:gd name="T21" fmla="*/ 202 h 242"/>
                <a:gd name="T22" fmla="*/ 32 w 122"/>
                <a:gd name="T23" fmla="*/ 192 h 242"/>
                <a:gd name="T24" fmla="*/ 28 w 122"/>
                <a:gd name="T25" fmla="*/ 188 h 242"/>
                <a:gd name="T26" fmla="*/ 26 w 122"/>
                <a:gd name="T27" fmla="*/ 184 h 242"/>
                <a:gd name="T28" fmla="*/ 19 w 122"/>
                <a:gd name="T29" fmla="*/ 162 h 242"/>
                <a:gd name="T30" fmla="*/ 11 w 122"/>
                <a:gd name="T31" fmla="*/ 148 h 242"/>
                <a:gd name="T32" fmla="*/ 6 w 122"/>
                <a:gd name="T33" fmla="*/ 144 h 242"/>
                <a:gd name="T34" fmla="*/ 0 w 122"/>
                <a:gd name="T35" fmla="*/ 136 h 242"/>
                <a:gd name="T36" fmla="*/ 2 w 122"/>
                <a:gd name="T37" fmla="*/ 128 h 242"/>
                <a:gd name="T38" fmla="*/ 15 w 122"/>
                <a:gd name="T39" fmla="*/ 112 h 242"/>
                <a:gd name="T40" fmla="*/ 24 w 122"/>
                <a:gd name="T41" fmla="*/ 102 h 242"/>
                <a:gd name="T42" fmla="*/ 35 w 122"/>
                <a:gd name="T43" fmla="*/ 82 h 242"/>
                <a:gd name="T44" fmla="*/ 35 w 122"/>
                <a:gd name="T45" fmla="*/ 68 h 242"/>
                <a:gd name="T46" fmla="*/ 30 w 122"/>
                <a:gd name="T47" fmla="*/ 62 h 242"/>
                <a:gd name="T48" fmla="*/ 30 w 122"/>
                <a:gd name="T49" fmla="*/ 50 h 242"/>
                <a:gd name="T50" fmla="*/ 30 w 122"/>
                <a:gd name="T51" fmla="*/ 48 h 242"/>
                <a:gd name="T52" fmla="*/ 24 w 122"/>
                <a:gd name="T53" fmla="*/ 42 h 242"/>
                <a:gd name="T54" fmla="*/ 26 w 122"/>
                <a:gd name="T55" fmla="*/ 36 h 242"/>
                <a:gd name="T56" fmla="*/ 30 w 122"/>
                <a:gd name="T57" fmla="*/ 28 h 242"/>
                <a:gd name="T58" fmla="*/ 32 w 122"/>
                <a:gd name="T59" fmla="*/ 22 h 242"/>
                <a:gd name="T60" fmla="*/ 56 w 122"/>
                <a:gd name="T61" fmla="*/ 12 h 242"/>
                <a:gd name="T62" fmla="*/ 82 w 122"/>
                <a:gd name="T63" fmla="*/ 0 h 242"/>
                <a:gd name="T64" fmla="*/ 87 w 122"/>
                <a:gd name="T65" fmla="*/ 2 h 242"/>
                <a:gd name="T66" fmla="*/ 98 w 122"/>
                <a:gd name="T67" fmla="*/ 14 h 242"/>
                <a:gd name="T68" fmla="*/ 102 w 122"/>
                <a:gd name="T69" fmla="*/ 18 h 242"/>
                <a:gd name="T70" fmla="*/ 115 w 122"/>
                <a:gd name="T71" fmla="*/ 14 h 242"/>
                <a:gd name="T72" fmla="*/ 117 w 122"/>
                <a:gd name="T73" fmla="*/ 12 h 242"/>
                <a:gd name="T74" fmla="*/ 119 w 122"/>
                <a:gd name="T75" fmla="*/ 20 h 242"/>
                <a:gd name="T76" fmla="*/ 117 w 122"/>
                <a:gd name="T77" fmla="*/ 24 h 242"/>
                <a:gd name="T78" fmla="*/ 106 w 122"/>
                <a:gd name="T79" fmla="*/ 36 h 242"/>
                <a:gd name="T80" fmla="*/ 100 w 122"/>
                <a:gd name="T81" fmla="*/ 48 h 242"/>
                <a:gd name="T82" fmla="*/ 102 w 122"/>
                <a:gd name="T83" fmla="*/ 52 h 242"/>
                <a:gd name="T84" fmla="*/ 106 w 122"/>
                <a:gd name="T85" fmla="*/ 66 h 242"/>
                <a:gd name="T86" fmla="*/ 115 w 122"/>
                <a:gd name="T87" fmla="*/ 74 h 242"/>
                <a:gd name="T88" fmla="*/ 115 w 122"/>
                <a:gd name="T89" fmla="*/ 88 h 242"/>
                <a:gd name="T90" fmla="*/ 111 w 122"/>
                <a:gd name="T91" fmla="*/ 94 h 242"/>
                <a:gd name="T92" fmla="*/ 89 w 122"/>
                <a:gd name="T93" fmla="*/ 114 h 242"/>
                <a:gd name="T94" fmla="*/ 85 w 122"/>
                <a:gd name="T95" fmla="*/ 128 h 242"/>
                <a:gd name="T96" fmla="*/ 89 w 122"/>
                <a:gd name="T97" fmla="*/ 138 h 242"/>
                <a:gd name="T98" fmla="*/ 93 w 122"/>
                <a:gd name="T99" fmla="*/ 142 h 242"/>
                <a:gd name="T100" fmla="*/ 102 w 122"/>
                <a:gd name="T101" fmla="*/ 142 h 242"/>
                <a:gd name="T102" fmla="*/ 109 w 122"/>
                <a:gd name="T103" fmla="*/ 142 h 242"/>
                <a:gd name="T104" fmla="*/ 117 w 122"/>
                <a:gd name="T105" fmla="*/ 150 h 242"/>
                <a:gd name="T106" fmla="*/ 122 w 122"/>
                <a:gd name="T107" fmla="*/ 150 h 2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2"/>
                <a:gd name="T163" fmla="*/ 0 h 242"/>
                <a:gd name="T164" fmla="*/ 122 w 122"/>
                <a:gd name="T165" fmla="*/ 242 h 2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2" h="242">
                  <a:moveTo>
                    <a:pt x="122" y="150"/>
                  </a:moveTo>
                  <a:lnTo>
                    <a:pt x="122" y="150"/>
                  </a:lnTo>
                  <a:lnTo>
                    <a:pt x="119" y="158"/>
                  </a:lnTo>
                  <a:lnTo>
                    <a:pt x="117" y="166"/>
                  </a:lnTo>
                  <a:lnTo>
                    <a:pt x="117" y="176"/>
                  </a:lnTo>
                  <a:lnTo>
                    <a:pt x="113" y="182"/>
                  </a:lnTo>
                  <a:lnTo>
                    <a:pt x="109" y="188"/>
                  </a:lnTo>
                  <a:lnTo>
                    <a:pt x="100" y="190"/>
                  </a:lnTo>
                  <a:lnTo>
                    <a:pt x="91" y="192"/>
                  </a:lnTo>
                  <a:lnTo>
                    <a:pt x="82" y="196"/>
                  </a:lnTo>
                  <a:lnTo>
                    <a:pt x="80" y="198"/>
                  </a:lnTo>
                  <a:lnTo>
                    <a:pt x="78" y="202"/>
                  </a:lnTo>
                  <a:lnTo>
                    <a:pt x="80" y="216"/>
                  </a:lnTo>
                  <a:lnTo>
                    <a:pt x="80" y="226"/>
                  </a:lnTo>
                  <a:lnTo>
                    <a:pt x="74" y="232"/>
                  </a:lnTo>
                  <a:lnTo>
                    <a:pt x="63" y="242"/>
                  </a:lnTo>
                  <a:lnTo>
                    <a:pt x="52" y="214"/>
                  </a:lnTo>
                  <a:lnTo>
                    <a:pt x="43" y="202"/>
                  </a:lnTo>
                  <a:lnTo>
                    <a:pt x="39" y="196"/>
                  </a:lnTo>
                  <a:lnTo>
                    <a:pt x="32" y="192"/>
                  </a:lnTo>
                  <a:lnTo>
                    <a:pt x="28" y="188"/>
                  </a:lnTo>
                  <a:lnTo>
                    <a:pt x="26" y="184"/>
                  </a:lnTo>
                  <a:lnTo>
                    <a:pt x="22" y="174"/>
                  </a:lnTo>
                  <a:lnTo>
                    <a:pt x="19" y="162"/>
                  </a:lnTo>
                  <a:lnTo>
                    <a:pt x="15" y="152"/>
                  </a:lnTo>
                  <a:lnTo>
                    <a:pt x="11" y="148"/>
                  </a:lnTo>
                  <a:lnTo>
                    <a:pt x="6" y="144"/>
                  </a:lnTo>
                  <a:lnTo>
                    <a:pt x="0" y="140"/>
                  </a:lnTo>
                  <a:lnTo>
                    <a:pt x="0" y="136"/>
                  </a:lnTo>
                  <a:lnTo>
                    <a:pt x="0" y="132"/>
                  </a:lnTo>
                  <a:lnTo>
                    <a:pt x="2" y="128"/>
                  </a:lnTo>
                  <a:lnTo>
                    <a:pt x="9" y="120"/>
                  </a:lnTo>
                  <a:lnTo>
                    <a:pt x="15" y="112"/>
                  </a:lnTo>
                  <a:lnTo>
                    <a:pt x="24" y="102"/>
                  </a:lnTo>
                  <a:lnTo>
                    <a:pt x="32" y="88"/>
                  </a:lnTo>
                  <a:lnTo>
                    <a:pt x="35" y="82"/>
                  </a:lnTo>
                  <a:lnTo>
                    <a:pt x="35" y="76"/>
                  </a:lnTo>
                  <a:lnTo>
                    <a:pt x="35" y="68"/>
                  </a:lnTo>
                  <a:lnTo>
                    <a:pt x="30" y="62"/>
                  </a:lnTo>
                  <a:lnTo>
                    <a:pt x="30" y="56"/>
                  </a:lnTo>
                  <a:lnTo>
                    <a:pt x="30" y="50"/>
                  </a:lnTo>
                  <a:lnTo>
                    <a:pt x="30" y="48"/>
                  </a:lnTo>
                  <a:lnTo>
                    <a:pt x="28" y="46"/>
                  </a:lnTo>
                  <a:lnTo>
                    <a:pt x="24" y="42"/>
                  </a:lnTo>
                  <a:lnTo>
                    <a:pt x="26" y="36"/>
                  </a:lnTo>
                  <a:lnTo>
                    <a:pt x="28" y="32"/>
                  </a:lnTo>
                  <a:lnTo>
                    <a:pt x="30" y="28"/>
                  </a:lnTo>
                  <a:lnTo>
                    <a:pt x="32" y="22"/>
                  </a:lnTo>
                  <a:lnTo>
                    <a:pt x="45" y="18"/>
                  </a:lnTo>
                  <a:lnTo>
                    <a:pt x="56" y="12"/>
                  </a:lnTo>
                  <a:lnTo>
                    <a:pt x="69" y="6"/>
                  </a:lnTo>
                  <a:lnTo>
                    <a:pt x="82" y="0"/>
                  </a:lnTo>
                  <a:lnTo>
                    <a:pt x="87" y="2"/>
                  </a:lnTo>
                  <a:lnTo>
                    <a:pt x="91" y="4"/>
                  </a:lnTo>
                  <a:lnTo>
                    <a:pt x="98" y="14"/>
                  </a:lnTo>
                  <a:lnTo>
                    <a:pt x="102" y="18"/>
                  </a:lnTo>
                  <a:lnTo>
                    <a:pt x="106" y="18"/>
                  </a:lnTo>
                  <a:lnTo>
                    <a:pt x="115" y="14"/>
                  </a:lnTo>
                  <a:lnTo>
                    <a:pt x="117" y="12"/>
                  </a:lnTo>
                  <a:lnTo>
                    <a:pt x="119" y="14"/>
                  </a:lnTo>
                  <a:lnTo>
                    <a:pt x="119" y="20"/>
                  </a:lnTo>
                  <a:lnTo>
                    <a:pt x="117" y="24"/>
                  </a:lnTo>
                  <a:lnTo>
                    <a:pt x="113" y="28"/>
                  </a:lnTo>
                  <a:lnTo>
                    <a:pt x="106" y="36"/>
                  </a:lnTo>
                  <a:lnTo>
                    <a:pt x="100" y="42"/>
                  </a:lnTo>
                  <a:lnTo>
                    <a:pt x="100" y="48"/>
                  </a:lnTo>
                  <a:lnTo>
                    <a:pt x="102" y="52"/>
                  </a:lnTo>
                  <a:lnTo>
                    <a:pt x="104" y="60"/>
                  </a:lnTo>
                  <a:lnTo>
                    <a:pt x="106" y="66"/>
                  </a:lnTo>
                  <a:lnTo>
                    <a:pt x="115" y="74"/>
                  </a:lnTo>
                  <a:lnTo>
                    <a:pt x="117" y="80"/>
                  </a:lnTo>
                  <a:lnTo>
                    <a:pt x="115" y="88"/>
                  </a:lnTo>
                  <a:lnTo>
                    <a:pt x="111" y="94"/>
                  </a:lnTo>
                  <a:lnTo>
                    <a:pt x="98" y="104"/>
                  </a:lnTo>
                  <a:lnTo>
                    <a:pt x="89" y="114"/>
                  </a:lnTo>
                  <a:lnTo>
                    <a:pt x="85" y="122"/>
                  </a:lnTo>
                  <a:lnTo>
                    <a:pt x="85" y="128"/>
                  </a:lnTo>
                  <a:lnTo>
                    <a:pt x="87" y="134"/>
                  </a:lnTo>
                  <a:lnTo>
                    <a:pt x="89" y="138"/>
                  </a:lnTo>
                  <a:lnTo>
                    <a:pt x="93" y="142"/>
                  </a:lnTo>
                  <a:lnTo>
                    <a:pt x="98" y="142"/>
                  </a:lnTo>
                  <a:lnTo>
                    <a:pt x="102" y="142"/>
                  </a:lnTo>
                  <a:lnTo>
                    <a:pt x="106" y="142"/>
                  </a:lnTo>
                  <a:lnTo>
                    <a:pt x="109" y="142"/>
                  </a:lnTo>
                  <a:lnTo>
                    <a:pt x="117" y="150"/>
                  </a:lnTo>
                  <a:lnTo>
                    <a:pt x="122" y="150"/>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11" name="Freeform 37"/>
            <p:cNvSpPr>
              <a:spLocks/>
            </p:cNvSpPr>
            <p:nvPr/>
          </p:nvSpPr>
          <p:spPr bwMode="gray">
            <a:xfrm>
              <a:off x="4903261" y="1238773"/>
              <a:ext cx="1274709" cy="1163668"/>
            </a:xfrm>
            <a:custGeom>
              <a:avLst/>
              <a:gdLst>
                <a:gd name="T0" fmla="*/ 576 w 584"/>
                <a:gd name="T1" fmla="*/ 472 h 634"/>
                <a:gd name="T2" fmla="*/ 543 w 584"/>
                <a:gd name="T3" fmla="*/ 466 h 634"/>
                <a:gd name="T4" fmla="*/ 521 w 584"/>
                <a:gd name="T5" fmla="*/ 446 h 634"/>
                <a:gd name="T6" fmla="*/ 510 w 584"/>
                <a:gd name="T7" fmla="*/ 422 h 634"/>
                <a:gd name="T8" fmla="*/ 495 w 584"/>
                <a:gd name="T9" fmla="*/ 406 h 634"/>
                <a:gd name="T10" fmla="*/ 495 w 584"/>
                <a:gd name="T11" fmla="*/ 390 h 634"/>
                <a:gd name="T12" fmla="*/ 513 w 584"/>
                <a:gd name="T13" fmla="*/ 364 h 634"/>
                <a:gd name="T14" fmla="*/ 510 w 584"/>
                <a:gd name="T15" fmla="*/ 326 h 634"/>
                <a:gd name="T16" fmla="*/ 504 w 584"/>
                <a:gd name="T17" fmla="*/ 304 h 634"/>
                <a:gd name="T18" fmla="*/ 502 w 584"/>
                <a:gd name="T19" fmla="*/ 256 h 634"/>
                <a:gd name="T20" fmla="*/ 513 w 584"/>
                <a:gd name="T21" fmla="*/ 234 h 634"/>
                <a:gd name="T22" fmla="*/ 497 w 584"/>
                <a:gd name="T23" fmla="*/ 192 h 634"/>
                <a:gd name="T24" fmla="*/ 482 w 584"/>
                <a:gd name="T25" fmla="*/ 178 h 634"/>
                <a:gd name="T26" fmla="*/ 473 w 584"/>
                <a:gd name="T27" fmla="*/ 152 h 634"/>
                <a:gd name="T28" fmla="*/ 460 w 584"/>
                <a:gd name="T29" fmla="*/ 134 h 634"/>
                <a:gd name="T30" fmla="*/ 456 w 584"/>
                <a:gd name="T31" fmla="*/ 118 h 634"/>
                <a:gd name="T32" fmla="*/ 478 w 584"/>
                <a:gd name="T33" fmla="*/ 92 h 634"/>
                <a:gd name="T34" fmla="*/ 489 w 584"/>
                <a:gd name="T35" fmla="*/ 58 h 634"/>
                <a:gd name="T36" fmla="*/ 484 w 584"/>
                <a:gd name="T37" fmla="*/ 40 h 634"/>
                <a:gd name="T38" fmla="*/ 478 w 584"/>
                <a:gd name="T39" fmla="*/ 32 h 634"/>
                <a:gd name="T40" fmla="*/ 484 w 584"/>
                <a:gd name="T41" fmla="*/ 18 h 634"/>
                <a:gd name="T42" fmla="*/ 471 w 584"/>
                <a:gd name="T43" fmla="*/ 10 h 634"/>
                <a:gd name="T44" fmla="*/ 452 w 584"/>
                <a:gd name="T45" fmla="*/ 0 h 634"/>
                <a:gd name="T46" fmla="*/ 441 w 584"/>
                <a:gd name="T47" fmla="*/ 2 h 634"/>
                <a:gd name="T48" fmla="*/ 430 w 584"/>
                <a:gd name="T49" fmla="*/ 2 h 634"/>
                <a:gd name="T50" fmla="*/ 421 w 584"/>
                <a:gd name="T51" fmla="*/ 10 h 634"/>
                <a:gd name="T52" fmla="*/ 404 w 584"/>
                <a:gd name="T53" fmla="*/ 18 h 634"/>
                <a:gd name="T54" fmla="*/ 391 w 584"/>
                <a:gd name="T55" fmla="*/ 8 h 634"/>
                <a:gd name="T56" fmla="*/ 367 w 584"/>
                <a:gd name="T57" fmla="*/ 8 h 634"/>
                <a:gd name="T58" fmla="*/ 354 w 584"/>
                <a:gd name="T59" fmla="*/ 14 h 634"/>
                <a:gd name="T60" fmla="*/ 332 w 584"/>
                <a:gd name="T61" fmla="*/ 8 h 634"/>
                <a:gd name="T62" fmla="*/ 297 w 584"/>
                <a:gd name="T63" fmla="*/ 12 h 634"/>
                <a:gd name="T64" fmla="*/ 280 w 584"/>
                <a:gd name="T65" fmla="*/ 20 h 634"/>
                <a:gd name="T66" fmla="*/ 243 w 584"/>
                <a:gd name="T67" fmla="*/ 34 h 634"/>
                <a:gd name="T68" fmla="*/ 224 w 584"/>
                <a:gd name="T69" fmla="*/ 52 h 634"/>
                <a:gd name="T70" fmla="*/ 178 w 584"/>
                <a:gd name="T71" fmla="*/ 70 h 634"/>
                <a:gd name="T72" fmla="*/ 184 w 584"/>
                <a:gd name="T73" fmla="*/ 90 h 634"/>
                <a:gd name="T74" fmla="*/ 187 w 584"/>
                <a:gd name="T75" fmla="*/ 124 h 634"/>
                <a:gd name="T76" fmla="*/ 206 w 584"/>
                <a:gd name="T77" fmla="*/ 162 h 634"/>
                <a:gd name="T78" fmla="*/ 204 w 584"/>
                <a:gd name="T79" fmla="*/ 168 h 634"/>
                <a:gd name="T80" fmla="*/ 180 w 584"/>
                <a:gd name="T81" fmla="*/ 184 h 634"/>
                <a:gd name="T82" fmla="*/ 141 w 584"/>
                <a:gd name="T83" fmla="*/ 228 h 634"/>
                <a:gd name="T84" fmla="*/ 58 w 584"/>
                <a:gd name="T85" fmla="*/ 278 h 634"/>
                <a:gd name="T86" fmla="*/ 13 w 584"/>
                <a:gd name="T87" fmla="*/ 298 h 634"/>
                <a:gd name="T88" fmla="*/ 0 w 584"/>
                <a:gd name="T89" fmla="*/ 328 h 634"/>
                <a:gd name="T90" fmla="*/ 102 w 584"/>
                <a:gd name="T91" fmla="*/ 436 h 634"/>
                <a:gd name="T92" fmla="*/ 280 w 584"/>
                <a:gd name="T93" fmla="*/ 572 h 634"/>
                <a:gd name="T94" fmla="*/ 284 w 584"/>
                <a:gd name="T95" fmla="*/ 576 h 634"/>
                <a:gd name="T96" fmla="*/ 310 w 584"/>
                <a:gd name="T97" fmla="*/ 582 h 634"/>
                <a:gd name="T98" fmla="*/ 319 w 584"/>
                <a:gd name="T99" fmla="*/ 592 h 634"/>
                <a:gd name="T100" fmla="*/ 334 w 584"/>
                <a:gd name="T101" fmla="*/ 600 h 634"/>
                <a:gd name="T102" fmla="*/ 334 w 584"/>
                <a:gd name="T103" fmla="*/ 614 h 634"/>
                <a:gd name="T104" fmla="*/ 337 w 584"/>
                <a:gd name="T105" fmla="*/ 630 h 634"/>
                <a:gd name="T106" fmla="*/ 358 w 584"/>
                <a:gd name="T107" fmla="*/ 634 h 634"/>
                <a:gd name="T108" fmla="*/ 382 w 584"/>
                <a:gd name="T109" fmla="*/ 630 h 634"/>
                <a:gd name="T110" fmla="*/ 400 w 584"/>
                <a:gd name="T111" fmla="*/ 626 h 634"/>
                <a:gd name="T112" fmla="*/ 456 w 584"/>
                <a:gd name="T113" fmla="*/ 580 h 634"/>
                <a:gd name="T114" fmla="*/ 541 w 584"/>
                <a:gd name="T115" fmla="*/ 518 h 634"/>
                <a:gd name="T116" fmla="*/ 584 w 584"/>
                <a:gd name="T117" fmla="*/ 484 h 6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4"/>
                <a:gd name="T178" fmla="*/ 0 h 634"/>
                <a:gd name="T179" fmla="*/ 584 w 584"/>
                <a:gd name="T180" fmla="*/ 634 h 6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4" h="634">
                  <a:moveTo>
                    <a:pt x="584" y="484"/>
                  </a:moveTo>
                  <a:lnTo>
                    <a:pt x="584" y="484"/>
                  </a:lnTo>
                  <a:lnTo>
                    <a:pt x="580" y="478"/>
                  </a:lnTo>
                  <a:lnTo>
                    <a:pt x="576" y="472"/>
                  </a:lnTo>
                  <a:lnTo>
                    <a:pt x="569" y="468"/>
                  </a:lnTo>
                  <a:lnTo>
                    <a:pt x="560" y="468"/>
                  </a:lnTo>
                  <a:lnTo>
                    <a:pt x="543" y="466"/>
                  </a:lnTo>
                  <a:lnTo>
                    <a:pt x="534" y="464"/>
                  </a:lnTo>
                  <a:lnTo>
                    <a:pt x="528" y="462"/>
                  </a:lnTo>
                  <a:lnTo>
                    <a:pt x="523" y="456"/>
                  </a:lnTo>
                  <a:lnTo>
                    <a:pt x="521" y="446"/>
                  </a:lnTo>
                  <a:lnTo>
                    <a:pt x="519" y="432"/>
                  </a:lnTo>
                  <a:lnTo>
                    <a:pt x="517" y="426"/>
                  </a:lnTo>
                  <a:lnTo>
                    <a:pt x="510" y="422"/>
                  </a:lnTo>
                  <a:lnTo>
                    <a:pt x="504" y="416"/>
                  </a:lnTo>
                  <a:lnTo>
                    <a:pt x="499" y="412"/>
                  </a:lnTo>
                  <a:lnTo>
                    <a:pt x="495" y="406"/>
                  </a:lnTo>
                  <a:lnTo>
                    <a:pt x="493" y="400"/>
                  </a:lnTo>
                  <a:lnTo>
                    <a:pt x="493" y="396"/>
                  </a:lnTo>
                  <a:lnTo>
                    <a:pt x="495" y="390"/>
                  </a:lnTo>
                  <a:lnTo>
                    <a:pt x="499" y="382"/>
                  </a:lnTo>
                  <a:lnTo>
                    <a:pt x="508" y="374"/>
                  </a:lnTo>
                  <a:lnTo>
                    <a:pt x="513" y="364"/>
                  </a:lnTo>
                  <a:lnTo>
                    <a:pt x="510" y="352"/>
                  </a:lnTo>
                  <a:lnTo>
                    <a:pt x="510" y="336"/>
                  </a:lnTo>
                  <a:lnTo>
                    <a:pt x="510" y="326"/>
                  </a:lnTo>
                  <a:lnTo>
                    <a:pt x="513" y="316"/>
                  </a:lnTo>
                  <a:lnTo>
                    <a:pt x="508" y="310"/>
                  </a:lnTo>
                  <a:lnTo>
                    <a:pt x="504" y="304"/>
                  </a:lnTo>
                  <a:lnTo>
                    <a:pt x="502" y="292"/>
                  </a:lnTo>
                  <a:lnTo>
                    <a:pt x="499" y="274"/>
                  </a:lnTo>
                  <a:lnTo>
                    <a:pt x="502" y="256"/>
                  </a:lnTo>
                  <a:lnTo>
                    <a:pt x="506" y="244"/>
                  </a:lnTo>
                  <a:lnTo>
                    <a:pt x="510" y="238"/>
                  </a:lnTo>
                  <a:lnTo>
                    <a:pt x="513" y="234"/>
                  </a:lnTo>
                  <a:lnTo>
                    <a:pt x="517" y="232"/>
                  </a:lnTo>
                  <a:lnTo>
                    <a:pt x="506" y="204"/>
                  </a:lnTo>
                  <a:lnTo>
                    <a:pt x="497" y="192"/>
                  </a:lnTo>
                  <a:lnTo>
                    <a:pt x="493" y="186"/>
                  </a:lnTo>
                  <a:lnTo>
                    <a:pt x="486" y="182"/>
                  </a:lnTo>
                  <a:lnTo>
                    <a:pt x="482" y="178"/>
                  </a:lnTo>
                  <a:lnTo>
                    <a:pt x="480" y="174"/>
                  </a:lnTo>
                  <a:lnTo>
                    <a:pt x="476" y="164"/>
                  </a:lnTo>
                  <a:lnTo>
                    <a:pt x="473" y="152"/>
                  </a:lnTo>
                  <a:lnTo>
                    <a:pt x="469" y="142"/>
                  </a:lnTo>
                  <a:lnTo>
                    <a:pt x="465" y="138"/>
                  </a:lnTo>
                  <a:lnTo>
                    <a:pt x="460" y="134"/>
                  </a:lnTo>
                  <a:lnTo>
                    <a:pt x="454" y="130"/>
                  </a:lnTo>
                  <a:lnTo>
                    <a:pt x="454" y="126"/>
                  </a:lnTo>
                  <a:lnTo>
                    <a:pt x="454" y="122"/>
                  </a:lnTo>
                  <a:lnTo>
                    <a:pt x="456" y="118"/>
                  </a:lnTo>
                  <a:lnTo>
                    <a:pt x="463" y="110"/>
                  </a:lnTo>
                  <a:lnTo>
                    <a:pt x="469" y="102"/>
                  </a:lnTo>
                  <a:lnTo>
                    <a:pt x="478" y="92"/>
                  </a:lnTo>
                  <a:lnTo>
                    <a:pt x="486" y="78"/>
                  </a:lnTo>
                  <a:lnTo>
                    <a:pt x="489" y="72"/>
                  </a:lnTo>
                  <a:lnTo>
                    <a:pt x="489" y="66"/>
                  </a:lnTo>
                  <a:lnTo>
                    <a:pt x="489" y="58"/>
                  </a:lnTo>
                  <a:lnTo>
                    <a:pt x="484" y="52"/>
                  </a:lnTo>
                  <a:lnTo>
                    <a:pt x="484" y="46"/>
                  </a:lnTo>
                  <a:lnTo>
                    <a:pt x="484" y="40"/>
                  </a:lnTo>
                  <a:lnTo>
                    <a:pt x="484" y="38"/>
                  </a:lnTo>
                  <a:lnTo>
                    <a:pt x="482" y="36"/>
                  </a:lnTo>
                  <a:lnTo>
                    <a:pt x="478" y="32"/>
                  </a:lnTo>
                  <a:lnTo>
                    <a:pt x="480" y="26"/>
                  </a:lnTo>
                  <a:lnTo>
                    <a:pt x="482" y="22"/>
                  </a:lnTo>
                  <a:lnTo>
                    <a:pt x="484" y="18"/>
                  </a:lnTo>
                  <a:lnTo>
                    <a:pt x="486" y="12"/>
                  </a:lnTo>
                  <a:lnTo>
                    <a:pt x="480" y="12"/>
                  </a:lnTo>
                  <a:lnTo>
                    <a:pt x="471" y="10"/>
                  </a:lnTo>
                  <a:lnTo>
                    <a:pt x="465" y="6"/>
                  </a:lnTo>
                  <a:lnTo>
                    <a:pt x="456" y="2"/>
                  </a:lnTo>
                  <a:lnTo>
                    <a:pt x="452" y="0"/>
                  </a:lnTo>
                  <a:lnTo>
                    <a:pt x="450" y="2"/>
                  </a:lnTo>
                  <a:lnTo>
                    <a:pt x="445" y="2"/>
                  </a:lnTo>
                  <a:lnTo>
                    <a:pt x="441" y="2"/>
                  </a:lnTo>
                  <a:lnTo>
                    <a:pt x="439" y="0"/>
                  </a:lnTo>
                  <a:lnTo>
                    <a:pt x="434" y="0"/>
                  </a:lnTo>
                  <a:lnTo>
                    <a:pt x="430" y="2"/>
                  </a:lnTo>
                  <a:lnTo>
                    <a:pt x="428" y="6"/>
                  </a:lnTo>
                  <a:lnTo>
                    <a:pt x="426" y="8"/>
                  </a:lnTo>
                  <a:lnTo>
                    <a:pt x="421" y="10"/>
                  </a:lnTo>
                  <a:lnTo>
                    <a:pt x="410" y="12"/>
                  </a:lnTo>
                  <a:lnTo>
                    <a:pt x="406" y="14"/>
                  </a:lnTo>
                  <a:lnTo>
                    <a:pt x="404" y="18"/>
                  </a:lnTo>
                  <a:lnTo>
                    <a:pt x="397" y="18"/>
                  </a:lnTo>
                  <a:lnTo>
                    <a:pt x="395" y="12"/>
                  </a:lnTo>
                  <a:lnTo>
                    <a:pt x="391" y="8"/>
                  </a:lnTo>
                  <a:lnTo>
                    <a:pt x="386" y="6"/>
                  </a:lnTo>
                  <a:lnTo>
                    <a:pt x="382" y="4"/>
                  </a:lnTo>
                  <a:lnTo>
                    <a:pt x="373" y="6"/>
                  </a:lnTo>
                  <a:lnTo>
                    <a:pt x="367" y="8"/>
                  </a:lnTo>
                  <a:lnTo>
                    <a:pt x="360" y="12"/>
                  </a:lnTo>
                  <a:lnTo>
                    <a:pt x="354" y="14"/>
                  </a:lnTo>
                  <a:lnTo>
                    <a:pt x="347" y="12"/>
                  </a:lnTo>
                  <a:lnTo>
                    <a:pt x="343" y="10"/>
                  </a:lnTo>
                  <a:lnTo>
                    <a:pt x="339" y="10"/>
                  </a:lnTo>
                  <a:lnTo>
                    <a:pt x="332" y="8"/>
                  </a:lnTo>
                  <a:lnTo>
                    <a:pt x="315" y="12"/>
                  </a:lnTo>
                  <a:lnTo>
                    <a:pt x="297" y="12"/>
                  </a:lnTo>
                  <a:lnTo>
                    <a:pt x="291" y="14"/>
                  </a:lnTo>
                  <a:lnTo>
                    <a:pt x="289" y="16"/>
                  </a:lnTo>
                  <a:lnTo>
                    <a:pt x="280" y="20"/>
                  </a:lnTo>
                  <a:lnTo>
                    <a:pt x="269" y="24"/>
                  </a:lnTo>
                  <a:lnTo>
                    <a:pt x="258" y="28"/>
                  </a:lnTo>
                  <a:lnTo>
                    <a:pt x="247" y="32"/>
                  </a:lnTo>
                  <a:lnTo>
                    <a:pt x="243" y="34"/>
                  </a:lnTo>
                  <a:lnTo>
                    <a:pt x="239" y="38"/>
                  </a:lnTo>
                  <a:lnTo>
                    <a:pt x="232" y="46"/>
                  </a:lnTo>
                  <a:lnTo>
                    <a:pt x="224" y="52"/>
                  </a:lnTo>
                  <a:lnTo>
                    <a:pt x="200" y="60"/>
                  </a:lnTo>
                  <a:lnTo>
                    <a:pt x="178" y="70"/>
                  </a:lnTo>
                  <a:lnTo>
                    <a:pt x="182" y="80"/>
                  </a:lnTo>
                  <a:lnTo>
                    <a:pt x="184" y="86"/>
                  </a:lnTo>
                  <a:lnTo>
                    <a:pt x="184" y="90"/>
                  </a:lnTo>
                  <a:lnTo>
                    <a:pt x="184" y="108"/>
                  </a:lnTo>
                  <a:lnTo>
                    <a:pt x="184" y="116"/>
                  </a:lnTo>
                  <a:lnTo>
                    <a:pt x="187" y="124"/>
                  </a:lnTo>
                  <a:lnTo>
                    <a:pt x="191" y="134"/>
                  </a:lnTo>
                  <a:lnTo>
                    <a:pt x="195" y="144"/>
                  </a:lnTo>
                  <a:lnTo>
                    <a:pt x="200" y="154"/>
                  </a:lnTo>
                  <a:lnTo>
                    <a:pt x="206" y="162"/>
                  </a:lnTo>
                  <a:lnTo>
                    <a:pt x="206" y="164"/>
                  </a:lnTo>
                  <a:lnTo>
                    <a:pt x="204" y="168"/>
                  </a:lnTo>
                  <a:lnTo>
                    <a:pt x="200" y="174"/>
                  </a:lnTo>
                  <a:lnTo>
                    <a:pt x="193" y="176"/>
                  </a:lnTo>
                  <a:lnTo>
                    <a:pt x="187" y="180"/>
                  </a:lnTo>
                  <a:lnTo>
                    <a:pt x="180" y="184"/>
                  </a:lnTo>
                  <a:lnTo>
                    <a:pt x="169" y="200"/>
                  </a:lnTo>
                  <a:lnTo>
                    <a:pt x="156" y="214"/>
                  </a:lnTo>
                  <a:lnTo>
                    <a:pt x="141" y="228"/>
                  </a:lnTo>
                  <a:lnTo>
                    <a:pt x="128" y="240"/>
                  </a:lnTo>
                  <a:lnTo>
                    <a:pt x="111" y="252"/>
                  </a:lnTo>
                  <a:lnTo>
                    <a:pt x="95" y="262"/>
                  </a:lnTo>
                  <a:lnTo>
                    <a:pt x="58" y="278"/>
                  </a:lnTo>
                  <a:lnTo>
                    <a:pt x="39" y="282"/>
                  </a:lnTo>
                  <a:lnTo>
                    <a:pt x="21" y="290"/>
                  </a:lnTo>
                  <a:lnTo>
                    <a:pt x="13" y="298"/>
                  </a:lnTo>
                  <a:lnTo>
                    <a:pt x="4" y="306"/>
                  </a:lnTo>
                  <a:lnTo>
                    <a:pt x="2" y="314"/>
                  </a:lnTo>
                  <a:lnTo>
                    <a:pt x="0" y="322"/>
                  </a:lnTo>
                  <a:lnTo>
                    <a:pt x="0" y="328"/>
                  </a:lnTo>
                  <a:lnTo>
                    <a:pt x="0" y="344"/>
                  </a:lnTo>
                  <a:lnTo>
                    <a:pt x="2" y="366"/>
                  </a:lnTo>
                  <a:lnTo>
                    <a:pt x="56" y="404"/>
                  </a:lnTo>
                  <a:lnTo>
                    <a:pt x="102" y="436"/>
                  </a:lnTo>
                  <a:lnTo>
                    <a:pt x="269" y="552"/>
                  </a:lnTo>
                  <a:lnTo>
                    <a:pt x="276" y="560"/>
                  </a:lnTo>
                  <a:lnTo>
                    <a:pt x="280" y="572"/>
                  </a:lnTo>
                  <a:lnTo>
                    <a:pt x="282" y="574"/>
                  </a:lnTo>
                  <a:lnTo>
                    <a:pt x="284" y="576"/>
                  </a:lnTo>
                  <a:lnTo>
                    <a:pt x="291" y="576"/>
                  </a:lnTo>
                  <a:lnTo>
                    <a:pt x="304" y="580"/>
                  </a:lnTo>
                  <a:lnTo>
                    <a:pt x="310" y="582"/>
                  </a:lnTo>
                  <a:lnTo>
                    <a:pt x="317" y="584"/>
                  </a:lnTo>
                  <a:lnTo>
                    <a:pt x="319" y="590"/>
                  </a:lnTo>
                  <a:lnTo>
                    <a:pt x="319" y="592"/>
                  </a:lnTo>
                  <a:lnTo>
                    <a:pt x="321" y="594"/>
                  </a:lnTo>
                  <a:lnTo>
                    <a:pt x="332" y="598"/>
                  </a:lnTo>
                  <a:lnTo>
                    <a:pt x="334" y="600"/>
                  </a:lnTo>
                  <a:lnTo>
                    <a:pt x="337" y="604"/>
                  </a:lnTo>
                  <a:lnTo>
                    <a:pt x="337" y="608"/>
                  </a:lnTo>
                  <a:lnTo>
                    <a:pt x="334" y="614"/>
                  </a:lnTo>
                  <a:lnTo>
                    <a:pt x="332" y="618"/>
                  </a:lnTo>
                  <a:lnTo>
                    <a:pt x="332" y="624"/>
                  </a:lnTo>
                  <a:lnTo>
                    <a:pt x="337" y="630"/>
                  </a:lnTo>
                  <a:lnTo>
                    <a:pt x="343" y="632"/>
                  </a:lnTo>
                  <a:lnTo>
                    <a:pt x="350" y="634"/>
                  </a:lnTo>
                  <a:lnTo>
                    <a:pt x="358" y="634"/>
                  </a:lnTo>
                  <a:lnTo>
                    <a:pt x="365" y="632"/>
                  </a:lnTo>
                  <a:lnTo>
                    <a:pt x="376" y="630"/>
                  </a:lnTo>
                  <a:lnTo>
                    <a:pt x="382" y="630"/>
                  </a:lnTo>
                  <a:lnTo>
                    <a:pt x="384" y="628"/>
                  </a:lnTo>
                  <a:lnTo>
                    <a:pt x="393" y="628"/>
                  </a:lnTo>
                  <a:lnTo>
                    <a:pt x="400" y="626"/>
                  </a:lnTo>
                  <a:lnTo>
                    <a:pt x="410" y="620"/>
                  </a:lnTo>
                  <a:lnTo>
                    <a:pt x="428" y="602"/>
                  </a:lnTo>
                  <a:lnTo>
                    <a:pt x="456" y="580"/>
                  </a:lnTo>
                  <a:lnTo>
                    <a:pt x="484" y="560"/>
                  </a:lnTo>
                  <a:lnTo>
                    <a:pt x="513" y="540"/>
                  </a:lnTo>
                  <a:lnTo>
                    <a:pt x="541" y="518"/>
                  </a:lnTo>
                  <a:lnTo>
                    <a:pt x="563" y="500"/>
                  </a:lnTo>
                  <a:lnTo>
                    <a:pt x="573" y="492"/>
                  </a:lnTo>
                  <a:lnTo>
                    <a:pt x="584" y="484"/>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12" name="Freeform 38"/>
            <p:cNvSpPr>
              <a:spLocks/>
            </p:cNvSpPr>
            <p:nvPr/>
          </p:nvSpPr>
          <p:spPr bwMode="gray">
            <a:xfrm>
              <a:off x="4560942" y="1325959"/>
              <a:ext cx="792438" cy="551586"/>
            </a:xfrm>
            <a:custGeom>
              <a:avLst/>
              <a:gdLst>
                <a:gd name="T0" fmla="*/ 335 w 363"/>
                <a:gd name="T1" fmla="*/ 22 h 300"/>
                <a:gd name="T2" fmla="*/ 341 w 363"/>
                <a:gd name="T3" fmla="*/ 38 h 300"/>
                <a:gd name="T4" fmla="*/ 341 w 363"/>
                <a:gd name="T5" fmla="*/ 42 h 300"/>
                <a:gd name="T6" fmla="*/ 341 w 363"/>
                <a:gd name="T7" fmla="*/ 68 h 300"/>
                <a:gd name="T8" fmla="*/ 344 w 363"/>
                <a:gd name="T9" fmla="*/ 76 h 300"/>
                <a:gd name="T10" fmla="*/ 352 w 363"/>
                <a:gd name="T11" fmla="*/ 96 h 300"/>
                <a:gd name="T12" fmla="*/ 363 w 363"/>
                <a:gd name="T13" fmla="*/ 114 h 300"/>
                <a:gd name="T14" fmla="*/ 363 w 363"/>
                <a:gd name="T15" fmla="*/ 116 h 300"/>
                <a:gd name="T16" fmla="*/ 361 w 363"/>
                <a:gd name="T17" fmla="*/ 120 h 300"/>
                <a:gd name="T18" fmla="*/ 350 w 363"/>
                <a:gd name="T19" fmla="*/ 128 h 300"/>
                <a:gd name="T20" fmla="*/ 337 w 363"/>
                <a:gd name="T21" fmla="*/ 136 h 300"/>
                <a:gd name="T22" fmla="*/ 326 w 363"/>
                <a:gd name="T23" fmla="*/ 152 h 300"/>
                <a:gd name="T24" fmla="*/ 298 w 363"/>
                <a:gd name="T25" fmla="*/ 180 h 300"/>
                <a:gd name="T26" fmla="*/ 268 w 363"/>
                <a:gd name="T27" fmla="*/ 204 h 300"/>
                <a:gd name="T28" fmla="*/ 215 w 363"/>
                <a:gd name="T29" fmla="*/ 230 h 300"/>
                <a:gd name="T30" fmla="*/ 196 w 363"/>
                <a:gd name="T31" fmla="*/ 234 h 300"/>
                <a:gd name="T32" fmla="*/ 170 w 363"/>
                <a:gd name="T33" fmla="*/ 250 h 300"/>
                <a:gd name="T34" fmla="*/ 159 w 363"/>
                <a:gd name="T35" fmla="*/ 266 h 300"/>
                <a:gd name="T36" fmla="*/ 157 w 363"/>
                <a:gd name="T37" fmla="*/ 280 h 300"/>
                <a:gd name="T38" fmla="*/ 0 w 363"/>
                <a:gd name="T39" fmla="*/ 300 h 300"/>
                <a:gd name="T40" fmla="*/ 9 w 363"/>
                <a:gd name="T41" fmla="*/ 286 h 300"/>
                <a:gd name="T42" fmla="*/ 22 w 363"/>
                <a:gd name="T43" fmla="*/ 274 h 300"/>
                <a:gd name="T44" fmla="*/ 48 w 363"/>
                <a:gd name="T45" fmla="*/ 270 h 300"/>
                <a:gd name="T46" fmla="*/ 57 w 363"/>
                <a:gd name="T47" fmla="*/ 268 h 300"/>
                <a:gd name="T48" fmla="*/ 72 w 363"/>
                <a:gd name="T49" fmla="*/ 258 h 300"/>
                <a:gd name="T50" fmla="*/ 87 w 363"/>
                <a:gd name="T51" fmla="*/ 234 h 300"/>
                <a:gd name="T52" fmla="*/ 96 w 363"/>
                <a:gd name="T53" fmla="*/ 218 h 300"/>
                <a:gd name="T54" fmla="*/ 109 w 363"/>
                <a:gd name="T55" fmla="*/ 206 h 300"/>
                <a:gd name="T56" fmla="*/ 113 w 363"/>
                <a:gd name="T57" fmla="*/ 200 h 300"/>
                <a:gd name="T58" fmla="*/ 113 w 363"/>
                <a:gd name="T59" fmla="*/ 192 h 300"/>
                <a:gd name="T60" fmla="*/ 107 w 363"/>
                <a:gd name="T61" fmla="*/ 184 h 300"/>
                <a:gd name="T62" fmla="*/ 100 w 363"/>
                <a:gd name="T63" fmla="*/ 178 h 300"/>
                <a:gd name="T64" fmla="*/ 96 w 363"/>
                <a:gd name="T65" fmla="*/ 164 h 300"/>
                <a:gd name="T66" fmla="*/ 100 w 363"/>
                <a:gd name="T67" fmla="*/ 148 h 300"/>
                <a:gd name="T68" fmla="*/ 109 w 363"/>
                <a:gd name="T69" fmla="*/ 132 h 300"/>
                <a:gd name="T70" fmla="*/ 124 w 363"/>
                <a:gd name="T71" fmla="*/ 116 h 300"/>
                <a:gd name="T72" fmla="*/ 128 w 363"/>
                <a:gd name="T73" fmla="*/ 110 h 300"/>
                <a:gd name="T74" fmla="*/ 137 w 363"/>
                <a:gd name="T75" fmla="*/ 98 h 300"/>
                <a:gd name="T76" fmla="*/ 139 w 363"/>
                <a:gd name="T77" fmla="*/ 92 h 300"/>
                <a:gd name="T78" fmla="*/ 168 w 363"/>
                <a:gd name="T79" fmla="*/ 76 h 300"/>
                <a:gd name="T80" fmla="*/ 181 w 363"/>
                <a:gd name="T81" fmla="*/ 66 h 300"/>
                <a:gd name="T82" fmla="*/ 194 w 363"/>
                <a:gd name="T83" fmla="*/ 54 h 300"/>
                <a:gd name="T84" fmla="*/ 205 w 363"/>
                <a:gd name="T85" fmla="*/ 46 h 300"/>
                <a:gd name="T86" fmla="*/ 215 w 363"/>
                <a:gd name="T87" fmla="*/ 36 h 300"/>
                <a:gd name="T88" fmla="*/ 220 w 363"/>
                <a:gd name="T89" fmla="*/ 30 h 300"/>
                <a:gd name="T90" fmla="*/ 220 w 363"/>
                <a:gd name="T91" fmla="*/ 6 h 300"/>
                <a:gd name="T92" fmla="*/ 222 w 363"/>
                <a:gd name="T93" fmla="*/ 2 h 300"/>
                <a:gd name="T94" fmla="*/ 226 w 363"/>
                <a:gd name="T95" fmla="*/ 0 h 300"/>
                <a:gd name="T96" fmla="*/ 228 w 363"/>
                <a:gd name="T97" fmla="*/ 2 h 300"/>
                <a:gd name="T98" fmla="*/ 246 w 363"/>
                <a:gd name="T99" fmla="*/ 16 h 300"/>
                <a:gd name="T100" fmla="*/ 265 w 363"/>
                <a:gd name="T101" fmla="*/ 22 h 300"/>
                <a:gd name="T102" fmla="*/ 285 w 363"/>
                <a:gd name="T103" fmla="*/ 24 h 300"/>
                <a:gd name="T104" fmla="*/ 304 w 363"/>
                <a:gd name="T105" fmla="*/ 16 h 300"/>
                <a:gd name="T106" fmla="*/ 304 w 363"/>
                <a:gd name="T107" fmla="*/ 14 h 300"/>
                <a:gd name="T108" fmla="*/ 309 w 363"/>
                <a:gd name="T109" fmla="*/ 14 h 300"/>
                <a:gd name="T110" fmla="*/ 309 w 363"/>
                <a:gd name="T111" fmla="*/ 18 h 300"/>
                <a:gd name="T112" fmla="*/ 313 w 363"/>
                <a:gd name="T113" fmla="*/ 24 h 300"/>
                <a:gd name="T114" fmla="*/ 326 w 363"/>
                <a:gd name="T115" fmla="*/ 24 h 300"/>
                <a:gd name="T116" fmla="*/ 335 w 363"/>
                <a:gd name="T117" fmla="*/ 22 h 3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3"/>
                <a:gd name="T178" fmla="*/ 0 h 300"/>
                <a:gd name="T179" fmla="*/ 363 w 363"/>
                <a:gd name="T180" fmla="*/ 300 h 3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3" h="300">
                  <a:moveTo>
                    <a:pt x="335" y="22"/>
                  </a:moveTo>
                  <a:lnTo>
                    <a:pt x="335" y="22"/>
                  </a:lnTo>
                  <a:lnTo>
                    <a:pt x="339" y="32"/>
                  </a:lnTo>
                  <a:lnTo>
                    <a:pt x="341" y="38"/>
                  </a:lnTo>
                  <a:lnTo>
                    <a:pt x="341" y="42"/>
                  </a:lnTo>
                  <a:lnTo>
                    <a:pt x="341" y="60"/>
                  </a:lnTo>
                  <a:lnTo>
                    <a:pt x="341" y="68"/>
                  </a:lnTo>
                  <a:lnTo>
                    <a:pt x="344" y="76"/>
                  </a:lnTo>
                  <a:lnTo>
                    <a:pt x="348" y="86"/>
                  </a:lnTo>
                  <a:lnTo>
                    <a:pt x="352" y="96"/>
                  </a:lnTo>
                  <a:lnTo>
                    <a:pt x="357" y="106"/>
                  </a:lnTo>
                  <a:lnTo>
                    <a:pt x="363" y="114"/>
                  </a:lnTo>
                  <a:lnTo>
                    <a:pt x="363" y="116"/>
                  </a:lnTo>
                  <a:lnTo>
                    <a:pt x="361" y="120"/>
                  </a:lnTo>
                  <a:lnTo>
                    <a:pt x="357" y="126"/>
                  </a:lnTo>
                  <a:lnTo>
                    <a:pt x="350" y="128"/>
                  </a:lnTo>
                  <a:lnTo>
                    <a:pt x="344" y="132"/>
                  </a:lnTo>
                  <a:lnTo>
                    <a:pt x="337" y="136"/>
                  </a:lnTo>
                  <a:lnTo>
                    <a:pt x="326" y="152"/>
                  </a:lnTo>
                  <a:lnTo>
                    <a:pt x="313" y="166"/>
                  </a:lnTo>
                  <a:lnTo>
                    <a:pt x="298" y="180"/>
                  </a:lnTo>
                  <a:lnTo>
                    <a:pt x="285" y="192"/>
                  </a:lnTo>
                  <a:lnTo>
                    <a:pt x="268" y="204"/>
                  </a:lnTo>
                  <a:lnTo>
                    <a:pt x="252" y="214"/>
                  </a:lnTo>
                  <a:lnTo>
                    <a:pt x="215" y="230"/>
                  </a:lnTo>
                  <a:lnTo>
                    <a:pt x="196" y="234"/>
                  </a:lnTo>
                  <a:lnTo>
                    <a:pt x="178" y="242"/>
                  </a:lnTo>
                  <a:lnTo>
                    <a:pt x="170" y="250"/>
                  </a:lnTo>
                  <a:lnTo>
                    <a:pt x="161" y="258"/>
                  </a:lnTo>
                  <a:lnTo>
                    <a:pt x="159" y="266"/>
                  </a:lnTo>
                  <a:lnTo>
                    <a:pt x="157" y="274"/>
                  </a:lnTo>
                  <a:lnTo>
                    <a:pt x="157" y="280"/>
                  </a:lnTo>
                  <a:lnTo>
                    <a:pt x="157" y="296"/>
                  </a:lnTo>
                  <a:lnTo>
                    <a:pt x="0" y="300"/>
                  </a:lnTo>
                  <a:lnTo>
                    <a:pt x="9" y="286"/>
                  </a:lnTo>
                  <a:lnTo>
                    <a:pt x="15" y="276"/>
                  </a:lnTo>
                  <a:lnTo>
                    <a:pt x="22" y="274"/>
                  </a:lnTo>
                  <a:lnTo>
                    <a:pt x="28" y="272"/>
                  </a:lnTo>
                  <a:lnTo>
                    <a:pt x="48" y="270"/>
                  </a:lnTo>
                  <a:lnTo>
                    <a:pt x="57" y="268"/>
                  </a:lnTo>
                  <a:lnTo>
                    <a:pt x="65" y="264"/>
                  </a:lnTo>
                  <a:lnTo>
                    <a:pt x="72" y="258"/>
                  </a:lnTo>
                  <a:lnTo>
                    <a:pt x="76" y="250"/>
                  </a:lnTo>
                  <a:lnTo>
                    <a:pt x="87" y="234"/>
                  </a:lnTo>
                  <a:lnTo>
                    <a:pt x="96" y="218"/>
                  </a:lnTo>
                  <a:lnTo>
                    <a:pt x="102" y="212"/>
                  </a:lnTo>
                  <a:lnTo>
                    <a:pt x="109" y="206"/>
                  </a:lnTo>
                  <a:lnTo>
                    <a:pt x="113" y="200"/>
                  </a:lnTo>
                  <a:lnTo>
                    <a:pt x="113" y="196"/>
                  </a:lnTo>
                  <a:lnTo>
                    <a:pt x="113" y="192"/>
                  </a:lnTo>
                  <a:lnTo>
                    <a:pt x="113" y="188"/>
                  </a:lnTo>
                  <a:lnTo>
                    <a:pt x="107" y="184"/>
                  </a:lnTo>
                  <a:lnTo>
                    <a:pt x="100" y="178"/>
                  </a:lnTo>
                  <a:lnTo>
                    <a:pt x="98" y="172"/>
                  </a:lnTo>
                  <a:lnTo>
                    <a:pt x="96" y="164"/>
                  </a:lnTo>
                  <a:lnTo>
                    <a:pt x="98" y="156"/>
                  </a:lnTo>
                  <a:lnTo>
                    <a:pt x="100" y="148"/>
                  </a:lnTo>
                  <a:lnTo>
                    <a:pt x="105" y="140"/>
                  </a:lnTo>
                  <a:lnTo>
                    <a:pt x="109" y="132"/>
                  </a:lnTo>
                  <a:lnTo>
                    <a:pt x="115" y="124"/>
                  </a:lnTo>
                  <a:lnTo>
                    <a:pt x="124" y="116"/>
                  </a:lnTo>
                  <a:lnTo>
                    <a:pt x="128" y="110"/>
                  </a:lnTo>
                  <a:lnTo>
                    <a:pt x="133" y="104"/>
                  </a:lnTo>
                  <a:lnTo>
                    <a:pt x="137" y="98"/>
                  </a:lnTo>
                  <a:lnTo>
                    <a:pt x="139" y="92"/>
                  </a:lnTo>
                  <a:lnTo>
                    <a:pt x="155" y="84"/>
                  </a:lnTo>
                  <a:lnTo>
                    <a:pt x="168" y="76"/>
                  </a:lnTo>
                  <a:lnTo>
                    <a:pt x="181" y="66"/>
                  </a:lnTo>
                  <a:lnTo>
                    <a:pt x="194" y="54"/>
                  </a:lnTo>
                  <a:lnTo>
                    <a:pt x="205" y="46"/>
                  </a:lnTo>
                  <a:lnTo>
                    <a:pt x="211" y="42"/>
                  </a:lnTo>
                  <a:lnTo>
                    <a:pt x="215" y="36"/>
                  </a:lnTo>
                  <a:lnTo>
                    <a:pt x="220" y="30"/>
                  </a:lnTo>
                  <a:lnTo>
                    <a:pt x="222" y="22"/>
                  </a:lnTo>
                  <a:lnTo>
                    <a:pt x="220" y="6"/>
                  </a:lnTo>
                  <a:lnTo>
                    <a:pt x="222" y="2"/>
                  </a:lnTo>
                  <a:lnTo>
                    <a:pt x="224" y="2"/>
                  </a:lnTo>
                  <a:lnTo>
                    <a:pt x="226" y="0"/>
                  </a:lnTo>
                  <a:lnTo>
                    <a:pt x="228" y="2"/>
                  </a:lnTo>
                  <a:lnTo>
                    <a:pt x="237" y="10"/>
                  </a:lnTo>
                  <a:lnTo>
                    <a:pt x="246" y="16"/>
                  </a:lnTo>
                  <a:lnTo>
                    <a:pt x="254" y="20"/>
                  </a:lnTo>
                  <a:lnTo>
                    <a:pt x="265" y="22"/>
                  </a:lnTo>
                  <a:lnTo>
                    <a:pt x="274" y="24"/>
                  </a:lnTo>
                  <a:lnTo>
                    <a:pt x="285" y="24"/>
                  </a:lnTo>
                  <a:lnTo>
                    <a:pt x="296" y="20"/>
                  </a:lnTo>
                  <a:lnTo>
                    <a:pt x="304" y="16"/>
                  </a:lnTo>
                  <a:lnTo>
                    <a:pt x="304" y="14"/>
                  </a:lnTo>
                  <a:lnTo>
                    <a:pt x="307" y="12"/>
                  </a:lnTo>
                  <a:lnTo>
                    <a:pt x="309" y="14"/>
                  </a:lnTo>
                  <a:lnTo>
                    <a:pt x="309" y="18"/>
                  </a:lnTo>
                  <a:lnTo>
                    <a:pt x="311" y="22"/>
                  </a:lnTo>
                  <a:lnTo>
                    <a:pt x="313" y="24"/>
                  </a:lnTo>
                  <a:lnTo>
                    <a:pt x="317" y="24"/>
                  </a:lnTo>
                  <a:lnTo>
                    <a:pt x="326" y="24"/>
                  </a:lnTo>
                  <a:lnTo>
                    <a:pt x="335" y="22"/>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13" name="Freeform 39"/>
            <p:cNvSpPr>
              <a:spLocks/>
            </p:cNvSpPr>
            <p:nvPr/>
          </p:nvSpPr>
          <p:spPr bwMode="gray">
            <a:xfrm>
              <a:off x="4315079" y="1870427"/>
              <a:ext cx="601420" cy="402124"/>
            </a:xfrm>
            <a:custGeom>
              <a:avLst/>
              <a:gdLst>
                <a:gd name="T0" fmla="*/ 92 w 276"/>
                <a:gd name="T1" fmla="*/ 38 h 220"/>
                <a:gd name="T2" fmla="*/ 92 w 276"/>
                <a:gd name="T3" fmla="*/ 38 h 220"/>
                <a:gd name="T4" fmla="*/ 89 w 276"/>
                <a:gd name="T5" fmla="*/ 44 h 220"/>
                <a:gd name="T6" fmla="*/ 85 w 276"/>
                <a:gd name="T7" fmla="*/ 48 h 220"/>
                <a:gd name="T8" fmla="*/ 81 w 276"/>
                <a:gd name="T9" fmla="*/ 52 h 220"/>
                <a:gd name="T10" fmla="*/ 78 w 276"/>
                <a:gd name="T11" fmla="*/ 58 h 220"/>
                <a:gd name="T12" fmla="*/ 78 w 276"/>
                <a:gd name="T13" fmla="*/ 58 h 220"/>
                <a:gd name="T14" fmla="*/ 70 w 276"/>
                <a:gd name="T15" fmla="*/ 74 h 220"/>
                <a:gd name="T16" fmla="*/ 61 w 276"/>
                <a:gd name="T17" fmla="*/ 92 h 220"/>
                <a:gd name="T18" fmla="*/ 61 w 276"/>
                <a:gd name="T19" fmla="*/ 92 h 220"/>
                <a:gd name="T20" fmla="*/ 57 w 276"/>
                <a:gd name="T21" fmla="*/ 100 h 220"/>
                <a:gd name="T22" fmla="*/ 55 w 276"/>
                <a:gd name="T23" fmla="*/ 108 h 220"/>
                <a:gd name="T24" fmla="*/ 55 w 276"/>
                <a:gd name="T25" fmla="*/ 108 h 220"/>
                <a:gd name="T26" fmla="*/ 52 w 276"/>
                <a:gd name="T27" fmla="*/ 118 h 220"/>
                <a:gd name="T28" fmla="*/ 46 w 276"/>
                <a:gd name="T29" fmla="*/ 126 h 220"/>
                <a:gd name="T30" fmla="*/ 35 w 276"/>
                <a:gd name="T31" fmla="*/ 142 h 220"/>
                <a:gd name="T32" fmla="*/ 35 w 276"/>
                <a:gd name="T33" fmla="*/ 142 h 220"/>
                <a:gd name="T34" fmla="*/ 28 w 276"/>
                <a:gd name="T35" fmla="*/ 152 h 220"/>
                <a:gd name="T36" fmla="*/ 28 w 276"/>
                <a:gd name="T37" fmla="*/ 152 h 220"/>
                <a:gd name="T38" fmla="*/ 13 w 276"/>
                <a:gd name="T39" fmla="*/ 182 h 220"/>
                <a:gd name="T40" fmla="*/ 2 w 276"/>
                <a:gd name="T41" fmla="*/ 212 h 220"/>
                <a:gd name="T42" fmla="*/ 2 w 276"/>
                <a:gd name="T43" fmla="*/ 212 h 220"/>
                <a:gd name="T44" fmla="*/ 0 w 276"/>
                <a:gd name="T45" fmla="*/ 220 h 220"/>
                <a:gd name="T46" fmla="*/ 115 w 276"/>
                <a:gd name="T47" fmla="*/ 216 h 220"/>
                <a:gd name="T48" fmla="*/ 115 w 276"/>
                <a:gd name="T49" fmla="*/ 216 h 220"/>
                <a:gd name="T50" fmla="*/ 120 w 276"/>
                <a:gd name="T51" fmla="*/ 216 h 220"/>
                <a:gd name="T52" fmla="*/ 122 w 276"/>
                <a:gd name="T53" fmla="*/ 212 h 220"/>
                <a:gd name="T54" fmla="*/ 124 w 276"/>
                <a:gd name="T55" fmla="*/ 208 h 220"/>
                <a:gd name="T56" fmla="*/ 124 w 276"/>
                <a:gd name="T57" fmla="*/ 208 h 220"/>
                <a:gd name="T58" fmla="*/ 122 w 276"/>
                <a:gd name="T59" fmla="*/ 200 h 220"/>
                <a:gd name="T60" fmla="*/ 124 w 276"/>
                <a:gd name="T61" fmla="*/ 184 h 220"/>
                <a:gd name="T62" fmla="*/ 128 w 276"/>
                <a:gd name="T63" fmla="*/ 174 h 220"/>
                <a:gd name="T64" fmla="*/ 133 w 276"/>
                <a:gd name="T65" fmla="*/ 162 h 220"/>
                <a:gd name="T66" fmla="*/ 141 w 276"/>
                <a:gd name="T67" fmla="*/ 148 h 220"/>
                <a:gd name="T68" fmla="*/ 152 w 276"/>
                <a:gd name="T69" fmla="*/ 132 h 220"/>
                <a:gd name="T70" fmla="*/ 152 w 276"/>
                <a:gd name="T71" fmla="*/ 132 h 220"/>
                <a:gd name="T72" fmla="*/ 150 w 276"/>
                <a:gd name="T73" fmla="*/ 104 h 220"/>
                <a:gd name="T74" fmla="*/ 150 w 276"/>
                <a:gd name="T75" fmla="*/ 88 h 220"/>
                <a:gd name="T76" fmla="*/ 150 w 276"/>
                <a:gd name="T77" fmla="*/ 80 h 220"/>
                <a:gd name="T78" fmla="*/ 152 w 276"/>
                <a:gd name="T79" fmla="*/ 76 h 220"/>
                <a:gd name="T80" fmla="*/ 152 w 276"/>
                <a:gd name="T81" fmla="*/ 76 h 220"/>
                <a:gd name="T82" fmla="*/ 276 w 276"/>
                <a:gd name="T83" fmla="*/ 70 h 220"/>
                <a:gd name="T84" fmla="*/ 272 w 276"/>
                <a:gd name="T85" fmla="*/ 22 h 220"/>
                <a:gd name="T86" fmla="*/ 270 w 276"/>
                <a:gd name="T87" fmla="*/ 0 h 220"/>
                <a:gd name="T88" fmla="*/ 113 w 276"/>
                <a:gd name="T89" fmla="*/ 4 h 220"/>
                <a:gd name="T90" fmla="*/ 113 w 276"/>
                <a:gd name="T91" fmla="*/ 4 h 220"/>
                <a:gd name="T92" fmla="*/ 105 w 276"/>
                <a:gd name="T93" fmla="*/ 16 h 220"/>
                <a:gd name="T94" fmla="*/ 105 w 276"/>
                <a:gd name="T95" fmla="*/ 16 h 220"/>
                <a:gd name="T96" fmla="*/ 98 w 276"/>
                <a:gd name="T97" fmla="*/ 26 h 220"/>
                <a:gd name="T98" fmla="*/ 92 w 276"/>
                <a:gd name="T99" fmla="*/ 38 h 220"/>
                <a:gd name="T100" fmla="*/ 92 w 276"/>
                <a:gd name="T101" fmla="*/ 38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
                <a:gd name="T154" fmla="*/ 0 h 220"/>
                <a:gd name="T155" fmla="*/ 276 w 276"/>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 h="220">
                  <a:moveTo>
                    <a:pt x="92" y="38"/>
                  </a:moveTo>
                  <a:lnTo>
                    <a:pt x="92" y="38"/>
                  </a:lnTo>
                  <a:lnTo>
                    <a:pt x="89" y="44"/>
                  </a:lnTo>
                  <a:lnTo>
                    <a:pt x="85" y="48"/>
                  </a:lnTo>
                  <a:lnTo>
                    <a:pt x="81" y="52"/>
                  </a:lnTo>
                  <a:lnTo>
                    <a:pt x="78" y="58"/>
                  </a:lnTo>
                  <a:lnTo>
                    <a:pt x="70" y="74"/>
                  </a:lnTo>
                  <a:lnTo>
                    <a:pt x="61" y="92"/>
                  </a:lnTo>
                  <a:lnTo>
                    <a:pt x="57" y="100"/>
                  </a:lnTo>
                  <a:lnTo>
                    <a:pt x="55" y="108"/>
                  </a:lnTo>
                  <a:lnTo>
                    <a:pt x="52" y="118"/>
                  </a:lnTo>
                  <a:lnTo>
                    <a:pt x="46" y="126"/>
                  </a:lnTo>
                  <a:lnTo>
                    <a:pt x="35" y="142"/>
                  </a:lnTo>
                  <a:lnTo>
                    <a:pt x="28" y="152"/>
                  </a:lnTo>
                  <a:lnTo>
                    <a:pt x="13" y="182"/>
                  </a:lnTo>
                  <a:lnTo>
                    <a:pt x="2" y="212"/>
                  </a:lnTo>
                  <a:lnTo>
                    <a:pt x="0" y="220"/>
                  </a:lnTo>
                  <a:lnTo>
                    <a:pt x="115" y="216"/>
                  </a:lnTo>
                  <a:lnTo>
                    <a:pt x="120" y="216"/>
                  </a:lnTo>
                  <a:lnTo>
                    <a:pt x="122" y="212"/>
                  </a:lnTo>
                  <a:lnTo>
                    <a:pt x="124" y="208"/>
                  </a:lnTo>
                  <a:lnTo>
                    <a:pt x="122" y="200"/>
                  </a:lnTo>
                  <a:lnTo>
                    <a:pt x="124" y="184"/>
                  </a:lnTo>
                  <a:lnTo>
                    <a:pt x="128" y="174"/>
                  </a:lnTo>
                  <a:lnTo>
                    <a:pt x="133" y="162"/>
                  </a:lnTo>
                  <a:lnTo>
                    <a:pt x="141" y="148"/>
                  </a:lnTo>
                  <a:lnTo>
                    <a:pt x="152" y="132"/>
                  </a:lnTo>
                  <a:lnTo>
                    <a:pt x="150" y="104"/>
                  </a:lnTo>
                  <a:lnTo>
                    <a:pt x="150" y="88"/>
                  </a:lnTo>
                  <a:lnTo>
                    <a:pt x="150" y="80"/>
                  </a:lnTo>
                  <a:lnTo>
                    <a:pt x="152" y="76"/>
                  </a:lnTo>
                  <a:lnTo>
                    <a:pt x="276" y="70"/>
                  </a:lnTo>
                  <a:lnTo>
                    <a:pt x="272" y="22"/>
                  </a:lnTo>
                  <a:lnTo>
                    <a:pt x="270" y="0"/>
                  </a:lnTo>
                  <a:lnTo>
                    <a:pt x="113" y="4"/>
                  </a:lnTo>
                  <a:lnTo>
                    <a:pt x="105" y="16"/>
                  </a:lnTo>
                  <a:lnTo>
                    <a:pt x="98" y="26"/>
                  </a:lnTo>
                  <a:lnTo>
                    <a:pt x="92" y="38"/>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14" name="Freeform 40"/>
            <p:cNvSpPr>
              <a:spLocks/>
            </p:cNvSpPr>
            <p:nvPr/>
          </p:nvSpPr>
          <p:spPr bwMode="gray">
            <a:xfrm>
              <a:off x="4301840" y="1909572"/>
              <a:ext cx="824589" cy="775779"/>
            </a:xfrm>
            <a:custGeom>
              <a:avLst/>
              <a:gdLst>
                <a:gd name="T0" fmla="*/ 121 w 378"/>
                <a:gd name="T1" fmla="*/ 194 h 422"/>
                <a:gd name="T2" fmla="*/ 126 w 378"/>
                <a:gd name="T3" fmla="*/ 194 h 422"/>
                <a:gd name="T4" fmla="*/ 130 w 378"/>
                <a:gd name="T5" fmla="*/ 186 h 422"/>
                <a:gd name="T6" fmla="*/ 128 w 378"/>
                <a:gd name="T7" fmla="*/ 178 h 422"/>
                <a:gd name="T8" fmla="*/ 134 w 378"/>
                <a:gd name="T9" fmla="*/ 152 h 422"/>
                <a:gd name="T10" fmla="*/ 147 w 378"/>
                <a:gd name="T11" fmla="*/ 126 h 422"/>
                <a:gd name="T12" fmla="*/ 158 w 378"/>
                <a:gd name="T13" fmla="*/ 110 h 422"/>
                <a:gd name="T14" fmla="*/ 156 w 378"/>
                <a:gd name="T15" fmla="*/ 66 h 422"/>
                <a:gd name="T16" fmla="*/ 158 w 378"/>
                <a:gd name="T17" fmla="*/ 54 h 422"/>
                <a:gd name="T18" fmla="*/ 282 w 378"/>
                <a:gd name="T19" fmla="*/ 48 h 422"/>
                <a:gd name="T20" fmla="*/ 332 w 378"/>
                <a:gd name="T21" fmla="*/ 38 h 422"/>
                <a:gd name="T22" fmla="*/ 341 w 378"/>
                <a:gd name="T23" fmla="*/ 70 h 422"/>
                <a:gd name="T24" fmla="*/ 334 w 378"/>
                <a:gd name="T25" fmla="*/ 374 h 422"/>
                <a:gd name="T26" fmla="*/ 278 w 378"/>
                <a:gd name="T27" fmla="*/ 372 h 422"/>
                <a:gd name="T28" fmla="*/ 221 w 378"/>
                <a:gd name="T29" fmla="*/ 374 h 422"/>
                <a:gd name="T30" fmla="*/ 215 w 378"/>
                <a:gd name="T31" fmla="*/ 376 h 422"/>
                <a:gd name="T32" fmla="*/ 202 w 378"/>
                <a:gd name="T33" fmla="*/ 384 h 422"/>
                <a:gd name="T34" fmla="*/ 197 w 378"/>
                <a:gd name="T35" fmla="*/ 390 h 422"/>
                <a:gd name="T36" fmla="*/ 191 w 378"/>
                <a:gd name="T37" fmla="*/ 396 h 422"/>
                <a:gd name="T38" fmla="*/ 184 w 378"/>
                <a:gd name="T39" fmla="*/ 396 h 422"/>
                <a:gd name="T40" fmla="*/ 180 w 378"/>
                <a:gd name="T41" fmla="*/ 392 h 422"/>
                <a:gd name="T42" fmla="*/ 180 w 378"/>
                <a:gd name="T43" fmla="*/ 384 h 422"/>
                <a:gd name="T44" fmla="*/ 182 w 378"/>
                <a:gd name="T45" fmla="*/ 378 h 422"/>
                <a:gd name="T46" fmla="*/ 169 w 378"/>
                <a:gd name="T47" fmla="*/ 384 h 422"/>
                <a:gd name="T48" fmla="*/ 163 w 378"/>
                <a:gd name="T49" fmla="*/ 398 h 422"/>
                <a:gd name="T50" fmla="*/ 163 w 378"/>
                <a:gd name="T51" fmla="*/ 410 h 422"/>
                <a:gd name="T52" fmla="*/ 163 w 378"/>
                <a:gd name="T53" fmla="*/ 422 h 422"/>
                <a:gd name="T54" fmla="*/ 156 w 378"/>
                <a:gd name="T55" fmla="*/ 422 h 422"/>
                <a:gd name="T56" fmla="*/ 150 w 378"/>
                <a:gd name="T57" fmla="*/ 418 h 422"/>
                <a:gd name="T58" fmla="*/ 130 w 378"/>
                <a:gd name="T59" fmla="*/ 402 h 422"/>
                <a:gd name="T60" fmla="*/ 117 w 378"/>
                <a:gd name="T61" fmla="*/ 380 h 422"/>
                <a:gd name="T62" fmla="*/ 117 w 378"/>
                <a:gd name="T63" fmla="*/ 378 h 422"/>
                <a:gd name="T64" fmla="*/ 115 w 378"/>
                <a:gd name="T65" fmla="*/ 376 h 422"/>
                <a:gd name="T66" fmla="*/ 111 w 378"/>
                <a:gd name="T67" fmla="*/ 368 h 422"/>
                <a:gd name="T68" fmla="*/ 98 w 378"/>
                <a:gd name="T69" fmla="*/ 362 h 422"/>
                <a:gd name="T70" fmla="*/ 84 w 378"/>
                <a:gd name="T71" fmla="*/ 358 h 422"/>
                <a:gd name="T72" fmla="*/ 67 w 378"/>
                <a:gd name="T73" fmla="*/ 352 h 422"/>
                <a:gd name="T74" fmla="*/ 63 w 378"/>
                <a:gd name="T75" fmla="*/ 352 h 422"/>
                <a:gd name="T76" fmla="*/ 58 w 378"/>
                <a:gd name="T77" fmla="*/ 352 h 422"/>
                <a:gd name="T78" fmla="*/ 32 w 378"/>
                <a:gd name="T79" fmla="*/ 362 h 422"/>
                <a:gd name="T80" fmla="*/ 24 w 378"/>
                <a:gd name="T81" fmla="*/ 362 h 422"/>
                <a:gd name="T82" fmla="*/ 26 w 378"/>
                <a:gd name="T83" fmla="*/ 348 h 422"/>
                <a:gd name="T84" fmla="*/ 32 w 378"/>
                <a:gd name="T85" fmla="*/ 296 h 422"/>
                <a:gd name="T86" fmla="*/ 28 w 378"/>
                <a:gd name="T87" fmla="*/ 282 h 422"/>
                <a:gd name="T88" fmla="*/ 24 w 378"/>
                <a:gd name="T89" fmla="*/ 278 h 422"/>
                <a:gd name="T90" fmla="*/ 21 w 378"/>
                <a:gd name="T91" fmla="*/ 274 h 422"/>
                <a:gd name="T92" fmla="*/ 21 w 378"/>
                <a:gd name="T93" fmla="*/ 244 h 422"/>
                <a:gd name="T94" fmla="*/ 21 w 378"/>
                <a:gd name="T95" fmla="*/ 214 h 422"/>
                <a:gd name="T96" fmla="*/ 17 w 378"/>
                <a:gd name="T97" fmla="*/ 206 h 422"/>
                <a:gd name="T98" fmla="*/ 15 w 378"/>
                <a:gd name="T99" fmla="*/ 208 h 422"/>
                <a:gd name="T100" fmla="*/ 0 w 378"/>
                <a:gd name="T101" fmla="*/ 216 h 422"/>
                <a:gd name="T102" fmla="*/ 0 w 378"/>
                <a:gd name="T103" fmla="*/ 212 h 422"/>
                <a:gd name="T104" fmla="*/ 6 w 378"/>
                <a:gd name="T105" fmla="*/ 198 h 4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8"/>
                <a:gd name="T160" fmla="*/ 0 h 422"/>
                <a:gd name="T161" fmla="*/ 378 w 378"/>
                <a:gd name="T162" fmla="*/ 422 h 4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8" h="422">
                  <a:moveTo>
                    <a:pt x="6" y="198"/>
                  </a:moveTo>
                  <a:lnTo>
                    <a:pt x="121" y="194"/>
                  </a:lnTo>
                  <a:lnTo>
                    <a:pt x="126" y="194"/>
                  </a:lnTo>
                  <a:lnTo>
                    <a:pt x="128" y="190"/>
                  </a:lnTo>
                  <a:lnTo>
                    <a:pt x="130" y="186"/>
                  </a:lnTo>
                  <a:lnTo>
                    <a:pt x="128" y="178"/>
                  </a:lnTo>
                  <a:lnTo>
                    <a:pt x="130" y="162"/>
                  </a:lnTo>
                  <a:lnTo>
                    <a:pt x="134" y="152"/>
                  </a:lnTo>
                  <a:lnTo>
                    <a:pt x="139" y="140"/>
                  </a:lnTo>
                  <a:lnTo>
                    <a:pt x="147" y="126"/>
                  </a:lnTo>
                  <a:lnTo>
                    <a:pt x="158" y="110"/>
                  </a:lnTo>
                  <a:lnTo>
                    <a:pt x="156" y="82"/>
                  </a:lnTo>
                  <a:lnTo>
                    <a:pt x="156" y="66"/>
                  </a:lnTo>
                  <a:lnTo>
                    <a:pt x="156" y="58"/>
                  </a:lnTo>
                  <a:lnTo>
                    <a:pt x="158" y="54"/>
                  </a:lnTo>
                  <a:lnTo>
                    <a:pt x="282" y="48"/>
                  </a:lnTo>
                  <a:lnTo>
                    <a:pt x="278" y="0"/>
                  </a:lnTo>
                  <a:lnTo>
                    <a:pt x="332" y="38"/>
                  </a:lnTo>
                  <a:lnTo>
                    <a:pt x="378" y="70"/>
                  </a:lnTo>
                  <a:lnTo>
                    <a:pt x="341" y="70"/>
                  </a:lnTo>
                  <a:lnTo>
                    <a:pt x="341" y="374"/>
                  </a:lnTo>
                  <a:lnTo>
                    <a:pt x="334" y="374"/>
                  </a:lnTo>
                  <a:lnTo>
                    <a:pt x="278" y="372"/>
                  </a:lnTo>
                  <a:lnTo>
                    <a:pt x="250" y="372"/>
                  </a:lnTo>
                  <a:lnTo>
                    <a:pt x="221" y="374"/>
                  </a:lnTo>
                  <a:lnTo>
                    <a:pt x="215" y="376"/>
                  </a:lnTo>
                  <a:lnTo>
                    <a:pt x="208" y="378"/>
                  </a:lnTo>
                  <a:lnTo>
                    <a:pt x="202" y="384"/>
                  </a:lnTo>
                  <a:lnTo>
                    <a:pt x="197" y="390"/>
                  </a:lnTo>
                  <a:lnTo>
                    <a:pt x="195" y="394"/>
                  </a:lnTo>
                  <a:lnTo>
                    <a:pt x="191" y="396"/>
                  </a:lnTo>
                  <a:lnTo>
                    <a:pt x="189" y="396"/>
                  </a:lnTo>
                  <a:lnTo>
                    <a:pt x="184" y="396"/>
                  </a:lnTo>
                  <a:lnTo>
                    <a:pt x="180" y="392"/>
                  </a:lnTo>
                  <a:lnTo>
                    <a:pt x="178" y="388"/>
                  </a:lnTo>
                  <a:lnTo>
                    <a:pt x="180" y="384"/>
                  </a:lnTo>
                  <a:lnTo>
                    <a:pt x="182" y="378"/>
                  </a:lnTo>
                  <a:lnTo>
                    <a:pt x="174" y="380"/>
                  </a:lnTo>
                  <a:lnTo>
                    <a:pt x="169" y="384"/>
                  </a:lnTo>
                  <a:lnTo>
                    <a:pt x="165" y="390"/>
                  </a:lnTo>
                  <a:lnTo>
                    <a:pt x="163" y="398"/>
                  </a:lnTo>
                  <a:lnTo>
                    <a:pt x="163" y="410"/>
                  </a:lnTo>
                  <a:lnTo>
                    <a:pt x="163" y="416"/>
                  </a:lnTo>
                  <a:lnTo>
                    <a:pt x="163" y="422"/>
                  </a:lnTo>
                  <a:lnTo>
                    <a:pt x="156" y="422"/>
                  </a:lnTo>
                  <a:lnTo>
                    <a:pt x="150" y="418"/>
                  </a:lnTo>
                  <a:lnTo>
                    <a:pt x="139" y="412"/>
                  </a:lnTo>
                  <a:lnTo>
                    <a:pt x="130" y="402"/>
                  </a:lnTo>
                  <a:lnTo>
                    <a:pt x="124" y="392"/>
                  </a:lnTo>
                  <a:lnTo>
                    <a:pt x="117" y="380"/>
                  </a:lnTo>
                  <a:lnTo>
                    <a:pt x="117" y="378"/>
                  </a:lnTo>
                  <a:lnTo>
                    <a:pt x="115" y="376"/>
                  </a:lnTo>
                  <a:lnTo>
                    <a:pt x="113" y="372"/>
                  </a:lnTo>
                  <a:lnTo>
                    <a:pt x="111" y="368"/>
                  </a:lnTo>
                  <a:lnTo>
                    <a:pt x="98" y="362"/>
                  </a:lnTo>
                  <a:lnTo>
                    <a:pt x="84" y="358"/>
                  </a:lnTo>
                  <a:lnTo>
                    <a:pt x="76" y="356"/>
                  </a:lnTo>
                  <a:lnTo>
                    <a:pt x="67" y="352"/>
                  </a:lnTo>
                  <a:lnTo>
                    <a:pt x="63" y="352"/>
                  </a:lnTo>
                  <a:lnTo>
                    <a:pt x="58" y="352"/>
                  </a:lnTo>
                  <a:lnTo>
                    <a:pt x="41" y="360"/>
                  </a:lnTo>
                  <a:lnTo>
                    <a:pt x="32" y="362"/>
                  </a:lnTo>
                  <a:lnTo>
                    <a:pt x="24" y="362"/>
                  </a:lnTo>
                  <a:lnTo>
                    <a:pt x="26" y="348"/>
                  </a:lnTo>
                  <a:lnTo>
                    <a:pt x="30" y="318"/>
                  </a:lnTo>
                  <a:lnTo>
                    <a:pt x="32" y="296"/>
                  </a:lnTo>
                  <a:lnTo>
                    <a:pt x="30" y="288"/>
                  </a:lnTo>
                  <a:lnTo>
                    <a:pt x="28" y="282"/>
                  </a:lnTo>
                  <a:lnTo>
                    <a:pt x="24" y="278"/>
                  </a:lnTo>
                  <a:lnTo>
                    <a:pt x="21" y="276"/>
                  </a:lnTo>
                  <a:lnTo>
                    <a:pt x="21" y="274"/>
                  </a:lnTo>
                  <a:lnTo>
                    <a:pt x="21" y="244"/>
                  </a:lnTo>
                  <a:lnTo>
                    <a:pt x="21" y="214"/>
                  </a:lnTo>
                  <a:lnTo>
                    <a:pt x="19" y="208"/>
                  </a:lnTo>
                  <a:lnTo>
                    <a:pt x="17" y="206"/>
                  </a:lnTo>
                  <a:lnTo>
                    <a:pt x="15" y="208"/>
                  </a:lnTo>
                  <a:lnTo>
                    <a:pt x="6" y="212"/>
                  </a:lnTo>
                  <a:lnTo>
                    <a:pt x="0" y="216"/>
                  </a:lnTo>
                  <a:lnTo>
                    <a:pt x="0" y="212"/>
                  </a:lnTo>
                  <a:lnTo>
                    <a:pt x="2" y="206"/>
                  </a:lnTo>
                  <a:lnTo>
                    <a:pt x="6" y="198"/>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5157" name="Freeform 41"/>
            <p:cNvSpPr>
              <a:spLocks/>
            </p:cNvSpPr>
            <p:nvPr/>
          </p:nvSpPr>
          <p:spPr bwMode="gray">
            <a:xfrm>
              <a:off x="4267799" y="2555285"/>
              <a:ext cx="397164" cy="284652"/>
            </a:xfrm>
            <a:custGeom>
              <a:avLst/>
              <a:gdLst>
                <a:gd name="T0" fmla="*/ 2147483647 w 182"/>
                <a:gd name="T1" fmla="*/ 2147483647 h 154"/>
                <a:gd name="T2" fmla="*/ 2147483647 w 182"/>
                <a:gd name="T3" fmla="*/ 2147483647 h 154"/>
                <a:gd name="T4" fmla="*/ 2147483647 w 182"/>
                <a:gd name="T5" fmla="*/ 2147483647 h 154"/>
                <a:gd name="T6" fmla="*/ 2147483647 w 182"/>
                <a:gd name="T7" fmla="*/ 2147483647 h 154"/>
                <a:gd name="T8" fmla="*/ 2147483647 w 182"/>
                <a:gd name="T9" fmla="*/ 2147483647 h 154"/>
                <a:gd name="T10" fmla="*/ 2147483647 w 182"/>
                <a:gd name="T11" fmla="*/ 2147483647 h 154"/>
                <a:gd name="T12" fmla="*/ 2147483647 w 182"/>
                <a:gd name="T13" fmla="*/ 2147483647 h 154"/>
                <a:gd name="T14" fmla="*/ 2147483647 w 182"/>
                <a:gd name="T15" fmla="*/ 2147483647 h 154"/>
                <a:gd name="T16" fmla="*/ 2147483647 w 182"/>
                <a:gd name="T17" fmla="*/ 0 h 154"/>
                <a:gd name="T18" fmla="*/ 2147483647 w 182"/>
                <a:gd name="T19" fmla="*/ 0 h 154"/>
                <a:gd name="T20" fmla="*/ 2147483647 w 182"/>
                <a:gd name="T21" fmla="*/ 0 h 154"/>
                <a:gd name="T22" fmla="*/ 2147483647 w 182"/>
                <a:gd name="T23" fmla="*/ 2147483647 h 154"/>
                <a:gd name="T24" fmla="*/ 2147483647 w 182"/>
                <a:gd name="T25" fmla="*/ 2147483647 h 154"/>
                <a:gd name="T26" fmla="*/ 2147483647 w 182"/>
                <a:gd name="T27" fmla="*/ 2147483647 h 154"/>
                <a:gd name="T28" fmla="*/ 2147483647 w 182"/>
                <a:gd name="T29" fmla="*/ 2147483647 h 154"/>
                <a:gd name="T30" fmla="*/ 0 w 182"/>
                <a:gd name="T31" fmla="*/ 2147483647 h 154"/>
                <a:gd name="T32" fmla="*/ 0 w 182"/>
                <a:gd name="T33" fmla="*/ 2147483647 h 154"/>
                <a:gd name="T34" fmla="*/ 2147483647 w 182"/>
                <a:gd name="T35" fmla="*/ 2147483647 h 154"/>
                <a:gd name="T36" fmla="*/ 2147483647 w 182"/>
                <a:gd name="T37" fmla="*/ 2147483647 h 154"/>
                <a:gd name="T38" fmla="*/ 2147483647 w 182"/>
                <a:gd name="T39" fmla="*/ 2147483647 h 154"/>
                <a:gd name="T40" fmla="*/ 2147483647 w 182"/>
                <a:gd name="T41" fmla="*/ 2147483647 h 154"/>
                <a:gd name="T42" fmla="*/ 2147483647 w 182"/>
                <a:gd name="T43" fmla="*/ 2147483647 h 154"/>
                <a:gd name="T44" fmla="*/ 2147483647 w 182"/>
                <a:gd name="T45" fmla="*/ 2147483647 h 154"/>
                <a:gd name="T46" fmla="*/ 2147483647 w 182"/>
                <a:gd name="T47" fmla="*/ 2147483647 h 154"/>
                <a:gd name="T48" fmla="*/ 2147483647 w 182"/>
                <a:gd name="T49" fmla="*/ 2147483647 h 154"/>
                <a:gd name="T50" fmla="*/ 2147483647 w 182"/>
                <a:gd name="T51" fmla="*/ 2147483647 h 154"/>
                <a:gd name="T52" fmla="*/ 2147483647 w 182"/>
                <a:gd name="T53" fmla="*/ 2147483647 h 154"/>
                <a:gd name="T54" fmla="*/ 2147483647 w 182"/>
                <a:gd name="T55" fmla="*/ 2147483647 h 154"/>
                <a:gd name="T56" fmla="*/ 2147483647 w 182"/>
                <a:gd name="T57" fmla="*/ 2147483647 h 154"/>
                <a:gd name="T58" fmla="*/ 2147483647 w 182"/>
                <a:gd name="T59" fmla="*/ 2147483647 h 154"/>
                <a:gd name="T60" fmla="*/ 2147483647 w 182"/>
                <a:gd name="T61" fmla="*/ 2147483647 h 154"/>
                <a:gd name="T62" fmla="*/ 2147483647 w 182"/>
                <a:gd name="T63" fmla="*/ 2147483647 h 154"/>
                <a:gd name="T64" fmla="*/ 2147483647 w 182"/>
                <a:gd name="T65" fmla="*/ 2147483647 h 154"/>
                <a:gd name="T66" fmla="*/ 2147483647 w 182"/>
                <a:gd name="T67" fmla="*/ 2147483647 h 154"/>
                <a:gd name="T68" fmla="*/ 2147483647 w 182"/>
                <a:gd name="T69" fmla="*/ 2147483647 h 154"/>
                <a:gd name="T70" fmla="*/ 2147483647 w 182"/>
                <a:gd name="T71" fmla="*/ 2147483647 h 154"/>
                <a:gd name="T72" fmla="*/ 2147483647 w 182"/>
                <a:gd name="T73" fmla="*/ 2147483647 h 154"/>
                <a:gd name="T74" fmla="*/ 2147483647 w 182"/>
                <a:gd name="T75" fmla="*/ 2147483647 h 154"/>
                <a:gd name="T76" fmla="*/ 2147483647 w 182"/>
                <a:gd name="T77" fmla="*/ 2147483647 h 154"/>
                <a:gd name="T78" fmla="*/ 2147483647 w 182"/>
                <a:gd name="T79" fmla="*/ 2147483647 h 154"/>
                <a:gd name="T80" fmla="*/ 2147483647 w 182"/>
                <a:gd name="T81" fmla="*/ 2147483647 h 154"/>
                <a:gd name="T82" fmla="*/ 2147483647 w 182"/>
                <a:gd name="T83" fmla="*/ 2147483647 h 154"/>
                <a:gd name="T84" fmla="*/ 2147483647 w 182"/>
                <a:gd name="T85" fmla="*/ 2147483647 h 154"/>
                <a:gd name="T86" fmla="*/ 2147483647 w 182"/>
                <a:gd name="T87" fmla="*/ 2147483647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
                <a:gd name="T133" fmla="*/ 0 h 154"/>
                <a:gd name="T134" fmla="*/ 182 w 182"/>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 h="154">
                  <a:moveTo>
                    <a:pt x="165" y="66"/>
                  </a:moveTo>
                  <a:lnTo>
                    <a:pt x="165" y="66"/>
                  </a:lnTo>
                  <a:lnTo>
                    <a:pt x="154" y="60"/>
                  </a:lnTo>
                  <a:lnTo>
                    <a:pt x="145" y="50"/>
                  </a:lnTo>
                  <a:lnTo>
                    <a:pt x="139" y="40"/>
                  </a:lnTo>
                  <a:lnTo>
                    <a:pt x="132" y="28"/>
                  </a:lnTo>
                  <a:lnTo>
                    <a:pt x="132" y="26"/>
                  </a:lnTo>
                  <a:lnTo>
                    <a:pt x="130" y="24"/>
                  </a:lnTo>
                  <a:lnTo>
                    <a:pt x="128" y="20"/>
                  </a:lnTo>
                  <a:lnTo>
                    <a:pt x="126" y="16"/>
                  </a:lnTo>
                  <a:lnTo>
                    <a:pt x="113" y="10"/>
                  </a:lnTo>
                  <a:lnTo>
                    <a:pt x="99" y="6"/>
                  </a:lnTo>
                  <a:lnTo>
                    <a:pt x="91" y="4"/>
                  </a:lnTo>
                  <a:lnTo>
                    <a:pt x="82" y="0"/>
                  </a:lnTo>
                  <a:lnTo>
                    <a:pt x="78" y="0"/>
                  </a:lnTo>
                  <a:lnTo>
                    <a:pt x="73" y="0"/>
                  </a:lnTo>
                  <a:lnTo>
                    <a:pt x="56" y="8"/>
                  </a:lnTo>
                  <a:lnTo>
                    <a:pt x="47" y="10"/>
                  </a:lnTo>
                  <a:lnTo>
                    <a:pt x="39" y="10"/>
                  </a:lnTo>
                  <a:lnTo>
                    <a:pt x="36" y="16"/>
                  </a:lnTo>
                  <a:lnTo>
                    <a:pt x="34" y="22"/>
                  </a:lnTo>
                  <a:lnTo>
                    <a:pt x="32" y="28"/>
                  </a:lnTo>
                  <a:lnTo>
                    <a:pt x="19" y="44"/>
                  </a:lnTo>
                  <a:lnTo>
                    <a:pt x="0" y="68"/>
                  </a:lnTo>
                  <a:lnTo>
                    <a:pt x="0" y="70"/>
                  </a:lnTo>
                  <a:lnTo>
                    <a:pt x="0" y="72"/>
                  </a:lnTo>
                  <a:lnTo>
                    <a:pt x="4" y="74"/>
                  </a:lnTo>
                  <a:lnTo>
                    <a:pt x="10" y="74"/>
                  </a:lnTo>
                  <a:lnTo>
                    <a:pt x="13" y="76"/>
                  </a:lnTo>
                  <a:lnTo>
                    <a:pt x="15" y="78"/>
                  </a:lnTo>
                  <a:lnTo>
                    <a:pt x="30" y="102"/>
                  </a:lnTo>
                  <a:lnTo>
                    <a:pt x="56" y="98"/>
                  </a:lnTo>
                  <a:lnTo>
                    <a:pt x="69" y="96"/>
                  </a:lnTo>
                  <a:lnTo>
                    <a:pt x="82" y="98"/>
                  </a:lnTo>
                  <a:lnTo>
                    <a:pt x="104" y="102"/>
                  </a:lnTo>
                  <a:lnTo>
                    <a:pt x="130" y="106"/>
                  </a:lnTo>
                  <a:lnTo>
                    <a:pt x="126" y="118"/>
                  </a:lnTo>
                  <a:lnTo>
                    <a:pt x="121" y="124"/>
                  </a:lnTo>
                  <a:lnTo>
                    <a:pt x="115" y="128"/>
                  </a:lnTo>
                  <a:lnTo>
                    <a:pt x="106" y="128"/>
                  </a:lnTo>
                  <a:lnTo>
                    <a:pt x="97" y="128"/>
                  </a:lnTo>
                  <a:lnTo>
                    <a:pt x="80" y="124"/>
                  </a:lnTo>
                  <a:lnTo>
                    <a:pt x="71" y="124"/>
                  </a:lnTo>
                  <a:lnTo>
                    <a:pt x="60" y="124"/>
                  </a:lnTo>
                  <a:lnTo>
                    <a:pt x="39" y="126"/>
                  </a:lnTo>
                  <a:lnTo>
                    <a:pt x="41" y="140"/>
                  </a:lnTo>
                  <a:lnTo>
                    <a:pt x="45" y="154"/>
                  </a:lnTo>
                  <a:lnTo>
                    <a:pt x="63" y="148"/>
                  </a:lnTo>
                  <a:lnTo>
                    <a:pt x="82" y="144"/>
                  </a:lnTo>
                  <a:lnTo>
                    <a:pt x="99" y="144"/>
                  </a:lnTo>
                  <a:lnTo>
                    <a:pt x="119" y="146"/>
                  </a:lnTo>
                  <a:lnTo>
                    <a:pt x="132" y="148"/>
                  </a:lnTo>
                  <a:lnTo>
                    <a:pt x="143" y="150"/>
                  </a:lnTo>
                  <a:lnTo>
                    <a:pt x="154" y="148"/>
                  </a:lnTo>
                  <a:lnTo>
                    <a:pt x="176" y="144"/>
                  </a:lnTo>
                  <a:lnTo>
                    <a:pt x="180" y="144"/>
                  </a:lnTo>
                  <a:lnTo>
                    <a:pt x="182" y="136"/>
                  </a:lnTo>
                  <a:lnTo>
                    <a:pt x="180" y="132"/>
                  </a:lnTo>
                  <a:lnTo>
                    <a:pt x="176" y="124"/>
                  </a:lnTo>
                  <a:lnTo>
                    <a:pt x="167" y="116"/>
                  </a:lnTo>
                  <a:lnTo>
                    <a:pt x="160" y="106"/>
                  </a:lnTo>
                  <a:lnTo>
                    <a:pt x="158" y="102"/>
                  </a:lnTo>
                  <a:lnTo>
                    <a:pt x="156" y="98"/>
                  </a:lnTo>
                  <a:lnTo>
                    <a:pt x="158" y="88"/>
                  </a:lnTo>
                  <a:lnTo>
                    <a:pt x="165" y="66"/>
                  </a:lnTo>
                  <a:close/>
                </a:path>
              </a:pathLst>
            </a:custGeom>
            <a:solidFill>
              <a:srgbClr val="FFC000"/>
            </a:solidFill>
            <a:ln w="6350">
              <a:solidFill>
                <a:schemeClr val="bg1"/>
              </a:solidFill>
              <a:round/>
              <a:headEnd/>
              <a:tailEnd/>
            </a:ln>
          </p:spPr>
          <p:txBody>
            <a:bodyPr/>
            <a:lstStyle/>
            <a:p>
              <a:endParaRPr lang="en-US"/>
            </a:p>
          </p:txBody>
        </p:sp>
        <p:sp>
          <p:nvSpPr>
            <p:cNvPr id="5158" name="Freeform 42"/>
            <p:cNvSpPr>
              <a:spLocks/>
            </p:cNvSpPr>
            <p:nvPr/>
          </p:nvSpPr>
          <p:spPr bwMode="gray">
            <a:xfrm>
              <a:off x="4114800" y="2442241"/>
              <a:ext cx="217732" cy="58062"/>
            </a:xfrm>
            <a:custGeom>
              <a:avLst/>
              <a:gdLst>
                <a:gd name="T0" fmla="*/ 2147483647 w 100"/>
                <a:gd name="T1" fmla="*/ 2147483647 h 32"/>
                <a:gd name="T2" fmla="*/ 2147483647 w 100"/>
                <a:gd name="T3" fmla="*/ 2147483647 h 32"/>
                <a:gd name="T4" fmla="*/ 2147483647 w 100"/>
                <a:gd name="T5" fmla="*/ 2147483647 h 32"/>
                <a:gd name="T6" fmla="*/ 2147483647 w 100"/>
                <a:gd name="T7" fmla="*/ 2147483647 h 32"/>
                <a:gd name="T8" fmla="*/ 2147483647 w 100"/>
                <a:gd name="T9" fmla="*/ 2147483647 h 32"/>
                <a:gd name="T10" fmla="*/ 2147483647 w 100"/>
                <a:gd name="T11" fmla="*/ 2147483647 h 32"/>
                <a:gd name="T12" fmla="*/ 2147483647 w 100"/>
                <a:gd name="T13" fmla="*/ 2147483647 h 32"/>
                <a:gd name="T14" fmla="*/ 2147483647 w 100"/>
                <a:gd name="T15" fmla="*/ 2147483647 h 32"/>
                <a:gd name="T16" fmla="*/ 2147483647 w 100"/>
                <a:gd name="T17" fmla="*/ 2147483647 h 32"/>
                <a:gd name="T18" fmla="*/ 2147483647 w 100"/>
                <a:gd name="T19" fmla="*/ 2147483647 h 32"/>
                <a:gd name="T20" fmla="*/ 2147483647 w 100"/>
                <a:gd name="T21" fmla="*/ 2147483647 h 32"/>
                <a:gd name="T22" fmla="*/ 2147483647 w 100"/>
                <a:gd name="T23" fmla="*/ 2147483647 h 32"/>
                <a:gd name="T24" fmla="*/ 2147483647 w 100"/>
                <a:gd name="T25" fmla="*/ 2147483647 h 32"/>
                <a:gd name="T26" fmla="*/ 2147483647 w 100"/>
                <a:gd name="T27" fmla="*/ 2147483647 h 32"/>
                <a:gd name="T28" fmla="*/ 2147483647 w 100"/>
                <a:gd name="T29" fmla="*/ 2147483647 h 32"/>
                <a:gd name="T30" fmla="*/ 2147483647 w 100"/>
                <a:gd name="T31" fmla="*/ 2147483647 h 32"/>
                <a:gd name="T32" fmla="*/ 2147483647 w 100"/>
                <a:gd name="T33" fmla="*/ 2147483647 h 32"/>
                <a:gd name="T34" fmla="*/ 2147483647 w 100"/>
                <a:gd name="T35" fmla="*/ 0 h 32"/>
                <a:gd name="T36" fmla="*/ 2147483647 w 100"/>
                <a:gd name="T37" fmla="*/ 2147483647 h 32"/>
                <a:gd name="T38" fmla="*/ 0 w 100"/>
                <a:gd name="T39" fmla="*/ 2147483647 h 32"/>
                <a:gd name="T40" fmla="*/ 0 w 100"/>
                <a:gd name="T41" fmla="*/ 2147483647 h 32"/>
                <a:gd name="T42" fmla="*/ 2147483647 w 100"/>
                <a:gd name="T43" fmla="*/ 2147483647 h 32"/>
                <a:gd name="T44" fmla="*/ 2147483647 w 100"/>
                <a:gd name="T45" fmla="*/ 2147483647 h 32"/>
                <a:gd name="T46" fmla="*/ 2147483647 w 100"/>
                <a:gd name="T47" fmla="*/ 2147483647 h 32"/>
                <a:gd name="T48" fmla="*/ 2147483647 w 100"/>
                <a:gd name="T49" fmla="*/ 2147483647 h 32"/>
                <a:gd name="T50" fmla="*/ 2147483647 w 100"/>
                <a:gd name="T51" fmla="*/ 2147483647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32"/>
                <a:gd name="T80" fmla="*/ 100 w 100"/>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32">
                  <a:moveTo>
                    <a:pt x="9" y="30"/>
                  </a:moveTo>
                  <a:lnTo>
                    <a:pt x="9" y="30"/>
                  </a:lnTo>
                  <a:lnTo>
                    <a:pt x="30" y="28"/>
                  </a:lnTo>
                  <a:lnTo>
                    <a:pt x="41" y="28"/>
                  </a:lnTo>
                  <a:lnTo>
                    <a:pt x="50" y="28"/>
                  </a:lnTo>
                  <a:lnTo>
                    <a:pt x="67" y="32"/>
                  </a:lnTo>
                  <a:lnTo>
                    <a:pt x="76" y="32"/>
                  </a:lnTo>
                  <a:lnTo>
                    <a:pt x="85" y="32"/>
                  </a:lnTo>
                  <a:lnTo>
                    <a:pt x="91" y="28"/>
                  </a:lnTo>
                  <a:lnTo>
                    <a:pt x="96" y="22"/>
                  </a:lnTo>
                  <a:lnTo>
                    <a:pt x="100" y="10"/>
                  </a:lnTo>
                  <a:lnTo>
                    <a:pt x="74" y="6"/>
                  </a:lnTo>
                  <a:lnTo>
                    <a:pt x="52" y="2"/>
                  </a:lnTo>
                  <a:lnTo>
                    <a:pt x="39" y="0"/>
                  </a:lnTo>
                  <a:lnTo>
                    <a:pt x="26" y="2"/>
                  </a:lnTo>
                  <a:lnTo>
                    <a:pt x="0" y="6"/>
                  </a:lnTo>
                  <a:lnTo>
                    <a:pt x="4" y="14"/>
                  </a:lnTo>
                  <a:lnTo>
                    <a:pt x="9" y="22"/>
                  </a:lnTo>
                  <a:lnTo>
                    <a:pt x="9" y="30"/>
                  </a:lnTo>
                  <a:close/>
                </a:path>
              </a:pathLst>
            </a:custGeom>
            <a:solidFill>
              <a:schemeClr val="tx2"/>
            </a:solidFill>
            <a:ln w="6350">
              <a:solidFill>
                <a:schemeClr val="bg1"/>
              </a:solidFill>
              <a:round/>
              <a:headEnd/>
              <a:tailEnd/>
            </a:ln>
          </p:spPr>
          <p:txBody>
            <a:bodyPr/>
            <a:lstStyle/>
            <a:p>
              <a:endParaRPr lang="en-US"/>
            </a:p>
          </p:txBody>
        </p:sp>
        <p:sp>
          <p:nvSpPr>
            <p:cNvPr id="5159" name="Freeform 43"/>
            <p:cNvSpPr>
              <a:spLocks/>
            </p:cNvSpPr>
            <p:nvPr/>
          </p:nvSpPr>
          <p:spPr bwMode="gray">
            <a:xfrm>
              <a:off x="4095693" y="2671117"/>
              <a:ext cx="363122" cy="170814"/>
            </a:xfrm>
            <a:custGeom>
              <a:avLst/>
              <a:gdLst>
                <a:gd name="T0" fmla="*/ 0 w 81"/>
                <a:gd name="T1" fmla="*/ 2147483647 h 54"/>
                <a:gd name="T2" fmla="*/ 0 w 81"/>
                <a:gd name="T3" fmla="*/ 2147483647 h 54"/>
                <a:gd name="T4" fmla="*/ 2147483647 w 81"/>
                <a:gd name="T5" fmla="*/ 2147483647 h 54"/>
                <a:gd name="T6" fmla="*/ 2147483647 w 81"/>
                <a:gd name="T7" fmla="*/ 0 h 54"/>
                <a:gd name="T8" fmla="*/ 2147483647 w 81"/>
                <a:gd name="T9" fmla="*/ 0 h 54"/>
                <a:gd name="T10" fmla="*/ 2147483647 w 81"/>
                <a:gd name="T11" fmla="*/ 2147483647 h 54"/>
                <a:gd name="T12" fmla="*/ 2147483647 w 81"/>
                <a:gd name="T13" fmla="*/ 2147483647 h 54"/>
                <a:gd name="T14" fmla="*/ 2147483647 w 81"/>
                <a:gd name="T15" fmla="*/ 2147483647 h 54"/>
                <a:gd name="T16" fmla="*/ 2147483647 w 81"/>
                <a:gd name="T17" fmla="*/ 2147483647 h 54"/>
                <a:gd name="T18" fmla="*/ 2147483647 w 81"/>
                <a:gd name="T19" fmla="*/ 2147483647 h 54"/>
                <a:gd name="T20" fmla="*/ 2147483647 w 81"/>
                <a:gd name="T21" fmla="*/ 2147483647 h 54"/>
                <a:gd name="T22" fmla="*/ 2147483647 w 81"/>
                <a:gd name="T23" fmla="*/ 2147483647 h 54"/>
                <a:gd name="T24" fmla="*/ 2147483647 w 81"/>
                <a:gd name="T25" fmla="*/ 2147483647 h 54"/>
                <a:gd name="T26" fmla="*/ 2147483647 w 81"/>
                <a:gd name="T27" fmla="*/ 2147483647 h 54"/>
                <a:gd name="T28" fmla="*/ 2147483647 w 81"/>
                <a:gd name="T29" fmla="*/ 2147483647 h 54"/>
                <a:gd name="T30" fmla="*/ 2147483647 w 81"/>
                <a:gd name="T31" fmla="*/ 2147483647 h 54"/>
                <a:gd name="T32" fmla="*/ 2147483647 w 81"/>
                <a:gd name="T33" fmla="*/ 2147483647 h 54"/>
                <a:gd name="T34" fmla="*/ 2147483647 w 81"/>
                <a:gd name="T35" fmla="*/ 2147483647 h 54"/>
                <a:gd name="T36" fmla="*/ 2147483647 w 81"/>
                <a:gd name="T37" fmla="*/ 2147483647 h 54"/>
                <a:gd name="T38" fmla="*/ 2147483647 w 81"/>
                <a:gd name="T39" fmla="*/ 2147483647 h 54"/>
                <a:gd name="T40" fmla="*/ 2147483647 w 81"/>
                <a:gd name="T41" fmla="*/ 2147483647 h 54"/>
                <a:gd name="T42" fmla="*/ 2147483647 w 81"/>
                <a:gd name="T43" fmla="*/ 2147483647 h 54"/>
                <a:gd name="T44" fmla="*/ 2147483647 w 81"/>
                <a:gd name="T45" fmla="*/ 2147483647 h 54"/>
                <a:gd name="T46" fmla="*/ 2147483647 w 81"/>
                <a:gd name="T47" fmla="*/ 2147483647 h 54"/>
                <a:gd name="T48" fmla="*/ 2147483647 w 81"/>
                <a:gd name="T49" fmla="*/ 2147483647 h 54"/>
                <a:gd name="T50" fmla="*/ 2147483647 w 81"/>
                <a:gd name="T51" fmla="*/ 2147483647 h 54"/>
                <a:gd name="T52" fmla="*/ 2147483647 w 81"/>
                <a:gd name="T53" fmla="*/ 2147483647 h 54"/>
                <a:gd name="T54" fmla="*/ 2147483647 w 81"/>
                <a:gd name="T55" fmla="*/ 2147483647 h 54"/>
                <a:gd name="T56" fmla="*/ 2147483647 w 81"/>
                <a:gd name="T57" fmla="*/ 2147483647 h 54"/>
                <a:gd name="T58" fmla="*/ 2147483647 w 81"/>
                <a:gd name="T59" fmla="*/ 2147483647 h 54"/>
                <a:gd name="T60" fmla="*/ 2147483647 w 81"/>
                <a:gd name="T61" fmla="*/ 2147483647 h 54"/>
                <a:gd name="T62" fmla="*/ 2147483647 w 81"/>
                <a:gd name="T63" fmla="*/ 2147483647 h 54"/>
                <a:gd name="T64" fmla="*/ 0 w 81"/>
                <a:gd name="T65" fmla="*/ 2147483647 h 54"/>
                <a:gd name="T66" fmla="*/ 0 w 81"/>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54"/>
                <a:gd name="T104" fmla="*/ 81 w 81"/>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54">
                  <a:moveTo>
                    <a:pt x="0" y="10"/>
                  </a:moveTo>
                  <a:lnTo>
                    <a:pt x="0" y="10"/>
                  </a:lnTo>
                  <a:lnTo>
                    <a:pt x="18" y="4"/>
                  </a:lnTo>
                  <a:lnTo>
                    <a:pt x="37" y="0"/>
                  </a:lnTo>
                  <a:lnTo>
                    <a:pt x="54" y="0"/>
                  </a:lnTo>
                  <a:lnTo>
                    <a:pt x="74" y="2"/>
                  </a:lnTo>
                  <a:lnTo>
                    <a:pt x="74" y="16"/>
                  </a:lnTo>
                  <a:lnTo>
                    <a:pt x="76" y="22"/>
                  </a:lnTo>
                  <a:lnTo>
                    <a:pt x="81" y="28"/>
                  </a:lnTo>
                  <a:lnTo>
                    <a:pt x="59" y="40"/>
                  </a:lnTo>
                  <a:lnTo>
                    <a:pt x="50" y="46"/>
                  </a:lnTo>
                  <a:lnTo>
                    <a:pt x="39" y="54"/>
                  </a:lnTo>
                  <a:lnTo>
                    <a:pt x="33" y="46"/>
                  </a:lnTo>
                  <a:lnTo>
                    <a:pt x="28" y="44"/>
                  </a:lnTo>
                  <a:lnTo>
                    <a:pt x="22" y="44"/>
                  </a:lnTo>
                  <a:lnTo>
                    <a:pt x="22" y="40"/>
                  </a:lnTo>
                  <a:lnTo>
                    <a:pt x="28" y="38"/>
                  </a:lnTo>
                  <a:lnTo>
                    <a:pt x="35" y="34"/>
                  </a:lnTo>
                  <a:lnTo>
                    <a:pt x="39" y="28"/>
                  </a:lnTo>
                  <a:lnTo>
                    <a:pt x="41" y="22"/>
                  </a:lnTo>
                  <a:lnTo>
                    <a:pt x="20" y="26"/>
                  </a:lnTo>
                  <a:lnTo>
                    <a:pt x="15" y="26"/>
                  </a:lnTo>
                  <a:lnTo>
                    <a:pt x="11" y="26"/>
                  </a:lnTo>
                  <a:lnTo>
                    <a:pt x="7" y="22"/>
                  </a:lnTo>
                  <a:lnTo>
                    <a:pt x="2" y="18"/>
                  </a:lnTo>
                  <a:lnTo>
                    <a:pt x="0" y="10"/>
                  </a:lnTo>
                  <a:close/>
                </a:path>
              </a:pathLst>
            </a:custGeom>
            <a:solidFill>
              <a:srgbClr val="0070C0"/>
            </a:solidFill>
            <a:ln w="6350">
              <a:solidFill>
                <a:schemeClr val="bg1"/>
              </a:solidFill>
              <a:round/>
              <a:headEnd/>
              <a:tailEnd/>
            </a:ln>
          </p:spPr>
          <p:txBody>
            <a:bodyPr/>
            <a:lstStyle/>
            <a:p>
              <a:endParaRPr lang="en-US"/>
            </a:p>
          </p:txBody>
        </p:sp>
        <p:sp>
          <p:nvSpPr>
            <p:cNvPr id="5160" name="Freeform 44"/>
            <p:cNvSpPr>
              <a:spLocks/>
            </p:cNvSpPr>
            <p:nvPr/>
          </p:nvSpPr>
          <p:spPr bwMode="gray">
            <a:xfrm>
              <a:off x="4451250" y="2822146"/>
              <a:ext cx="469032" cy="300663"/>
            </a:xfrm>
            <a:custGeom>
              <a:avLst/>
              <a:gdLst>
                <a:gd name="T0" fmla="*/ 2147483647 w 215"/>
                <a:gd name="T1" fmla="*/ 2147483647 h 164"/>
                <a:gd name="T2" fmla="*/ 2147483647 w 215"/>
                <a:gd name="T3" fmla="*/ 2147483647 h 164"/>
                <a:gd name="T4" fmla="*/ 2147483647 w 215"/>
                <a:gd name="T5" fmla="*/ 2147483647 h 164"/>
                <a:gd name="T6" fmla="*/ 2147483647 w 215"/>
                <a:gd name="T7" fmla="*/ 2147483647 h 164"/>
                <a:gd name="T8" fmla="*/ 2147483647 w 215"/>
                <a:gd name="T9" fmla="*/ 0 h 164"/>
                <a:gd name="T10" fmla="*/ 2147483647 w 215"/>
                <a:gd name="T11" fmla="*/ 0 h 164"/>
                <a:gd name="T12" fmla="*/ 2147483647 w 215"/>
                <a:gd name="T13" fmla="*/ 2147483647 h 164"/>
                <a:gd name="T14" fmla="*/ 2147483647 w 215"/>
                <a:gd name="T15" fmla="*/ 2147483647 h 164"/>
                <a:gd name="T16" fmla="*/ 2147483647 w 215"/>
                <a:gd name="T17" fmla="*/ 2147483647 h 164"/>
                <a:gd name="T18" fmla="*/ 2147483647 w 215"/>
                <a:gd name="T19" fmla="*/ 2147483647 h 164"/>
                <a:gd name="T20" fmla="*/ 2147483647 w 215"/>
                <a:gd name="T21" fmla="*/ 2147483647 h 164"/>
                <a:gd name="T22" fmla="*/ 2147483647 w 215"/>
                <a:gd name="T23" fmla="*/ 2147483647 h 164"/>
                <a:gd name="T24" fmla="*/ 2147483647 w 215"/>
                <a:gd name="T25" fmla="*/ 2147483647 h 164"/>
                <a:gd name="T26" fmla="*/ 2147483647 w 215"/>
                <a:gd name="T27" fmla="*/ 2147483647 h 164"/>
                <a:gd name="T28" fmla="*/ 2147483647 w 215"/>
                <a:gd name="T29" fmla="*/ 2147483647 h 164"/>
                <a:gd name="T30" fmla="*/ 2147483647 w 215"/>
                <a:gd name="T31" fmla="*/ 2147483647 h 164"/>
                <a:gd name="T32" fmla="*/ 2147483647 w 215"/>
                <a:gd name="T33" fmla="*/ 2147483647 h 164"/>
                <a:gd name="T34" fmla="*/ 2147483647 w 215"/>
                <a:gd name="T35" fmla="*/ 2147483647 h 164"/>
                <a:gd name="T36" fmla="*/ 2147483647 w 215"/>
                <a:gd name="T37" fmla="*/ 2147483647 h 164"/>
                <a:gd name="T38" fmla="*/ 2147483647 w 215"/>
                <a:gd name="T39" fmla="*/ 2147483647 h 164"/>
                <a:gd name="T40" fmla="*/ 2147483647 w 215"/>
                <a:gd name="T41" fmla="*/ 2147483647 h 164"/>
                <a:gd name="T42" fmla="*/ 2147483647 w 215"/>
                <a:gd name="T43" fmla="*/ 2147483647 h 164"/>
                <a:gd name="T44" fmla="*/ 2147483647 w 215"/>
                <a:gd name="T45" fmla="*/ 2147483647 h 164"/>
                <a:gd name="T46" fmla="*/ 2147483647 w 215"/>
                <a:gd name="T47" fmla="*/ 2147483647 h 164"/>
                <a:gd name="T48" fmla="*/ 2147483647 w 215"/>
                <a:gd name="T49" fmla="*/ 2147483647 h 164"/>
                <a:gd name="T50" fmla="*/ 2147483647 w 215"/>
                <a:gd name="T51" fmla="*/ 2147483647 h 164"/>
                <a:gd name="T52" fmla="*/ 2147483647 w 215"/>
                <a:gd name="T53" fmla="*/ 2147483647 h 164"/>
                <a:gd name="T54" fmla="*/ 2147483647 w 215"/>
                <a:gd name="T55" fmla="*/ 2147483647 h 164"/>
                <a:gd name="T56" fmla="*/ 2147483647 w 215"/>
                <a:gd name="T57" fmla="*/ 2147483647 h 164"/>
                <a:gd name="T58" fmla="*/ 2147483647 w 215"/>
                <a:gd name="T59" fmla="*/ 2147483647 h 164"/>
                <a:gd name="T60" fmla="*/ 2147483647 w 215"/>
                <a:gd name="T61" fmla="*/ 2147483647 h 164"/>
                <a:gd name="T62" fmla="*/ 2147483647 w 215"/>
                <a:gd name="T63" fmla="*/ 2147483647 h 164"/>
                <a:gd name="T64" fmla="*/ 2147483647 w 215"/>
                <a:gd name="T65" fmla="*/ 2147483647 h 164"/>
                <a:gd name="T66" fmla="*/ 2147483647 w 215"/>
                <a:gd name="T67" fmla="*/ 2147483647 h 164"/>
                <a:gd name="T68" fmla="*/ 2147483647 w 215"/>
                <a:gd name="T69" fmla="*/ 2147483647 h 164"/>
                <a:gd name="T70" fmla="*/ 2147483647 w 215"/>
                <a:gd name="T71" fmla="*/ 2147483647 h 164"/>
                <a:gd name="T72" fmla="*/ 2147483647 w 215"/>
                <a:gd name="T73" fmla="*/ 2147483647 h 164"/>
                <a:gd name="T74" fmla="*/ 2147483647 w 215"/>
                <a:gd name="T75" fmla="*/ 2147483647 h 164"/>
                <a:gd name="T76" fmla="*/ 2147483647 w 215"/>
                <a:gd name="T77" fmla="*/ 2147483647 h 164"/>
                <a:gd name="T78" fmla="*/ 2147483647 w 215"/>
                <a:gd name="T79" fmla="*/ 2147483647 h 164"/>
                <a:gd name="T80" fmla="*/ 2147483647 w 215"/>
                <a:gd name="T81" fmla="*/ 2147483647 h 164"/>
                <a:gd name="T82" fmla="*/ 2147483647 w 215"/>
                <a:gd name="T83" fmla="*/ 2147483647 h 164"/>
                <a:gd name="T84" fmla="*/ 2147483647 w 215"/>
                <a:gd name="T85" fmla="*/ 2147483647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
                <a:gd name="T130" fmla="*/ 0 h 164"/>
                <a:gd name="T131" fmla="*/ 215 w 215"/>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 h="164">
                  <a:moveTo>
                    <a:pt x="0" y="54"/>
                  </a:moveTo>
                  <a:lnTo>
                    <a:pt x="0" y="54"/>
                  </a:lnTo>
                  <a:lnTo>
                    <a:pt x="11" y="46"/>
                  </a:lnTo>
                  <a:lnTo>
                    <a:pt x="20" y="40"/>
                  </a:lnTo>
                  <a:lnTo>
                    <a:pt x="42" y="28"/>
                  </a:lnTo>
                  <a:lnTo>
                    <a:pt x="37" y="22"/>
                  </a:lnTo>
                  <a:lnTo>
                    <a:pt x="35" y="16"/>
                  </a:lnTo>
                  <a:lnTo>
                    <a:pt x="35" y="2"/>
                  </a:lnTo>
                  <a:lnTo>
                    <a:pt x="48" y="4"/>
                  </a:lnTo>
                  <a:lnTo>
                    <a:pt x="59" y="6"/>
                  </a:lnTo>
                  <a:lnTo>
                    <a:pt x="70" y="4"/>
                  </a:lnTo>
                  <a:lnTo>
                    <a:pt x="92" y="0"/>
                  </a:lnTo>
                  <a:lnTo>
                    <a:pt x="96" y="0"/>
                  </a:lnTo>
                  <a:lnTo>
                    <a:pt x="102" y="2"/>
                  </a:lnTo>
                  <a:lnTo>
                    <a:pt x="109" y="4"/>
                  </a:lnTo>
                  <a:lnTo>
                    <a:pt x="120" y="6"/>
                  </a:lnTo>
                  <a:lnTo>
                    <a:pt x="128" y="4"/>
                  </a:lnTo>
                  <a:lnTo>
                    <a:pt x="137" y="4"/>
                  </a:lnTo>
                  <a:lnTo>
                    <a:pt x="150" y="4"/>
                  </a:lnTo>
                  <a:lnTo>
                    <a:pt x="159" y="8"/>
                  </a:lnTo>
                  <a:lnTo>
                    <a:pt x="163" y="16"/>
                  </a:lnTo>
                  <a:lnTo>
                    <a:pt x="163" y="20"/>
                  </a:lnTo>
                  <a:lnTo>
                    <a:pt x="163" y="26"/>
                  </a:lnTo>
                  <a:lnTo>
                    <a:pt x="161" y="34"/>
                  </a:lnTo>
                  <a:lnTo>
                    <a:pt x="161" y="38"/>
                  </a:lnTo>
                  <a:lnTo>
                    <a:pt x="161" y="42"/>
                  </a:lnTo>
                  <a:lnTo>
                    <a:pt x="165" y="44"/>
                  </a:lnTo>
                  <a:lnTo>
                    <a:pt x="172" y="48"/>
                  </a:lnTo>
                  <a:lnTo>
                    <a:pt x="174" y="50"/>
                  </a:lnTo>
                  <a:lnTo>
                    <a:pt x="174" y="52"/>
                  </a:lnTo>
                  <a:lnTo>
                    <a:pt x="168" y="58"/>
                  </a:lnTo>
                  <a:lnTo>
                    <a:pt x="163" y="62"/>
                  </a:lnTo>
                  <a:lnTo>
                    <a:pt x="159" y="64"/>
                  </a:lnTo>
                  <a:lnTo>
                    <a:pt x="157" y="66"/>
                  </a:lnTo>
                  <a:lnTo>
                    <a:pt x="159" y="70"/>
                  </a:lnTo>
                  <a:lnTo>
                    <a:pt x="161" y="74"/>
                  </a:lnTo>
                  <a:lnTo>
                    <a:pt x="170" y="76"/>
                  </a:lnTo>
                  <a:lnTo>
                    <a:pt x="178" y="78"/>
                  </a:lnTo>
                  <a:lnTo>
                    <a:pt x="196" y="76"/>
                  </a:lnTo>
                  <a:lnTo>
                    <a:pt x="196" y="78"/>
                  </a:lnTo>
                  <a:lnTo>
                    <a:pt x="198" y="80"/>
                  </a:lnTo>
                  <a:lnTo>
                    <a:pt x="200" y="86"/>
                  </a:lnTo>
                  <a:lnTo>
                    <a:pt x="202" y="94"/>
                  </a:lnTo>
                  <a:lnTo>
                    <a:pt x="205" y="96"/>
                  </a:lnTo>
                  <a:lnTo>
                    <a:pt x="207" y="96"/>
                  </a:lnTo>
                  <a:lnTo>
                    <a:pt x="213" y="96"/>
                  </a:lnTo>
                  <a:lnTo>
                    <a:pt x="215" y="96"/>
                  </a:lnTo>
                  <a:lnTo>
                    <a:pt x="211" y="112"/>
                  </a:lnTo>
                  <a:lnTo>
                    <a:pt x="209" y="126"/>
                  </a:lnTo>
                  <a:lnTo>
                    <a:pt x="209" y="128"/>
                  </a:lnTo>
                  <a:lnTo>
                    <a:pt x="205" y="128"/>
                  </a:lnTo>
                  <a:lnTo>
                    <a:pt x="202" y="128"/>
                  </a:lnTo>
                  <a:lnTo>
                    <a:pt x="200" y="128"/>
                  </a:lnTo>
                  <a:lnTo>
                    <a:pt x="198" y="130"/>
                  </a:lnTo>
                  <a:lnTo>
                    <a:pt x="198" y="132"/>
                  </a:lnTo>
                  <a:lnTo>
                    <a:pt x="200" y="138"/>
                  </a:lnTo>
                  <a:lnTo>
                    <a:pt x="202" y="144"/>
                  </a:lnTo>
                  <a:lnTo>
                    <a:pt x="202" y="146"/>
                  </a:lnTo>
                  <a:lnTo>
                    <a:pt x="202" y="148"/>
                  </a:lnTo>
                  <a:lnTo>
                    <a:pt x="196" y="154"/>
                  </a:lnTo>
                  <a:lnTo>
                    <a:pt x="189" y="158"/>
                  </a:lnTo>
                  <a:lnTo>
                    <a:pt x="187" y="154"/>
                  </a:lnTo>
                  <a:lnTo>
                    <a:pt x="183" y="154"/>
                  </a:lnTo>
                  <a:lnTo>
                    <a:pt x="178" y="156"/>
                  </a:lnTo>
                  <a:lnTo>
                    <a:pt x="176" y="160"/>
                  </a:lnTo>
                  <a:lnTo>
                    <a:pt x="172" y="164"/>
                  </a:lnTo>
                  <a:lnTo>
                    <a:pt x="168" y="164"/>
                  </a:lnTo>
                  <a:lnTo>
                    <a:pt x="163" y="160"/>
                  </a:lnTo>
                  <a:lnTo>
                    <a:pt x="161" y="158"/>
                  </a:lnTo>
                  <a:lnTo>
                    <a:pt x="161" y="148"/>
                  </a:lnTo>
                  <a:lnTo>
                    <a:pt x="159" y="140"/>
                  </a:lnTo>
                  <a:lnTo>
                    <a:pt x="159" y="136"/>
                  </a:lnTo>
                  <a:lnTo>
                    <a:pt x="157" y="134"/>
                  </a:lnTo>
                  <a:lnTo>
                    <a:pt x="152" y="134"/>
                  </a:lnTo>
                  <a:lnTo>
                    <a:pt x="148" y="136"/>
                  </a:lnTo>
                  <a:lnTo>
                    <a:pt x="144" y="136"/>
                  </a:lnTo>
                  <a:lnTo>
                    <a:pt x="137" y="138"/>
                  </a:lnTo>
                  <a:lnTo>
                    <a:pt x="135" y="136"/>
                  </a:lnTo>
                  <a:lnTo>
                    <a:pt x="133" y="134"/>
                  </a:lnTo>
                  <a:lnTo>
                    <a:pt x="122" y="112"/>
                  </a:lnTo>
                  <a:lnTo>
                    <a:pt x="115" y="102"/>
                  </a:lnTo>
                  <a:lnTo>
                    <a:pt x="107" y="92"/>
                  </a:lnTo>
                  <a:lnTo>
                    <a:pt x="102" y="88"/>
                  </a:lnTo>
                  <a:lnTo>
                    <a:pt x="94" y="86"/>
                  </a:lnTo>
                  <a:lnTo>
                    <a:pt x="87" y="84"/>
                  </a:lnTo>
                  <a:lnTo>
                    <a:pt x="81" y="86"/>
                  </a:lnTo>
                  <a:lnTo>
                    <a:pt x="72" y="88"/>
                  </a:lnTo>
                  <a:lnTo>
                    <a:pt x="65" y="90"/>
                  </a:lnTo>
                  <a:lnTo>
                    <a:pt x="52" y="100"/>
                  </a:lnTo>
                  <a:lnTo>
                    <a:pt x="44" y="96"/>
                  </a:lnTo>
                  <a:lnTo>
                    <a:pt x="37" y="92"/>
                  </a:lnTo>
                  <a:lnTo>
                    <a:pt x="31" y="86"/>
                  </a:lnTo>
                  <a:lnTo>
                    <a:pt x="26" y="82"/>
                  </a:lnTo>
                  <a:lnTo>
                    <a:pt x="22" y="80"/>
                  </a:lnTo>
                  <a:lnTo>
                    <a:pt x="18" y="78"/>
                  </a:lnTo>
                  <a:lnTo>
                    <a:pt x="13" y="74"/>
                  </a:lnTo>
                  <a:lnTo>
                    <a:pt x="9" y="68"/>
                  </a:lnTo>
                  <a:lnTo>
                    <a:pt x="7" y="62"/>
                  </a:lnTo>
                  <a:lnTo>
                    <a:pt x="5" y="56"/>
                  </a:lnTo>
                  <a:lnTo>
                    <a:pt x="0" y="54"/>
                  </a:lnTo>
                  <a:close/>
                </a:path>
              </a:pathLst>
            </a:custGeom>
            <a:solidFill>
              <a:srgbClr val="0070C0"/>
            </a:solidFill>
            <a:ln w="6350">
              <a:solidFill>
                <a:schemeClr val="bg1"/>
              </a:solidFill>
              <a:round/>
              <a:headEnd/>
              <a:tailEnd/>
            </a:ln>
          </p:spPr>
          <p:txBody>
            <a:bodyPr/>
            <a:lstStyle/>
            <a:p>
              <a:endParaRPr lang="en-US"/>
            </a:p>
          </p:txBody>
        </p:sp>
        <p:sp>
          <p:nvSpPr>
            <p:cNvPr id="5161" name="Freeform 45"/>
            <p:cNvSpPr>
              <a:spLocks/>
            </p:cNvSpPr>
            <p:nvPr/>
          </p:nvSpPr>
          <p:spPr bwMode="gray">
            <a:xfrm>
              <a:off x="4557161" y="2975146"/>
              <a:ext cx="192908" cy="183244"/>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2147483647 w 89"/>
                <a:gd name="T17" fmla="*/ 2147483647 h 100"/>
                <a:gd name="T18" fmla="*/ 2147483647 w 89"/>
                <a:gd name="T19" fmla="*/ 2147483647 h 100"/>
                <a:gd name="T20" fmla="*/ 2147483647 w 89"/>
                <a:gd name="T21" fmla="*/ 2147483647 h 100"/>
                <a:gd name="T22" fmla="*/ 2147483647 w 89"/>
                <a:gd name="T23" fmla="*/ 0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0 w 89"/>
                <a:gd name="T47" fmla="*/ 2147483647 h 100"/>
                <a:gd name="T48" fmla="*/ 0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9"/>
                <a:gd name="T130" fmla="*/ 0 h 100"/>
                <a:gd name="T131" fmla="*/ 89 w 89"/>
                <a:gd name="T132" fmla="*/ 100 h 1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9" h="100">
                  <a:moveTo>
                    <a:pt x="89" y="54"/>
                  </a:moveTo>
                  <a:lnTo>
                    <a:pt x="89" y="54"/>
                  </a:lnTo>
                  <a:lnTo>
                    <a:pt x="87" y="52"/>
                  </a:lnTo>
                  <a:lnTo>
                    <a:pt x="85" y="50"/>
                  </a:lnTo>
                  <a:lnTo>
                    <a:pt x="74" y="28"/>
                  </a:lnTo>
                  <a:lnTo>
                    <a:pt x="67" y="18"/>
                  </a:lnTo>
                  <a:lnTo>
                    <a:pt x="59" y="8"/>
                  </a:lnTo>
                  <a:lnTo>
                    <a:pt x="54" y="4"/>
                  </a:lnTo>
                  <a:lnTo>
                    <a:pt x="46" y="2"/>
                  </a:lnTo>
                  <a:lnTo>
                    <a:pt x="39" y="0"/>
                  </a:lnTo>
                  <a:lnTo>
                    <a:pt x="33" y="2"/>
                  </a:lnTo>
                  <a:lnTo>
                    <a:pt x="24" y="4"/>
                  </a:lnTo>
                  <a:lnTo>
                    <a:pt x="17" y="6"/>
                  </a:lnTo>
                  <a:lnTo>
                    <a:pt x="4" y="16"/>
                  </a:lnTo>
                  <a:lnTo>
                    <a:pt x="7" y="16"/>
                  </a:lnTo>
                  <a:lnTo>
                    <a:pt x="9" y="20"/>
                  </a:lnTo>
                  <a:lnTo>
                    <a:pt x="9" y="22"/>
                  </a:lnTo>
                  <a:lnTo>
                    <a:pt x="9" y="26"/>
                  </a:lnTo>
                  <a:lnTo>
                    <a:pt x="2" y="34"/>
                  </a:lnTo>
                  <a:lnTo>
                    <a:pt x="0" y="42"/>
                  </a:lnTo>
                  <a:lnTo>
                    <a:pt x="0" y="52"/>
                  </a:lnTo>
                  <a:lnTo>
                    <a:pt x="4" y="60"/>
                  </a:lnTo>
                  <a:lnTo>
                    <a:pt x="9" y="68"/>
                  </a:lnTo>
                  <a:lnTo>
                    <a:pt x="15" y="76"/>
                  </a:lnTo>
                  <a:lnTo>
                    <a:pt x="30" y="90"/>
                  </a:lnTo>
                  <a:lnTo>
                    <a:pt x="39" y="94"/>
                  </a:lnTo>
                  <a:lnTo>
                    <a:pt x="46" y="100"/>
                  </a:lnTo>
                  <a:lnTo>
                    <a:pt x="52" y="90"/>
                  </a:lnTo>
                  <a:lnTo>
                    <a:pt x="63" y="84"/>
                  </a:lnTo>
                  <a:lnTo>
                    <a:pt x="72" y="76"/>
                  </a:lnTo>
                  <a:lnTo>
                    <a:pt x="83" y="68"/>
                  </a:lnTo>
                  <a:lnTo>
                    <a:pt x="85" y="60"/>
                  </a:lnTo>
                  <a:lnTo>
                    <a:pt x="87" y="56"/>
                  </a:lnTo>
                  <a:lnTo>
                    <a:pt x="89" y="54"/>
                  </a:lnTo>
                  <a:close/>
                </a:path>
              </a:pathLst>
            </a:custGeom>
            <a:solidFill>
              <a:srgbClr val="0070C0"/>
            </a:solidFill>
            <a:ln w="6350">
              <a:solidFill>
                <a:schemeClr val="bg1"/>
              </a:solidFill>
              <a:round/>
              <a:headEnd/>
              <a:tailEnd/>
            </a:ln>
          </p:spPr>
          <p:txBody>
            <a:bodyPr/>
            <a:lstStyle/>
            <a:p>
              <a:endParaRPr lang="en-US"/>
            </a:p>
          </p:txBody>
        </p:sp>
        <p:sp>
          <p:nvSpPr>
            <p:cNvPr id="5162" name="Freeform 46"/>
            <p:cNvSpPr>
              <a:spLocks/>
            </p:cNvSpPr>
            <p:nvPr/>
          </p:nvSpPr>
          <p:spPr bwMode="gray">
            <a:xfrm>
              <a:off x="4368035" y="2927111"/>
              <a:ext cx="279906" cy="231280"/>
            </a:xfrm>
            <a:custGeom>
              <a:avLst/>
              <a:gdLst>
                <a:gd name="T0" fmla="*/ 0 w 128"/>
                <a:gd name="T1" fmla="*/ 2147483647 h 126"/>
                <a:gd name="T2" fmla="*/ 2147483647 w 128"/>
                <a:gd name="T3" fmla="*/ 2147483647 h 126"/>
                <a:gd name="T4" fmla="*/ 2147483647 w 128"/>
                <a:gd name="T5" fmla="*/ 2147483647 h 126"/>
                <a:gd name="T6" fmla="*/ 2147483647 w 128"/>
                <a:gd name="T7" fmla="*/ 2147483647 h 126"/>
                <a:gd name="T8" fmla="*/ 2147483647 w 128"/>
                <a:gd name="T9" fmla="*/ 2147483647 h 126"/>
                <a:gd name="T10" fmla="*/ 2147483647 w 128"/>
                <a:gd name="T11" fmla="*/ 2147483647 h 126"/>
                <a:gd name="T12" fmla="*/ 2147483647 w 128"/>
                <a:gd name="T13" fmla="*/ 0 h 126"/>
                <a:gd name="T14" fmla="*/ 2147483647 w 128"/>
                <a:gd name="T15" fmla="*/ 0 h 126"/>
                <a:gd name="T16" fmla="*/ 2147483647 w 128"/>
                <a:gd name="T17" fmla="*/ 2147483647 h 126"/>
                <a:gd name="T18" fmla="*/ 2147483647 w 128"/>
                <a:gd name="T19" fmla="*/ 2147483647 h 126"/>
                <a:gd name="T20" fmla="*/ 2147483647 w 128"/>
                <a:gd name="T21" fmla="*/ 2147483647 h 126"/>
                <a:gd name="T22" fmla="*/ 2147483647 w 128"/>
                <a:gd name="T23" fmla="*/ 2147483647 h 126"/>
                <a:gd name="T24" fmla="*/ 2147483647 w 128"/>
                <a:gd name="T25" fmla="*/ 2147483647 h 126"/>
                <a:gd name="T26" fmla="*/ 2147483647 w 128"/>
                <a:gd name="T27" fmla="*/ 2147483647 h 126"/>
                <a:gd name="T28" fmla="*/ 2147483647 w 128"/>
                <a:gd name="T29" fmla="*/ 2147483647 h 126"/>
                <a:gd name="T30" fmla="*/ 2147483647 w 128"/>
                <a:gd name="T31" fmla="*/ 2147483647 h 126"/>
                <a:gd name="T32" fmla="*/ 2147483647 w 128"/>
                <a:gd name="T33" fmla="*/ 2147483647 h 126"/>
                <a:gd name="T34" fmla="*/ 2147483647 w 128"/>
                <a:gd name="T35" fmla="*/ 2147483647 h 126"/>
                <a:gd name="T36" fmla="*/ 2147483647 w 128"/>
                <a:gd name="T37" fmla="*/ 2147483647 h 126"/>
                <a:gd name="T38" fmla="*/ 2147483647 w 128"/>
                <a:gd name="T39" fmla="*/ 2147483647 h 126"/>
                <a:gd name="T40" fmla="*/ 2147483647 w 128"/>
                <a:gd name="T41" fmla="*/ 2147483647 h 126"/>
                <a:gd name="T42" fmla="*/ 2147483647 w 128"/>
                <a:gd name="T43" fmla="*/ 2147483647 h 126"/>
                <a:gd name="T44" fmla="*/ 2147483647 w 128"/>
                <a:gd name="T45" fmla="*/ 2147483647 h 126"/>
                <a:gd name="T46" fmla="*/ 2147483647 w 128"/>
                <a:gd name="T47" fmla="*/ 2147483647 h 126"/>
                <a:gd name="T48" fmla="*/ 2147483647 w 128"/>
                <a:gd name="T49" fmla="*/ 2147483647 h 126"/>
                <a:gd name="T50" fmla="*/ 2147483647 w 128"/>
                <a:gd name="T51" fmla="*/ 2147483647 h 126"/>
                <a:gd name="T52" fmla="*/ 2147483647 w 128"/>
                <a:gd name="T53" fmla="*/ 2147483647 h 126"/>
                <a:gd name="T54" fmla="*/ 2147483647 w 128"/>
                <a:gd name="T55" fmla="*/ 2147483647 h 126"/>
                <a:gd name="T56" fmla="*/ 2147483647 w 128"/>
                <a:gd name="T57" fmla="*/ 2147483647 h 126"/>
                <a:gd name="T58" fmla="*/ 2147483647 w 128"/>
                <a:gd name="T59" fmla="*/ 2147483647 h 126"/>
                <a:gd name="T60" fmla="*/ 2147483647 w 128"/>
                <a:gd name="T61" fmla="*/ 2147483647 h 126"/>
                <a:gd name="T62" fmla="*/ 2147483647 w 128"/>
                <a:gd name="T63" fmla="*/ 2147483647 h 126"/>
                <a:gd name="T64" fmla="*/ 2147483647 w 128"/>
                <a:gd name="T65" fmla="*/ 2147483647 h 126"/>
                <a:gd name="T66" fmla="*/ 2147483647 w 128"/>
                <a:gd name="T67" fmla="*/ 2147483647 h 126"/>
                <a:gd name="T68" fmla="*/ 2147483647 w 128"/>
                <a:gd name="T69" fmla="*/ 2147483647 h 126"/>
                <a:gd name="T70" fmla="*/ 2147483647 w 128"/>
                <a:gd name="T71" fmla="*/ 2147483647 h 126"/>
                <a:gd name="T72" fmla="*/ 2147483647 w 128"/>
                <a:gd name="T73" fmla="*/ 2147483647 h 126"/>
                <a:gd name="T74" fmla="*/ 0 w 128"/>
                <a:gd name="T75" fmla="*/ 2147483647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126"/>
                <a:gd name="T116" fmla="*/ 128 w 128"/>
                <a:gd name="T117" fmla="*/ 126 h 1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126">
                  <a:moveTo>
                    <a:pt x="0" y="50"/>
                  </a:moveTo>
                  <a:lnTo>
                    <a:pt x="0" y="50"/>
                  </a:lnTo>
                  <a:lnTo>
                    <a:pt x="6" y="40"/>
                  </a:lnTo>
                  <a:lnTo>
                    <a:pt x="17" y="34"/>
                  </a:lnTo>
                  <a:lnTo>
                    <a:pt x="26" y="26"/>
                  </a:lnTo>
                  <a:lnTo>
                    <a:pt x="37" y="18"/>
                  </a:lnTo>
                  <a:lnTo>
                    <a:pt x="39" y="10"/>
                  </a:lnTo>
                  <a:lnTo>
                    <a:pt x="41" y="6"/>
                  </a:lnTo>
                  <a:lnTo>
                    <a:pt x="43" y="4"/>
                  </a:lnTo>
                  <a:lnTo>
                    <a:pt x="50" y="2"/>
                  </a:lnTo>
                  <a:lnTo>
                    <a:pt x="54" y="2"/>
                  </a:lnTo>
                  <a:lnTo>
                    <a:pt x="58" y="0"/>
                  </a:lnTo>
                  <a:lnTo>
                    <a:pt x="63" y="0"/>
                  </a:lnTo>
                  <a:lnTo>
                    <a:pt x="65" y="2"/>
                  </a:lnTo>
                  <a:lnTo>
                    <a:pt x="65" y="6"/>
                  </a:lnTo>
                  <a:lnTo>
                    <a:pt x="67" y="14"/>
                  </a:lnTo>
                  <a:lnTo>
                    <a:pt x="67" y="24"/>
                  </a:lnTo>
                  <a:lnTo>
                    <a:pt x="69" y="26"/>
                  </a:lnTo>
                  <a:lnTo>
                    <a:pt x="74" y="30"/>
                  </a:lnTo>
                  <a:lnTo>
                    <a:pt x="78" y="30"/>
                  </a:lnTo>
                  <a:lnTo>
                    <a:pt x="82" y="26"/>
                  </a:lnTo>
                  <a:lnTo>
                    <a:pt x="84" y="22"/>
                  </a:lnTo>
                  <a:lnTo>
                    <a:pt x="89" y="20"/>
                  </a:lnTo>
                  <a:lnTo>
                    <a:pt x="93" y="20"/>
                  </a:lnTo>
                  <a:lnTo>
                    <a:pt x="95" y="24"/>
                  </a:lnTo>
                  <a:lnTo>
                    <a:pt x="95" y="32"/>
                  </a:lnTo>
                  <a:lnTo>
                    <a:pt x="93" y="42"/>
                  </a:lnTo>
                  <a:lnTo>
                    <a:pt x="89" y="50"/>
                  </a:lnTo>
                  <a:lnTo>
                    <a:pt x="82" y="56"/>
                  </a:lnTo>
                  <a:lnTo>
                    <a:pt x="80" y="60"/>
                  </a:lnTo>
                  <a:lnTo>
                    <a:pt x="80" y="64"/>
                  </a:lnTo>
                  <a:lnTo>
                    <a:pt x="82" y="66"/>
                  </a:lnTo>
                  <a:lnTo>
                    <a:pt x="84" y="68"/>
                  </a:lnTo>
                  <a:lnTo>
                    <a:pt x="89" y="66"/>
                  </a:lnTo>
                  <a:lnTo>
                    <a:pt x="93" y="66"/>
                  </a:lnTo>
                  <a:lnTo>
                    <a:pt x="97" y="68"/>
                  </a:lnTo>
                  <a:lnTo>
                    <a:pt x="100" y="70"/>
                  </a:lnTo>
                  <a:lnTo>
                    <a:pt x="104" y="78"/>
                  </a:lnTo>
                  <a:lnTo>
                    <a:pt x="108" y="84"/>
                  </a:lnTo>
                  <a:lnTo>
                    <a:pt x="111" y="86"/>
                  </a:lnTo>
                  <a:lnTo>
                    <a:pt x="115" y="84"/>
                  </a:lnTo>
                  <a:lnTo>
                    <a:pt x="121" y="84"/>
                  </a:lnTo>
                  <a:lnTo>
                    <a:pt x="124" y="84"/>
                  </a:lnTo>
                  <a:lnTo>
                    <a:pt x="126" y="86"/>
                  </a:lnTo>
                  <a:lnTo>
                    <a:pt x="128" y="96"/>
                  </a:lnTo>
                  <a:lnTo>
                    <a:pt x="126" y="104"/>
                  </a:lnTo>
                  <a:lnTo>
                    <a:pt x="126" y="114"/>
                  </a:lnTo>
                  <a:lnTo>
                    <a:pt x="128" y="124"/>
                  </a:lnTo>
                  <a:lnTo>
                    <a:pt x="119" y="126"/>
                  </a:lnTo>
                  <a:lnTo>
                    <a:pt x="97" y="126"/>
                  </a:lnTo>
                  <a:lnTo>
                    <a:pt x="93" y="126"/>
                  </a:lnTo>
                  <a:lnTo>
                    <a:pt x="87" y="120"/>
                  </a:lnTo>
                  <a:lnTo>
                    <a:pt x="74" y="106"/>
                  </a:lnTo>
                  <a:lnTo>
                    <a:pt x="50" y="78"/>
                  </a:lnTo>
                  <a:lnTo>
                    <a:pt x="45" y="74"/>
                  </a:lnTo>
                  <a:lnTo>
                    <a:pt x="39" y="72"/>
                  </a:lnTo>
                  <a:lnTo>
                    <a:pt x="28" y="68"/>
                  </a:lnTo>
                  <a:lnTo>
                    <a:pt x="17" y="64"/>
                  </a:lnTo>
                  <a:lnTo>
                    <a:pt x="0" y="50"/>
                  </a:lnTo>
                  <a:close/>
                </a:path>
              </a:pathLst>
            </a:custGeom>
            <a:solidFill>
              <a:srgbClr val="0070C0"/>
            </a:solidFill>
            <a:ln w="6350">
              <a:solidFill>
                <a:schemeClr val="bg1"/>
              </a:solidFill>
              <a:round/>
              <a:headEnd/>
              <a:tailEnd/>
            </a:ln>
          </p:spPr>
          <p:txBody>
            <a:bodyPr/>
            <a:lstStyle/>
            <a:p>
              <a:endParaRPr lang="en-US"/>
            </a:p>
          </p:txBody>
        </p:sp>
        <p:sp>
          <p:nvSpPr>
            <p:cNvPr id="5163" name="Freeform 47"/>
            <p:cNvSpPr>
              <a:spLocks/>
            </p:cNvSpPr>
            <p:nvPr/>
          </p:nvSpPr>
          <p:spPr bwMode="gray">
            <a:xfrm>
              <a:off x="4830846" y="2934944"/>
              <a:ext cx="428254" cy="359987"/>
            </a:xfrm>
            <a:custGeom>
              <a:avLst/>
              <a:gdLst>
                <a:gd name="T0" fmla="*/ 2147483647 w 196"/>
                <a:gd name="T1" fmla="*/ 2147483647 h 196"/>
                <a:gd name="T2" fmla="*/ 2147483647 w 196"/>
                <a:gd name="T3" fmla="*/ 2147483647 h 196"/>
                <a:gd name="T4" fmla="*/ 2147483647 w 196"/>
                <a:gd name="T5" fmla="*/ 2147483647 h 196"/>
                <a:gd name="T6" fmla="*/ 2147483647 w 196"/>
                <a:gd name="T7" fmla="*/ 2147483647 h 196"/>
                <a:gd name="T8" fmla="*/ 2147483647 w 196"/>
                <a:gd name="T9" fmla="*/ 2147483647 h 196"/>
                <a:gd name="T10" fmla="*/ 2147483647 w 196"/>
                <a:gd name="T11" fmla="*/ 2147483647 h 196"/>
                <a:gd name="T12" fmla="*/ 2147483647 w 196"/>
                <a:gd name="T13" fmla="*/ 2147483647 h 196"/>
                <a:gd name="T14" fmla="*/ 2147483647 w 196"/>
                <a:gd name="T15" fmla="*/ 2147483647 h 196"/>
                <a:gd name="T16" fmla="*/ 2147483647 w 196"/>
                <a:gd name="T17" fmla="*/ 2147483647 h 196"/>
                <a:gd name="T18" fmla="*/ 2147483647 w 196"/>
                <a:gd name="T19" fmla="*/ 2147483647 h 196"/>
                <a:gd name="T20" fmla="*/ 2147483647 w 196"/>
                <a:gd name="T21" fmla="*/ 2147483647 h 196"/>
                <a:gd name="T22" fmla="*/ 2147483647 w 196"/>
                <a:gd name="T23" fmla="*/ 2147483647 h 196"/>
                <a:gd name="T24" fmla="*/ 0 w 196"/>
                <a:gd name="T25" fmla="*/ 2147483647 h 196"/>
                <a:gd name="T26" fmla="*/ 2147483647 w 196"/>
                <a:gd name="T27" fmla="*/ 2147483647 h 196"/>
                <a:gd name="T28" fmla="*/ 2147483647 w 196"/>
                <a:gd name="T29" fmla="*/ 2147483647 h 196"/>
                <a:gd name="T30" fmla="*/ 2147483647 w 196"/>
                <a:gd name="T31" fmla="*/ 2147483647 h 196"/>
                <a:gd name="T32" fmla="*/ 2147483647 w 196"/>
                <a:gd name="T33" fmla="*/ 2147483647 h 196"/>
                <a:gd name="T34" fmla="*/ 2147483647 w 196"/>
                <a:gd name="T35" fmla="*/ 2147483647 h 196"/>
                <a:gd name="T36" fmla="*/ 2147483647 w 196"/>
                <a:gd name="T37" fmla="*/ 2147483647 h 196"/>
                <a:gd name="T38" fmla="*/ 2147483647 w 196"/>
                <a:gd name="T39" fmla="*/ 2147483647 h 196"/>
                <a:gd name="T40" fmla="*/ 2147483647 w 196"/>
                <a:gd name="T41" fmla="*/ 2147483647 h 196"/>
                <a:gd name="T42" fmla="*/ 2147483647 w 196"/>
                <a:gd name="T43" fmla="*/ 2147483647 h 196"/>
                <a:gd name="T44" fmla="*/ 2147483647 w 196"/>
                <a:gd name="T45" fmla="*/ 2147483647 h 196"/>
                <a:gd name="T46" fmla="*/ 2147483647 w 196"/>
                <a:gd name="T47" fmla="*/ 2147483647 h 196"/>
                <a:gd name="T48" fmla="*/ 2147483647 w 196"/>
                <a:gd name="T49" fmla="*/ 2147483647 h 196"/>
                <a:gd name="T50" fmla="*/ 2147483647 w 196"/>
                <a:gd name="T51" fmla="*/ 2147483647 h 196"/>
                <a:gd name="T52" fmla="*/ 2147483647 w 196"/>
                <a:gd name="T53" fmla="*/ 2147483647 h 196"/>
                <a:gd name="T54" fmla="*/ 2147483647 w 196"/>
                <a:gd name="T55" fmla="*/ 2147483647 h 196"/>
                <a:gd name="T56" fmla="*/ 2147483647 w 196"/>
                <a:gd name="T57" fmla="*/ 2147483647 h 196"/>
                <a:gd name="T58" fmla="*/ 2147483647 w 196"/>
                <a:gd name="T59" fmla="*/ 2147483647 h 196"/>
                <a:gd name="T60" fmla="*/ 2147483647 w 196"/>
                <a:gd name="T61" fmla="*/ 2147483647 h 196"/>
                <a:gd name="T62" fmla="*/ 2147483647 w 196"/>
                <a:gd name="T63" fmla="*/ 2147483647 h 196"/>
                <a:gd name="T64" fmla="*/ 2147483647 w 196"/>
                <a:gd name="T65" fmla="*/ 2147483647 h 196"/>
                <a:gd name="T66" fmla="*/ 2147483647 w 196"/>
                <a:gd name="T67" fmla="*/ 2147483647 h 196"/>
                <a:gd name="T68" fmla="*/ 2147483647 w 196"/>
                <a:gd name="T69" fmla="*/ 2147483647 h 196"/>
                <a:gd name="T70" fmla="*/ 2147483647 w 196"/>
                <a:gd name="T71" fmla="*/ 2147483647 h 196"/>
                <a:gd name="T72" fmla="*/ 2147483647 w 196"/>
                <a:gd name="T73" fmla="*/ 2147483647 h 196"/>
                <a:gd name="T74" fmla="*/ 2147483647 w 196"/>
                <a:gd name="T75" fmla="*/ 2147483647 h 196"/>
                <a:gd name="T76" fmla="*/ 2147483647 w 196"/>
                <a:gd name="T77" fmla="*/ 2147483647 h 196"/>
                <a:gd name="T78" fmla="*/ 2147483647 w 196"/>
                <a:gd name="T79" fmla="*/ 2147483647 h 196"/>
                <a:gd name="T80" fmla="*/ 2147483647 w 196"/>
                <a:gd name="T81" fmla="*/ 2147483647 h 196"/>
                <a:gd name="T82" fmla="*/ 2147483647 w 196"/>
                <a:gd name="T83" fmla="*/ 2147483647 h 196"/>
                <a:gd name="T84" fmla="*/ 2147483647 w 196"/>
                <a:gd name="T85" fmla="*/ 2147483647 h 196"/>
                <a:gd name="T86" fmla="*/ 2147483647 w 196"/>
                <a:gd name="T87" fmla="*/ 2147483647 h 196"/>
                <a:gd name="T88" fmla="*/ 2147483647 w 196"/>
                <a:gd name="T89" fmla="*/ 2147483647 h 196"/>
                <a:gd name="T90" fmla="*/ 2147483647 w 196"/>
                <a:gd name="T91" fmla="*/ 2147483647 h 196"/>
                <a:gd name="T92" fmla="*/ 2147483647 w 196"/>
                <a:gd name="T93" fmla="*/ 0 h 196"/>
                <a:gd name="T94" fmla="*/ 2147483647 w 196"/>
                <a:gd name="T95" fmla="*/ 2147483647 h 196"/>
                <a:gd name="T96" fmla="*/ 2147483647 w 196"/>
                <a:gd name="T97" fmla="*/ 2147483647 h 196"/>
                <a:gd name="T98" fmla="*/ 2147483647 w 196"/>
                <a:gd name="T99" fmla="*/ 2147483647 h 196"/>
                <a:gd name="T100" fmla="*/ 2147483647 w 196"/>
                <a:gd name="T101" fmla="*/ 2147483647 h 196"/>
                <a:gd name="T102" fmla="*/ 2147483647 w 196"/>
                <a:gd name="T103" fmla="*/ 2147483647 h 196"/>
                <a:gd name="T104" fmla="*/ 2147483647 w 196"/>
                <a:gd name="T105" fmla="*/ 2147483647 h 196"/>
                <a:gd name="T106" fmla="*/ 2147483647 w 196"/>
                <a:gd name="T107" fmla="*/ 2147483647 h 196"/>
                <a:gd name="T108" fmla="*/ 2147483647 w 196"/>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6"/>
                <a:gd name="T166" fmla="*/ 0 h 196"/>
                <a:gd name="T167" fmla="*/ 196 w 196"/>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6" h="196">
                  <a:moveTo>
                    <a:pt x="41" y="34"/>
                  </a:moveTo>
                  <a:lnTo>
                    <a:pt x="41" y="34"/>
                  </a:lnTo>
                  <a:lnTo>
                    <a:pt x="37" y="50"/>
                  </a:lnTo>
                  <a:lnTo>
                    <a:pt x="35" y="64"/>
                  </a:lnTo>
                  <a:lnTo>
                    <a:pt x="35" y="66"/>
                  </a:lnTo>
                  <a:lnTo>
                    <a:pt x="31" y="66"/>
                  </a:lnTo>
                  <a:lnTo>
                    <a:pt x="28" y="66"/>
                  </a:lnTo>
                  <a:lnTo>
                    <a:pt x="26" y="66"/>
                  </a:lnTo>
                  <a:lnTo>
                    <a:pt x="24" y="68"/>
                  </a:lnTo>
                  <a:lnTo>
                    <a:pt x="24" y="70"/>
                  </a:lnTo>
                  <a:lnTo>
                    <a:pt x="26" y="76"/>
                  </a:lnTo>
                  <a:lnTo>
                    <a:pt x="28" y="82"/>
                  </a:lnTo>
                  <a:lnTo>
                    <a:pt x="28" y="84"/>
                  </a:lnTo>
                  <a:lnTo>
                    <a:pt x="28" y="86"/>
                  </a:lnTo>
                  <a:lnTo>
                    <a:pt x="22" y="92"/>
                  </a:lnTo>
                  <a:lnTo>
                    <a:pt x="15" y="96"/>
                  </a:lnTo>
                  <a:lnTo>
                    <a:pt x="15" y="104"/>
                  </a:lnTo>
                  <a:lnTo>
                    <a:pt x="13" y="114"/>
                  </a:lnTo>
                  <a:lnTo>
                    <a:pt x="9" y="122"/>
                  </a:lnTo>
                  <a:lnTo>
                    <a:pt x="2" y="128"/>
                  </a:lnTo>
                  <a:lnTo>
                    <a:pt x="0" y="132"/>
                  </a:lnTo>
                  <a:lnTo>
                    <a:pt x="0" y="136"/>
                  </a:lnTo>
                  <a:lnTo>
                    <a:pt x="2" y="138"/>
                  </a:lnTo>
                  <a:lnTo>
                    <a:pt x="4" y="140"/>
                  </a:lnTo>
                  <a:lnTo>
                    <a:pt x="9" y="138"/>
                  </a:lnTo>
                  <a:lnTo>
                    <a:pt x="13" y="138"/>
                  </a:lnTo>
                  <a:lnTo>
                    <a:pt x="17" y="140"/>
                  </a:lnTo>
                  <a:lnTo>
                    <a:pt x="20" y="142"/>
                  </a:lnTo>
                  <a:lnTo>
                    <a:pt x="24" y="150"/>
                  </a:lnTo>
                  <a:lnTo>
                    <a:pt x="28" y="156"/>
                  </a:lnTo>
                  <a:lnTo>
                    <a:pt x="31" y="158"/>
                  </a:lnTo>
                  <a:lnTo>
                    <a:pt x="35" y="156"/>
                  </a:lnTo>
                  <a:lnTo>
                    <a:pt x="41" y="156"/>
                  </a:lnTo>
                  <a:lnTo>
                    <a:pt x="44" y="156"/>
                  </a:lnTo>
                  <a:lnTo>
                    <a:pt x="46" y="158"/>
                  </a:lnTo>
                  <a:lnTo>
                    <a:pt x="48" y="168"/>
                  </a:lnTo>
                  <a:lnTo>
                    <a:pt x="46" y="176"/>
                  </a:lnTo>
                  <a:lnTo>
                    <a:pt x="46" y="186"/>
                  </a:lnTo>
                  <a:lnTo>
                    <a:pt x="48" y="196"/>
                  </a:lnTo>
                  <a:lnTo>
                    <a:pt x="70" y="194"/>
                  </a:lnTo>
                  <a:lnTo>
                    <a:pt x="81" y="194"/>
                  </a:lnTo>
                  <a:lnTo>
                    <a:pt x="91" y="192"/>
                  </a:lnTo>
                  <a:lnTo>
                    <a:pt x="104" y="188"/>
                  </a:lnTo>
                  <a:lnTo>
                    <a:pt x="120" y="182"/>
                  </a:lnTo>
                  <a:lnTo>
                    <a:pt x="135" y="180"/>
                  </a:lnTo>
                  <a:lnTo>
                    <a:pt x="144" y="180"/>
                  </a:lnTo>
                  <a:lnTo>
                    <a:pt x="150" y="182"/>
                  </a:lnTo>
                  <a:lnTo>
                    <a:pt x="159" y="184"/>
                  </a:lnTo>
                  <a:lnTo>
                    <a:pt x="165" y="184"/>
                  </a:lnTo>
                  <a:lnTo>
                    <a:pt x="180" y="182"/>
                  </a:lnTo>
                  <a:lnTo>
                    <a:pt x="180" y="176"/>
                  </a:lnTo>
                  <a:lnTo>
                    <a:pt x="180" y="168"/>
                  </a:lnTo>
                  <a:lnTo>
                    <a:pt x="180" y="162"/>
                  </a:lnTo>
                  <a:lnTo>
                    <a:pt x="178" y="156"/>
                  </a:lnTo>
                  <a:lnTo>
                    <a:pt x="174" y="148"/>
                  </a:lnTo>
                  <a:lnTo>
                    <a:pt x="170" y="138"/>
                  </a:lnTo>
                  <a:lnTo>
                    <a:pt x="170" y="128"/>
                  </a:lnTo>
                  <a:lnTo>
                    <a:pt x="172" y="118"/>
                  </a:lnTo>
                  <a:lnTo>
                    <a:pt x="183" y="96"/>
                  </a:lnTo>
                  <a:lnTo>
                    <a:pt x="191" y="72"/>
                  </a:lnTo>
                  <a:lnTo>
                    <a:pt x="193" y="60"/>
                  </a:lnTo>
                  <a:lnTo>
                    <a:pt x="196" y="48"/>
                  </a:lnTo>
                  <a:lnTo>
                    <a:pt x="193" y="36"/>
                  </a:lnTo>
                  <a:lnTo>
                    <a:pt x="189" y="24"/>
                  </a:lnTo>
                  <a:lnTo>
                    <a:pt x="187" y="20"/>
                  </a:lnTo>
                  <a:lnTo>
                    <a:pt x="185" y="18"/>
                  </a:lnTo>
                  <a:lnTo>
                    <a:pt x="174" y="14"/>
                  </a:lnTo>
                  <a:lnTo>
                    <a:pt x="167" y="14"/>
                  </a:lnTo>
                  <a:lnTo>
                    <a:pt x="157" y="22"/>
                  </a:lnTo>
                  <a:lnTo>
                    <a:pt x="150" y="24"/>
                  </a:lnTo>
                  <a:lnTo>
                    <a:pt x="146" y="24"/>
                  </a:lnTo>
                  <a:lnTo>
                    <a:pt x="139" y="20"/>
                  </a:lnTo>
                  <a:lnTo>
                    <a:pt x="126" y="4"/>
                  </a:lnTo>
                  <a:lnTo>
                    <a:pt x="120" y="2"/>
                  </a:lnTo>
                  <a:lnTo>
                    <a:pt x="115" y="0"/>
                  </a:lnTo>
                  <a:lnTo>
                    <a:pt x="111" y="0"/>
                  </a:lnTo>
                  <a:lnTo>
                    <a:pt x="104" y="2"/>
                  </a:lnTo>
                  <a:lnTo>
                    <a:pt x="91" y="10"/>
                  </a:lnTo>
                  <a:lnTo>
                    <a:pt x="83" y="16"/>
                  </a:lnTo>
                  <a:lnTo>
                    <a:pt x="78" y="18"/>
                  </a:lnTo>
                  <a:lnTo>
                    <a:pt x="74" y="18"/>
                  </a:lnTo>
                  <a:lnTo>
                    <a:pt x="67" y="18"/>
                  </a:lnTo>
                  <a:lnTo>
                    <a:pt x="65" y="16"/>
                  </a:lnTo>
                  <a:lnTo>
                    <a:pt x="63" y="14"/>
                  </a:lnTo>
                  <a:lnTo>
                    <a:pt x="57" y="18"/>
                  </a:lnTo>
                  <a:lnTo>
                    <a:pt x="50" y="22"/>
                  </a:lnTo>
                  <a:lnTo>
                    <a:pt x="41" y="34"/>
                  </a:lnTo>
                  <a:close/>
                </a:path>
              </a:pathLst>
            </a:custGeom>
            <a:solidFill>
              <a:srgbClr val="FFC000"/>
            </a:solidFill>
            <a:ln w="6350">
              <a:solidFill>
                <a:schemeClr val="bg1"/>
              </a:solidFill>
              <a:round/>
              <a:headEnd/>
              <a:tailEnd/>
            </a:ln>
          </p:spPr>
          <p:txBody>
            <a:bodyPr/>
            <a:lstStyle/>
            <a:p>
              <a:endParaRPr lang="en-US"/>
            </a:p>
          </p:txBody>
        </p:sp>
        <p:sp>
          <p:nvSpPr>
            <p:cNvPr id="5164" name="Freeform 48"/>
            <p:cNvSpPr>
              <a:spLocks/>
            </p:cNvSpPr>
            <p:nvPr/>
          </p:nvSpPr>
          <p:spPr bwMode="gray">
            <a:xfrm>
              <a:off x="4608225" y="2037574"/>
              <a:ext cx="1076126" cy="958921"/>
            </a:xfrm>
            <a:custGeom>
              <a:avLst/>
              <a:gdLst>
                <a:gd name="T0" fmla="*/ 2147483647 w 493"/>
                <a:gd name="T1" fmla="*/ 2147483647 h 522"/>
                <a:gd name="T2" fmla="*/ 2147483647 w 493"/>
                <a:gd name="T3" fmla="*/ 2147483647 h 522"/>
                <a:gd name="T4" fmla="*/ 2147483647 w 493"/>
                <a:gd name="T5" fmla="*/ 2147483647 h 522"/>
                <a:gd name="T6" fmla="*/ 2147483647 w 493"/>
                <a:gd name="T7" fmla="*/ 2147483647 h 522"/>
                <a:gd name="T8" fmla="*/ 2147483647 w 493"/>
                <a:gd name="T9" fmla="*/ 2147483647 h 522"/>
                <a:gd name="T10" fmla="*/ 2147483647 w 493"/>
                <a:gd name="T11" fmla="*/ 2147483647 h 522"/>
                <a:gd name="T12" fmla="*/ 2147483647 w 493"/>
                <a:gd name="T13" fmla="*/ 2147483647 h 522"/>
                <a:gd name="T14" fmla="*/ 2147483647 w 493"/>
                <a:gd name="T15" fmla="*/ 2147483647 h 522"/>
                <a:gd name="T16" fmla="*/ 2147483647 w 493"/>
                <a:gd name="T17" fmla="*/ 2147483647 h 522"/>
                <a:gd name="T18" fmla="*/ 2147483647 w 493"/>
                <a:gd name="T19" fmla="*/ 2147483647 h 522"/>
                <a:gd name="T20" fmla="*/ 2147483647 w 493"/>
                <a:gd name="T21" fmla="*/ 0 h 522"/>
                <a:gd name="T22" fmla="*/ 2147483647 w 493"/>
                <a:gd name="T23" fmla="*/ 2147483647 h 522"/>
                <a:gd name="T24" fmla="*/ 2147483647 w 493"/>
                <a:gd name="T25" fmla="*/ 2147483647 h 522"/>
                <a:gd name="T26" fmla="*/ 2147483647 w 493"/>
                <a:gd name="T27" fmla="*/ 2147483647 h 522"/>
                <a:gd name="T28" fmla="*/ 2147483647 w 493"/>
                <a:gd name="T29" fmla="*/ 2147483647 h 522"/>
                <a:gd name="T30" fmla="*/ 2147483647 w 493"/>
                <a:gd name="T31" fmla="*/ 2147483647 h 522"/>
                <a:gd name="T32" fmla="*/ 2147483647 w 493"/>
                <a:gd name="T33" fmla="*/ 2147483647 h 522"/>
                <a:gd name="T34" fmla="*/ 2147483647 w 493"/>
                <a:gd name="T35" fmla="*/ 2147483647 h 522"/>
                <a:gd name="T36" fmla="*/ 2147483647 w 493"/>
                <a:gd name="T37" fmla="*/ 2147483647 h 522"/>
                <a:gd name="T38" fmla="*/ 2147483647 w 493"/>
                <a:gd name="T39" fmla="*/ 2147483647 h 522"/>
                <a:gd name="T40" fmla="*/ 2147483647 w 493"/>
                <a:gd name="T41" fmla="*/ 2147483647 h 522"/>
                <a:gd name="T42" fmla="*/ 2147483647 w 493"/>
                <a:gd name="T43" fmla="*/ 2147483647 h 522"/>
                <a:gd name="T44" fmla="*/ 0 w 493"/>
                <a:gd name="T45" fmla="*/ 2147483647 h 522"/>
                <a:gd name="T46" fmla="*/ 2147483647 w 493"/>
                <a:gd name="T47" fmla="*/ 2147483647 h 522"/>
                <a:gd name="T48" fmla="*/ 2147483647 w 493"/>
                <a:gd name="T49" fmla="*/ 2147483647 h 522"/>
                <a:gd name="T50" fmla="*/ 2147483647 w 493"/>
                <a:gd name="T51" fmla="*/ 2147483647 h 522"/>
                <a:gd name="T52" fmla="*/ 2147483647 w 493"/>
                <a:gd name="T53" fmla="*/ 2147483647 h 522"/>
                <a:gd name="T54" fmla="*/ 2147483647 w 493"/>
                <a:gd name="T55" fmla="*/ 2147483647 h 522"/>
                <a:gd name="T56" fmla="*/ 2147483647 w 493"/>
                <a:gd name="T57" fmla="*/ 2147483647 h 522"/>
                <a:gd name="T58" fmla="*/ 2147483647 w 493"/>
                <a:gd name="T59" fmla="*/ 2147483647 h 522"/>
                <a:gd name="T60" fmla="*/ 2147483647 w 493"/>
                <a:gd name="T61" fmla="*/ 2147483647 h 522"/>
                <a:gd name="T62" fmla="*/ 2147483647 w 493"/>
                <a:gd name="T63" fmla="*/ 2147483647 h 522"/>
                <a:gd name="T64" fmla="*/ 2147483647 w 493"/>
                <a:gd name="T65" fmla="*/ 2147483647 h 522"/>
                <a:gd name="T66" fmla="*/ 2147483647 w 493"/>
                <a:gd name="T67" fmla="*/ 2147483647 h 522"/>
                <a:gd name="T68" fmla="*/ 2147483647 w 493"/>
                <a:gd name="T69" fmla="*/ 2147483647 h 522"/>
                <a:gd name="T70" fmla="*/ 2147483647 w 493"/>
                <a:gd name="T71" fmla="*/ 2147483647 h 522"/>
                <a:gd name="T72" fmla="*/ 2147483647 w 493"/>
                <a:gd name="T73" fmla="*/ 2147483647 h 522"/>
                <a:gd name="T74" fmla="*/ 2147483647 w 493"/>
                <a:gd name="T75" fmla="*/ 2147483647 h 522"/>
                <a:gd name="T76" fmla="*/ 2147483647 w 493"/>
                <a:gd name="T77" fmla="*/ 2147483647 h 522"/>
                <a:gd name="T78" fmla="*/ 2147483647 w 493"/>
                <a:gd name="T79" fmla="*/ 2147483647 h 522"/>
                <a:gd name="T80" fmla="*/ 2147483647 w 493"/>
                <a:gd name="T81" fmla="*/ 2147483647 h 522"/>
                <a:gd name="T82" fmla="*/ 2147483647 w 493"/>
                <a:gd name="T83" fmla="*/ 2147483647 h 522"/>
                <a:gd name="T84" fmla="*/ 2147483647 w 493"/>
                <a:gd name="T85" fmla="*/ 2147483647 h 522"/>
                <a:gd name="T86" fmla="*/ 2147483647 w 493"/>
                <a:gd name="T87" fmla="*/ 2147483647 h 522"/>
                <a:gd name="T88" fmla="*/ 2147483647 w 493"/>
                <a:gd name="T89" fmla="*/ 2147483647 h 522"/>
                <a:gd name="T90" fmla="*/ 2147483647 w 493"/>
                <a:gd name="T91" fmla="*/ 2147483647 h 522"/>
                <a:gd name="T92" fmla="*/ 2147483647 w 493"/>
                <a:gd name="T93" fmla="*/ 2147483647 h 522"/>
                <a:gd name="T94" fmla="*/ 2147483647 w 493"/>
                <a:gd name="T95" fmla="*/ 2147483647 h 522"/>
                <a:gd name="T96" fmla="*/ 2147483647 w 493"/>
                <a:gd name="T97" fmla="*/ 2147483647 h 522"/>
                <a:gd name="T98" fmla="*/ 2147483647 w 493"/>
                <a:gd name="T99" fmla="*/ 2147483647 h 522"/>
                <a:gd name="T100" fmla="*/ 2147483647 w 493"/>
                <a:gd name="T101" fmla="*/ 2147483647 h 522"/>
                <a:gd name="T102" fmla="*/ 2147483647 w 493"/>
                <a:gd name="T103" fmla="*/ 2147483647 h 522"/>
                <a:gd name="T104" fmla="*/ 2147483647 w 493"/>
                <a:gd name="T105" fmla="*/ 2147483647 h 522"/>
                <a:gd name="T106" fmla="*/ 2147483647 w 493"/>
                <a:gd name="T107" fmla="*/ 2147483647 h 522"/>
                <a:gd name="T108" fmla="*/ 2147483647 w 493"/>
                <a:gd name="T109" fmla="*/ 2147483647 h 522"/>
                <a:gd name="T110" fmla="*/ 2147483647 w 493"/>
                <a:gd name="T111" fmla="*/ 2147483647 h 522"/>
                <a:gd name="T112" fmla="*/ 2147483647 w 493"/>
                <a:gd name="T113" fmla="*/ 2147483647 h 522"/>
                <a:gd name="T114" fmla="*/ 2147483647 w 493"/>
                <a:gd name="T115" fmla="*/ 2147483647 h 522"/>
                <a:gd name="T116" fmla="*/ 2147483647 w 493"/>
                <a:gd name="T117" fmla="*/ 2147483647 h 5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3"/>
                <a:gd name="T178" fmla="*/ 0 h 522"/>
                <a:gd name="T179" fmla="*/ 493 w 493"/>
                <a:gd name="T180" fmla="*/ 522 h 5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3" h="522">
                  <a:moveTo>
                    <a:pt x="493" y="198"/>
                  </a:moveTo>
                  <a:lnTo>
                    <a:pt x="493" y="198"/>
                  </a:lnTo>
                  <a:lnTo>
                    <a:pt x="485" y="198"/>
                  </a:lnTo>
                  <a:lnTo>
                    <a:pt x="478" y="196"/>
                  </a:lnTo>
                  <a:lnTo>
                    <a:pt x="472" y="194"/>
                  </a:lnTo>
                  <a:lnTo>
                    <a:pt x="467" y="188"/>
                  </a:lnTo>
                  <a:lnTo>
                    <a:pt x="467" y="182"/>
                  </a:lnTo>
                  <a:lnTo>
                    <a:pt x="469" y="178"/>
                  </a:lnTo>
                  <a:lnTo>
                    <a:pt x="472" y="172"/>
                  </a:lnTo>
                  <a:lnTo>
                    <a:pt x="472" y="168"/>
                  </a:lnTo>
                  <a:lnTo>
                    <a:pt x="469" y="164"/>
                  </a:lnTo>
                  <a:lnTo>
                    <a:pt x="467" y="162"/>
                  </a:lnTo>
                  <a:lnTo>
                    <a:pt x="456" y="158"/>
                  </a:lnTo>
                  <a:lnTo>
                    <a:pt x="454" y="156"/>
                  </a:lnTo>
                  <a:lnTo>
                    <a:pt x="454" y="154"/>
                  </a:lnTo>
                  <a:lnTo>
                    <a:pt x="452" y="148"/>
                  </a:lnTo>
                  <a:lnTo>
                    <a:pt x="445" y="146"/>
                  </a:lnTo>
                  <a:lnTo>
                    <a:pt x="439" y="144"/>
                  </a:lnTo>
                  <a:lnTo>
                    <a:pt x="426" y="140"/>
                  </a:lnTo>
                  <a:lnTo>
                    <a:pt x="419" y="140"/>
                  </a:lnTo>
                  <a:lnTo>
                    <a:pt x="417" y="138"/>
                  </a:lnTo>
                  <a:lnTo>
                    <a:pt x="415" y="136"/>
                  </a:lnTo>
                  <a:lnTo>
                    <a:pt x="411" y="124"/>
                  </a:lnTo>
                  <a:lnTo>
                    <a:pt x="404" y="116"/>
                  </a:lnTo>
                  <a:lnTo>
                    <a:pt x="237" y="0"/>
                  </a:lnTo>
                  <a:lnTo>
                    <a:pt x="200" y="0"/>
                  </a:lnTo>
                  <a:lnTo>
                    <a:pt x="200" y="304"/>
                  </a:lnTo>
                  <a:lnTo>
                    <a:pt x="193" y="304"/>
                  </a:lnTo>
                  <a:lnTo>
                    <a:pt x="137" y="302"/>
                  </a:lnTo>
                  <a:lnTo>
                    <a:pt x="109" y="302"/>
                  </a:lnTo>
                  <a:lnTo>
                    <a:pt x="80" y="304"/>
                  </a:lnTo>
                  <a:lnTo>
                    <a:pt x="74" y="306"/>
                  </a:lnTo>
                  <a:lnTo>
                    <a:pt x="67" y="308"/>
                  </a:lnTo>
                  <a:lnTo>
                    <a:pt x="61" y="314"/>
                  </a:lnTo>
                  <a:lnTo>
                    <a:pt x="56" y="320"/>
                  </a:lnTo>
                  <a:lnTo>
                    <a:pt x="54" y="324"/>
                  </a:lnTo>
                  <a:lnTo>
                    <a:pt x="50" y="326"/>
                  </a:lnTo>
                  <a:lnTo>
                    <a:pt x="48" y="326"/>
                  </a:lnTo>
                  <a:lnTo>
                    <a:pt x="43" y="326"/>
                  </a:lnTo>
                  <a:lnTo>
                    <a:pt x="39" y="322"/>
                  </a:lnTo>
                  <a:lnTo>
                    <a:pt x="37" y="318"/>
                  </a:lnTo>
                  <a:lnTo>
                    <a:pt x="39" y="314"/>
                  </a:lnTo>
                  <a:lnTo>
                    <a:pt x="41" y="308"/>
                  </a:lnTo>
                  <a:lnTo>
                    <a:pt x="33" y="310"/>
                  </a:lnTo>
                  <a:lnTo>
                    <a:pt x="28" y="314"/>
                  </a:lnTo>
                  <a:lnTo>
                    <a:pt x="24" y="320"/>
                  </a:lnTo>
                  <a:lnTo>
                    <a:pt x="22" y="328"/>
                  </a:lnTo>
                  <a:lnTo>
                    <a:pt x="22" y="340"/>
                  </a:lnTo>
                  <a:lnTo>
                    <a:pt x="22" y="346"/>
                  </a:lnTo>
                  <a:lnTo>
                    <a:pt x="22" y="352"/>
                  </a:lnTo>
                  <a:lnTo>
                    <a:pt x="15" y="352"/>
                  </a:lnTo>
                  <a:lnTo>
                    <a:pt x="9" y="348"/>
                  </a:lnTo>
                  <a:lnTo>
                    <a:pt x="2" y="370"/>
                  </a:lnTo>
                  <a:lnTo>
                    <a:pt x="0" y="380"/>
                  </a:lnTo>
                  <a:lnTo>
                    <a:pt x="2" y="384"/>
                  </a:lnTo>
                  <a:lnTo>
                    <a:pt x="4" y="388"/>
                  </a:lnTo>
                  <a:lnTo>
                    <a:pt x="11" y="398"/>
                  </a:lnTo>
                  <a:lnTo>
                    <a:pt x="20" y="406"/>
                  </a:lnTo>
                  <a:lnTo>
                    <a:pt x="24" y="414"/>
                  </a:lnTo>
                  <a:lnTo>
                    <a:pt x="26" y="418"/>
                  </a:lnTo>
                  <a:lnTo>
                    <a:pt x="24" y="426"/>
                  </a:lnTo>
                  <a:lnTo>
                    <a:pt x="30" y="428"/>
                  </a:lnTo>
                  <a:lnTo>
                    <a:pt x="37" y="430"/>
                  </a:lnTo>
                  <a:lnTo>
                    <a:pt x="48" y="432"/>
                  </a:lnTo>
                  <a:lnTo>
                    <a:pt x="56" y="430"/>
                  </a:lnTo>
                  <a:lnTo>
                    <a:pt x="65" y="430"/>
                  </a:lnTo>
                  <a:lnTo>
                    <a:pt x="78" y="430"/>
                  </a:lnTo>
                  <a:lnTo>
                    <a:pt x="87" y="434"/>
                  </a:lnTo>
                  <a:lnTo>
                    <a:pt x="91" y="442"/>
                  </a:lnTo>
                  <a:lnTo>
                    <a:pt x="91" y="446"/>
                  </a:lnTo>
                  <a:lnTo>
                    <a:pt x="91" y="452"/>
                  </a:lnTo>
                  <a:lnTo>
                    <a:pt x="89" y="460"/>
                  </a:lnTo>
                  <a:lnTo>
                    <a:pt x="89" y="464"/>
                  </a:lnTo>
                  <a:lnTo>
                    <a:pt x="89" y="468"/>
                  </a:lnTo>
                  <a:lnTo>
                    <a:pt x="93" y="470"/>
                  </a:lnTo>
                  <a:lnTo>
                    <a:pt x="100" y="474"/>
                  </a:lnTo>
                  <a:lnTo>
                    <a:pt x="102" y="476"/>
                  </a:lnTo>
                  <a:lnTo>
                    <a:pt x="102" y="478"/>
                  </a:lnTo>
                  <a:lnTo>
                    <a:pt x="96" y="484"/>
                  </a:lnTo>
                  <a:lnTo>
                    <a:pt x="91" y="488"/>
                  </a:lnTo>
                  <a:lnTo>
                    <a:pt x="87" y="490"/>
                  </a:lnTo>
                  <a:lnTo>
                    <a:pt x="85" y="492"/>
                  </a:lnTo>
                  <a:lnTo>
                    <a:pt x="87" y="496"/>
                  </a:lnTo>
                  <a:lnTo>
                    <a:pt x="89" y="500"/>
                  </a:lnTo>
                  <a:lnTo>
                    <a:pt x="98" y="502"/>
                  </a:lnTo>
                  <a:lnTo>
                    <a:pt x="106" y="504"/>
                  </a:lnTo>
                  <a:lnTo>
                    <a:pt x="124" y="502"/>
                  </a:lnTo>
                  <a:lnTo>
                    <a:pt x="124" y="504"/>
                  </a:lnTo>
                  <a:lnTo>
                    <a:pt x="126" y="506"/>
                  </a:lnTo>
                  <a:lnTo>
                    <a:pt x="128" y="512"/>
                  </a:lnTo>
                  <a:lnTo>
                    <a:pt x="130" y="520"/>
                  </a:lnTo>
                  <a:lnTo>
                    <a:pt x="133" y="522"/>
                  </a:lnTo>
                  <a:lnTo>
                    <a:pt x="135" y="522"/>
                  </a:lnTo>
                  <a:lnTo>
                    <a:pt x="141" y="522"/>
                  </a:lnTo>
                  <a:lnTo>
                    <a:pt x="143" y="522"/>
                  </a:lnTo>
                  <a:lnTo>
                    <a:pt x="152" y="510"/>
                  </a:lnTo>
                  <a:lnTo>
                    <a:pt x="159" y="506"/>
                  </a:lnTo>
                  <a:lnTo>
                    <a:pt x="165" y="502"/>
                  </a:lnTo>
                  <a:lnTo>
                    <a:pt x="167" y="504"/>
                  </a:lnTo>
                  <a:lnTo>
                    <a:pt x="169" y="506"/>
                  </a:lnTo>
                  <a:lnTo>
                    <a:pt x="176" y="506"/>
                  </a:lnTo>
                  <a:lnTo>
                    <a:pt x="180" y="506"/>
                  </a:lnTo>
                  <a:lnTo>
                    <a:pt x="185" y="504"/>
                  </a:lnTo>
                  <a:lnTo>
                    <a:pt x="193" y="498"/>
                  </a:lnTo>
                  <a:lnTo>
                    <a:pt x="206" y="490"/>
                  </a:lnTo>
                  <a:lnTo>
                    <a:pt x="206" y="482"/>
                  </a:lnTo>
                  <a:lnTo>
                    <a:pt x="209" y="472"/>
                  </a:lnTo>
                  <a:lnTo>
                    <a:pt x="215" y="452"/>
                  </a:lnTo>
                  <a:lnTo>
                    <a:pt x="219" y="436"/>
                  </a:lnTo>
                  <a:lnTo>
                    <a:pt x="226" y="422"/>
                  </a:lnTo>
                  <a:lnTo>
                    <a:pt x="228" y="416"/>
                  </a:lnTo>
                  <a:lnTo>
                    <a:pt x="232" y="410"/>
                  </a:lnTo>
                  <a:lnTo>
                    <a:pt x="239" y="404"/>
                  </a:lnTo>
                  <a:lnTo>
                    <a:pt x="248" y="400"/>
                  </a:lnTo>
                  <a:lnTo>
                    <a:pt x="256" y="396"/>
                  </a:lnTo>
                  <a:lnTo>
                    <a:pt x="265" y="390"/>
                  </a:lnTo>
                  <a:lnTo>
                    <a:pt x="280" y="376"/>
                  </a:lnTo>
                  <a:lnTo>
                    <a:pt x="295" y="360"/>
                  </a:lnTo>
                  <a:lnTo>
                    <a:pt x="311" y="346"/>
                  </a:lnTo>
                  <a:lnTo>
                    <a:pt x="324" y="336"/>
                  </a:lnTo>
                  <a:lnTo>
                    <a:pt x="341" y="326"/>
                  </a:lnTo>
                  <a:lnTo>
                    <a:pt x="348" y="322"/>
                  </a:lnTo>
                  <a:lnTo>
                    <a:pt x="356" y="322"/>
                  </a:lnTo>
                  <a:lnTo>
                    <a:pt x="365" y="324"/>
                  </a:lnTo>
                  <a:lnTo>
                    <a:pt x="376" y="328"/>
                  </a:lnTo>
                  <a:lnTo>
                    <a:pt x="380" y="330"/>
                  </a:lnTo>
                  <a:lnTo>
                    <a:pt x="387" y="328"/>
                  </a:lnTo>
                  <a:lnTo>
                    <a:pt x="402" y="322"/>
                  </a:lnTo>
                  <a:lnTo>
                    <a:pt x="437" y="316"/>
                  </a:lnTo>
                  <a:lnTo>
                    <a:pt x="454" y="312"/>
                  </a:lnTo>
                  <a:lnTo>
                    <a:pt x="461" y="308"/>
                  </a:lnTo>
                  <a:lnTo>
                    <a:pt x="469" y="304"/>
                  </a:lnTo>
                  <a:lnTo>
                    <a:pt x="480" y="294"/>
                  </a:lnTo>
                  <a:lnTo>
                    <a:pt x="487" y="282"/>
                  </a:lnTo>
                  <a:lnTo>
                    <a:pt x="491" y="268"/>
                  </a:lnTo>
                  <a:lnTo>
                    <a:pt x="493" y="254"/>
                  </a:lnTo>
                  <a:lnTo>
                    <a:pt x="493" y="226"/>
                  </a:lnTo>
                  <a:lnTo>
                    <a:pt x="493" y="198"/>
                  </a:lnTo>
                  <a:close/>
                </a:path>
              </a:pathLst>
            </a:custGeom>
            <a:solidFill>
              <a:srgbClr val="FFC000"/>
            </a:solidFill>
            <a:ln w="6350">
              <a:solidFill>
                <a:schemeClr val="bg1"/>
              </a:solidFill>
              <a:round/>
              <a:headEnd/>
              <a:tailEnd/>
            </a:ln>
          </p:spPr>
          <p:txBody>
            <a:bodyPr/>
            <a:lstStyle/>
            <a:p>
              <a:endParaRPr lang="en-US" sz="1400">
                <a:solidFill>
                  <a:srgbClr val="000000"/>
                </a:solidFill>
              </a:endParaRPr>
            </a:p>
          </p:txBody>
        </p:sp>
        <p:sp>
          <p:nvSpPr>
            <p:cNvPr id="5165" name="Freeform 49"/>
            <p:cNvSpPr>
              <a:spLocks/>
            </p:cNvSpPr>
            <p:nvPr/>
          </p:nvSpPr>
          <p:spPr bwMode="gray">
            <a:xfrm>
              <a:off x="5241048" y="2841715"/>
              <a:ext cx="307132" cy="397727"/>
            </a:xfrm>
            <a:custGeom>
              <a:avLst/>
              <a:gdLst>
                <a:gd name="T0" fmla="*/ 2147483647 w 141"/>
                <a:gd name="T1" fmla="*/ 2147483647 h 216"/>
                <a:gd name="T2" fmla="*/ 2147483647 w 141"/>
                <a:gd name="T3" fmla="*/ 2147483647 h 216"/>
                <a:gd name="T4" fmla="*/ 2147483647 w 141"/>
                <a:gd name="T5" fmla="*/ 2147483647 h 216"/>
                <a:gd name="T6" fmla="*/ 2147483647 w 141"/>
                <a:gd name="T7" fmla="*/ 2147483647 h 216"/>
                <a:gd name="T8" fmla="*/ 0 w 141"/>
                <a:gd name="T9" fmla="*/ 2147483647 h 216"/>
                <a:gd name="T10" fmla="*/ 2147483647 w 141"/>
                <a:gd name="T11" fmla="*/ 2147483647 h 216"/>
                <a:gd name="T12" fmla="*/ 2147483647 w 141"/>
                <a:gd name="T13" fmla="*/ 2147483647 h 216"/>
                <a:gd name="T14" fmla="*/ 2147483647 w 141"/>
                <a:gd name="T15" fmla="*/ 2147483647 h 216"/>
                <a:gd name="T16" fmla="*/ 2147483647 w 141"/>
                <a:gd name="T17" fmla="*/ 2147483647 h 216"/>
                <a:gd name="T18" fmla="*/ 2147483647 w 141"/>
                <a:gd name="T19" fmla="*/ 2147483647 h 216"/>
                <a:gd name="T20" fmla="*/ 2147483647 w 141"/>
                <a:gd name="T21" fmla="*/ 2147483647 h 216"/>
                <a:gd name="T22" fmla="*/ 2147483647 w 141"/>
                <a:gd name="T23" fmla="*/ 2147483647 h 216"/>
                <a:gd name="T24" fmla="*/ 2147483647 w 141"/>
                <a:gd name="T25" fmla="*/ 2147483647 h 216"/>
                <a:gd name="T26" fmla="*/ 2147483647 w 141"/>
                <a:gd name="T27" fmla="*/ 0 h 216"/>
                <a:gd name="T28" fmla="*/ 2147483647 w 141"/>
                <a:gd name="T29" fmla="*/ 0 h 216"/>
                <a:gd name="T30" fmla="*/ 2147483647 w 141"/>
                <a:gd name="T31" fmla="*/ 2147483647 h 216"/>
                <a:gd name="T32" fmla="*/ 2147483647 w 141"/>
                <a:gd name="T33" fmla="*/ 2147483647 h 216"/>
                <a:gd name="T34" fmla="*/ 2147483647 w 141"/>
                <a:gd name="T35" fmla="*/ 2147483647 h 216"/>
                <a:gd name="T36" fmla="*/ 2147483647 w 141"/>
                <a:gd name="T37" fmla="*/ 2147483647 h 216"/>
                <a:gd name="T38" fmla="*/ 2147483647 w 141"/>
                <a:gd name="T39" fmla="*/ 2147483647 h 216"/>
                <a:gd name="T40" fmla="*/ 2147483647 w 141"/>
                <a:gd name="T41" fmla="*/ 2147483647 h 216"/>
                <a:gd name="T42" fmla="*/ 2147483647 w 141"/>
                <a:gd name="T43" fmla="*/ 2147483647 h 216"/>
                <a:gd name="T44" fmla="*/ 2147483647 w 141"/>
                <a:gd name="T45" fmla="*/ 2147483647 h 216"/>
                <a:gd name="T46" fmla="*/ 2147483647 w 141"/>
                <a:gd name="T47" fmla="*/ 2147483647 h 216"/>
                <a:gd name="T48" fmla="*/ 2147483647 w 141"/>
                <a:gd name="T49" fmla="*/ 2147483647 h 216"/>
                <a:gd name="T50" fmla="*/ 2147483647 w 141"/>
                <a:gd name="T51" fmla="*/ 2147483647 h 216"/>
                <a:gd name="T52" fmla="*/ 2147483647 w 141"/>
                <a:gd name="T53" fmla="*/ 2147483647 h 216"/>
                <a:gd name="T54" fmla="*/ 2147483647 w 141"/>
                <a:gd name="T55" fmla="*/ 2147483647 h 216"/>
                <a:gd name="T56" fmla="*/ 2147483647 w 141"/>
                <a:gd name="T57" fmla="*/ 2147483647 h 216"/>
                <a:gd name="T58" fmla="*/ 2147483647 w 141"/>
                <a:gd name="T59" fmla="*/ 2147483647 h 216"/>
                <a:gd name="T60" fmla="*/ 2147483647 w 141"/>
                <a:gd name="T61" fmla="*/ 2147483647 h 216"/>
                <a:gd name="T62" fmla="*/ 2147483647 w 141"/>
                <a:gd name="T63" fmla="*/ 2147483647 h 216"/>
                <a:gd name="T64" fmla="*/ 2147483647 w 141"/>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216"/>
                <a:gd name="T101" fmla="*/ 141 w 141"/>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216">
                  <a:moveTo>
                    <a:pt x="10" y="214"/>
                  </a:moveTo>
                  <a:lnTo>
                    <a:pt x="10" y="214"/>
                  </a:lnTo>
                  <a:lnTo>
                    <a:pt x="10" y="208"/>
                  </a:lnTo>
                  <a:lnTo>
                    <a:pt x="10" y="200"/>
                  </a:lnTo>
                  <a:lnTo>
                    <a:pt x="10" y="194"/>
                  </a:lnTo>
                  <a:lnTo>
                    <a:pt x="8" y="188"/>
                  </a:lnTo>
                  <a:lnTo>
                    <a:pt x="4" y="180"/>
                  </a:lnTo>
                  <a:lnTo>
                    <a:pt x="0" y="170"/>
                  </a:lnTo>
                  <a:lnTo>
                    <a:pt x="0" y="160"/>
                  </a:lnTo>
                  <a:lnTo>
                    <a:pt x="2" y="150"/>
                  </a:lnTo>
                  <a:lnTo>
                    <a:pt x="13" y="128"/>
                  </a:lnTo>
                  <a:lnTo>
                    <a:pt x="21" y="104"/>
                  </a:lnTo>
                  <a:lnTo>
                    <a:pt x="23" y="92"/>
                  </a:lnTo>
                  <a:lnTo>
                    <a:pt x="26" y="80"/>
                  </a:lnTo>
                  <a:lnTo>
                    <a:pt x="23" y="68"/>
                  </a:lnTo>
                  <a:lnTo>
                    <a:pt x="19" y="56"/>
                  </a:lnTo>
                  <a:lnTo>
                    <a:pt x="21" y="50"/>
                  </a:lnTo>
                  <a:lnTo>
                    <a:pt x="21" y="44"/>
                  </a:lnTo>
                  <a:lnTo>
                    <a:pt x="21" y="26"/>
                  </a:lnTo>
                  <a:lnTo>
                    <a:pt x="21" y="12"/>
                  </a:lnTo>
                  <a:lnTo>
                    <a:pt x="23" y="8"/>
                  </a:lnTo>
                  <a:lnTo>
                    <a:pt x="28" y="4"/>
                  </a:lnTo>
                  <a:lnTo>
                    <a:pt x="47" y="0"/>
                  </a:lnTo>
                  <a:lnTo>
                    <a:pt x="65" y="0"/>
                  </a:lnTo>
                  <a:lnTo>
                    <a:pt x="102" y="0"/>
                  </a:lnTo>
                  <a:lnTo>
                    <a:pt x="106" y="18"/>
                  </a:lnTo>
                  <a:lnTo>
                    <a:pt x="108" y="36"/>
                  </a:lnTo>
                  <a:lnTo>
                    <a:pt x="108" y="56"/>
                  </a:lnTo>
                  <a:lnTo>
                    <a:pt x="113" y="74"/>
                  </a:lnTo>
                  <a:lnTo>
                    <a:pt x="113" y="80"/>
                  </a:lnTo>
                  <a:lnTo>
                    <a:pt x="113" y="86"/>
                  </a:lnTo>
                  <a:lnTo>
                    <a:pt x="113" y="90"/>
                  </a:lnTo>
                  <a:lnTo>
                    <a:pt x="113" y="96"/>
                  </a:lnTo>
                  <a:lnTo>
                    <a:pt x="115" y="102"/>
                  </a:lnTo>
                  <a:lnTo>
                    <a:pt x="119" y="110"/>
                  </a:lnTo>
                  <a:lnTo>
                    <a:pt x="117" y="126"/>
                  </a:lnTo>
                  <a:lnTo>
                    <a:pt x="119" y="144"/>
                  </a:lnTo>
                  <a:lnTo>
                    <a:pt x="123" y="154"/>
                  </a:lnTo>
                  <a:lnTo>
                    <a:pt x="128" y="160"/>
                  </a:lnTo>
                  <a:lnTo>
                    <a:pt x="132" y="168"/>
                  </a:lnTo>
                  <a:lnTo>
                    <a:pt x="141" y="174"/>
                  </a:lnTo>
                  <a:lnTo>
                    <a:pt x="136" y="176"/>
                  </a:lnTo>
                  <a:lnTo>
                    <a:pt x="132" y="182"/>
                  </a:lnTo>
                  <a:lnTo>
                    <a:pt x="128" y="188"/>
                  </a:lnTo>
                  <a:lnTo>
                    <a:pt x="119" y="194"/>
                  </a:lnTo>
                  <a:lnTo>
                    <a:pt x="110" y="196"/>
                  </a:lnTo>
                  <a:lnTo>
                    <a:pt x="100" y="200"/>
                  </a:lnTo>
                  <a:lnTo>
                    <a:pt x="84" y="204"/>
                  </a:lnTo>
                  <a:lnTo>
                    <a:pt x="67" y="214"/>
                  </a:lnTo>
                  <a:lnTo>
                    <a:pt x="60" y="216"/>
                  </a:lnTo>
                  <a:lnTo>
                    <a:pt x="54" y="216"/>
                  </a:lnTo>
                  <a:lnTo>
                    <a:pt x="41" y="214"/>
                  </a:lnTo>
                  <a:lnTo>
                    <a:pt x="26" y="214"/>
                  </a:lnTo>
                  <a:lnTo>
                    <a:pt x="10" y="214"/>
                  </a:lnTo>
                  <a:close/>
                </a:path>
              </a:pathLst>
            </a:custGeom>
            <a:solidFill>
              <a:srgbClr val="0070C0"/>
            </a:solidFill>
            <a:ln w="6350">
              <a:solidFill>
                <a:schemeClr val="bg1"/>
              </a:solidFill>
              <a:round/>
              <a:headEnd/>
              <a:tailEnd/>
            </a:ln>
          </p:spPr>
          <p:txBody>
            <a:bodyPr/>
            <a:lstStyle/>
            <a:p>
              <a:endParaRPr lang="en-US"/>
            </a:p>
          </p:txBody>
        </p:sp>
        <p:sp>
          <p:nvSpPr>
            <p:cNvPr id="5166" name="Freeform 50"/>
            <p:cNvSpPr>
              <a:spLocks/>
            </p:cNvSpPr>
            <p:nvPr/>
          </p:nvSpPr>
          <p:spPr bwMode="gray">
            <a:xfrm>
              <a:off x="5058345" y="2630006"/>
              <a:ext cx="455793" cy="348698"/>
            </a:xfrm>
            <a:custGeom>
              <a:avLst/>
              <a:gdLst>
                <a:gd name="T0" fmla="*/ 0 w 209"/>
                <a:gd name="T1" fmla="*/ 2147483647 h 190"/>
                <a:gd name="T2" fmla="*/ 2147483647 w 209"/>
                <a:gd name="T3" fmla="*/ 2147483647 h 190"/>
                <a:gd name="T4" fmla="*/ 2147483647 w 209"/>
                <a:gd name="T5" fmla="*/ 2147483647 h 190"/>
                <a:gd name="T6" fmla="*/ 2147483647 w 209"/>
                <a:gd name="T7" fmla="*/ 2147483647 h 190"/>
                <a:gd name="T8" fmla="*/ 2147483647 w 209"/>
                <a:gd name="T9" fmla="*/ 2147483647 h 190"/>
                <a:gd name="T10" fmla="*/ 2147483647 w 209"/>
                <a:gd name="T11" fmla="*/ 2147483647 h 190"/>
                <a:gd name="T12" fmla="*/ 2147483647 w 209"/>
                <a:gd name="T13" fmla="*/ 2147483647 h 190"/>
                <a:gd name="T14" fmla="*/ 2147483647 w 209"/>
                <a:gd name="T15" fmla="*/ 2147483647 h 190"/>
                <a:gd name="T16" fmla="*/ 2147483647 w 209"/>
                <a:gd name="T17" fmla="*/ 2147483647 h 190"/>
                <a:gd name="T18" fmla="*/ 2147483647 w 209"/>
                <a:gd name="T19" fmla="*/ 2147483647 h 190"/>
                <a:gd name="T20" fmla="*/ 2147483647 w 209"/>
                <a:gd name="T21" fmla="*/ 2147483647 h 190"/>
                <a:gd name="T22" fmla="*/ 2147483647 w 209"/>
                <a:gd name="T23" fmla="*/ 0 h 190"/>
                <a:gd name="T24" fmla="*/ 2147483647 w 209"/>
                <a:gd name="T25" fmla="*/ 2147483647 h 190"/>
                <a:gd name="T26" fmla="*/ 2147483647 w 209"/>
                <a:gd name="T27" fmla="*/ 2147483647 h 190"/>
                <a:gd name="T28" fmla="*/ 2147483647 w 209"/>
                <a:gd name="T29" fmla="*/ 2147483647 h 190"/>
                <a:gd name="T30" fmla="*/ 2147483647 w 209"/>
                <a:gd name="T31" fmla="*/ 2147483647 h 190"/>
                <a:gd name="T32" fmla="*/ 2147483647 w 209"/>
                <a:gd name="T33" fmla="*/ 2147483647 h 190"/>
                <a:gd name="T34" fmla="*/ 2147483647 w 209"/>
                <a:gd name="T35" fmla="*/ 2147483647 h 190"/>
                <a:gd name="T36" fmla="*/ 2147483647 w 209"/>
                <a:gd name="T37" fmla="*/ 2147483647 h 190"/>
                <a:gd name="T38" fmla="*/ 2147483647 w 209"/>
                <a:gd name="T39" fmla="*/ 2147483647 h 190"/>
                <a:gd name="T40" fmla="*/ 2147483647 w 209"/>
                <a:gd name="T41" fmla="*/ 2147483647 h 190"/>
                <a:gd name="T42" fmla="*/ 2147483647 w 209"/>
                <a:gd name="T43" fmla="*/ 2147483647 h 190"/>
                <a:gd name="T44" fmla="*/ 2147483647 w 209"/>
                <a:gd name="T45" fmla="*/ 2147483647 h 190"/>
                <a:gd name="T46" fmla="*/ 2147483647 w 209"/>
                <a:gd name="T47" fmla="*/ 2147483647 h 190"/>
                <a:gd name="T48" fmla="*/ 2147483647 w 209"/>
                <a:gd name="T49" fmla="*/ 2147483647 h 190"/>
                <a:gd name="T50" fmla="*/ 2147483647 w 209"/>
                <a:gd name="T51" fmla="*/ 2147483647 h 190"/>
                <a:gd name="T52" fmla="*/ 2147483647 w 209"/>
                <a:gd name="T53" fmla="*/ 2147483647 h 190"/>
                <a:gd name="T54" fmla="*/ 2147483647 w 209"/>
                <a:gd name="T55" fmla="*/ 2147483647 h 190"/>
                <a:gd name="T56" fmla="*/ 2147483647 w 209"/>
                <a:gd name="T57" fmla="*/ 2147483647 h 190"/>
                <a:gd name="T58" fmla="*/ 2147483647 w 209"/>
                <a:gd name="T59" fmla="*/ 2147483647 h 190"/>
                <a:gd name="T60" fmla="*/ 2147483647 w 209"/>
                <a:gd name="T61" fmla="*/ 2147483647 h 190"/>
                <a:gd name="T62" fmla="*/ 2147483647 w 209"/>
                <a:gd name="T63" fmla="*/ 2147483647 h 190"/>
                <a:gd name="T64" fmla="*/ 2147483647 w 209"/>
                <a:gd name="T65" fmla="*/ 2147483647 h 190"/>
                <a:gd name="T66" fmla="*/ 2147483647 w 209"/>
                <a:gd name="T67" fmla="*/ 2147483647 h 190"/>
                <a:gd name="T68" fmla="*/ 2147483647 w 209"/>
                <a:gd name="T69" fmla="*/ 2147483647 h 190"/>
                <a:gd name="T70" fmla="*/ 2147483647 w 209"/>
                <a:gd name="T71" fmla="*/ 2147483647 h 190"/>
                <a:gd name="T72" fmla="*/ 2147483647 w 209"/>
                <a:gd name="T73" fmla="*/ 2147483647 h 190"/>
                <a:gd name="T74" fmla="*/ 2147483647 w 209"/>
                <a:gd name="T75" fmla="*/ 2147483647 h 190"/>
                <a:gd name="T76" fmla="*/ 2147483647 w 209"/>
                <a:gd name="T77" fmla="*/ 2147483647 h 190"/>
                <a:gd name="T78" fmla="*/ 2147483647 w 209"/>
                <a:gd name="T79" fmla="*/ 2147483647 h 190"/>
                <a:gd name="T80" fmla="*/ 0 w 209"/>
                <a:gd name="T81" fmla="*/ 2147483647 h 1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9"/>
                <a:gd name="T124" fmla="*/ 0 h 190"/>
                <a:gd name="T125" fmla="*/ 209 w 209"/>
                <a:gd name="T126" fmla="*/ 190 h 1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9" h="190">
                  <a:moveTo>
                    <a:pt x="0" y="168"/>
                  </a:moveTo>
                  <a:lnTo>
                    <a:pt x="0" y="168"/>
                  </a:lnTo>
                  <a:lnTo>
                    <a:pt x="0" y="160"/>
                  </a:lnTo>
                  <a:lnTo>
                    <a:pt x="3" y="150"/>
                  </a:lnTo>
                  <a:lnTo>
                    <a:pt x="9" y="130"/>
                  </a:lnTo>
                  <a:lnTo>
                    <a:pt x="13" y="114"/>
                  </a:lnTo>
                  <a:lnTo>
                    <a:pt x="20" y="100"/>
                  </a:lnTo>
                  <a:lnTo>
                    <a:pt x="22" y="94"/>
                  </a:lnTo>
                  <a:lnTo>
                    <a:pt x="26" y="88"/>
                  </a:lnTo>
                  <a:lnTo>
                    <a:pt x="33" y="82"/>
                  </a:lnTo>
                  <a:lnTo>
                    <a:pt x="42" y="78"/>
                  </a:lnTo>
                  <a:lnTo>
                    <a:pt x="50" y="74"/>
                  </a:lnTo>
                  <a:lnTo>
                    <a:pt x="59" y="68"/>
                  </a:lnTo>
                  <a:lnTo>
                    <a:pt x="74" y="54"/>
                  </a:lnTo>
                  <a:lnTo>
                    <a:pt x="89" y="38"/>
                  </a:lnTo>
                  <a:lnTo>
                    <a:pt x="105" y="24"/>
                  </a:lnTo>
                  <a:lnTo>
                    <a:pt x="118" y="14"/>
                  </a:lnTo>
                  <a:lnTo>
                    <a:pt x="135" y="4"/>
                  </a:lnTo>
                  <a:lnTo>
                    <a:pt x="142" y="0"/>
                  </a:lnTo>
                  <a:lnTo>
                    <a:pt x="150" y="0"/>
                  </a:lnTo>
                  <a:lnTo>
                    <a:pt x="159" y="2"/>
                  </a:lnTo>
                  <a:lnTo>
                    <a:pt x="170" y="6"/>
                  </a:lnTo>
                  <a:lnTo>
                    <a:pt x="168" y="12"/>
                  </a:lnTo>
                  <a:lnTo>
                    <a:pt x="168" y="18"/>
                  </a:lnTo>
                  <a:lnTo>
                    <a:pt x="174" y="26"/>
                  </a:lnTo>
                  <a:lnTo>
                    <a:pt x="181" y="34"/>
                  </a:lnTo>
                  <a:lnTo>
                    <a:pt x="187" y="44"/>
                  </a:lnTo>
                  <a:lnTo>
                    <a:pt x="187" y="48"/>
                  </a:lnTo>
                  <a:lnTo>
                    <a:pt x="187" y="52"/>
                  </a:lnTo>
                  <a:lnTo>
                    <a:pt x="185" y="56"/>
                  </a:lnTo>
                  <a:lnTo>
                    <a:pt x="187" y="58"/>
                  </a:lnTo>
                  <a:lnTo>
                    <a:pt x="198" y="70"/>
                  </a:lnTo>
                  <a:lnTo>
                    <a:pt x="205" y="84"/>
                  </a:lnTo>
                  <a:lnTo>
                    <a:pt x="209" y="96"/>
                  </a:lnTo>
                  <a:lnTo>
                    <a:pt x="209" y="104"/>
                  </a:lnTo>
                  <a:lnTo>
                    <a:pt x="209" y="110"/>
                  </a:lnTo>
                  <a:lnTo>
                    <a:pt x="205" y="122"/>
                  </a:lnTo>
                  <a:lnTo>
                    <a:pt x="202" y="128"/>
                  </a:lnTo>
                  <a:lnTo>
                    <a:pt x="200" y="134"/>
                  </a:lnTo>
                  <a:lnTo>
                    <a:pt x="196" y="134"/>
                  </a:lnTo>
                  <a:lnTo>
                    <a:pt x="189" y="134"/>
                  </a:lnTo>
                  <a:lnTo>
                    <a:pt x="168" y="134"/>
                  </a:lnTo>
                  <a:lnTo>
                    <a:pt x="131" y="134"/>
                  </a:lnTo>
                  <a:lnTo>
                    <a:pt x="113" y="134"/>
                  </a:lnTo>
                  <a:lnTo>
                    <a:pt x="94" y="138"/>
                  </a:lnTo>
                  <a:lnTo>
                    <a:pt x="89" y="142"/>
                  </a:lnTo>
                  <a:lnTo>
                    <a:pt x="87" y="146"/>
                  </a:lnTo>
                  <a:lnTo>
                    <a:pt x="87" y="160"/>
                  </a:lnTo>
                  <a:lnTo>
                    <a:pt x="87" y="178"/>
                  </a:lnTo>
                  <a:lnTo>
                    <a:pt x="87" y="184"/>
                  </a:lnTo>
                  <a:lnTo>
                    <a:pt x="85" y="190"/>
                  </a:lnTo>
                  <a:lnTo>
                    <a:pt x="83" y="186"/>
                  </a:lnTo>
                  <a:lnTo>
                    <a:pt x="81" y="184"/>
                  </a:lnTo>
                  <a:lnTo>
                    <a:pt x="70" y="180"/>
                  </a:lnTo>
                  <a:lnTo>
                    <a:pt x="63" y="180"/>
                  </a:lnTo>
                  <a:lnTo>
                    <a:pt x="53" y="188"/>
                  </a:lnTo>
                  <a:lnTo>
                    <a:pt x="46" y="190"/>
                  </a:lnTo>
                  <a:lnTo>
                    <a:pt x="42" y="190"/>
                  </a:lnTo>
                  <a:lnTo>
                    <a:pt x="35" y="186"/>
                  </a:lnTo>
                  <a:lnTo>
                    <a:pt x="22" y="170"/>
                  </a:lnTo>
                  <a:lnTo>
                    <a:pt x="16" y="168"/>
                  </a:lnTo>
                  <a:lnTo>
                    <a:pt x="11" y="166"/>
                  </a:lnTo>
                  <a:lnTo>
                    <a:pt x="7" y="166"/>
                  </a:lnTo>
                  <a:lnTo>
                    <a:pt x="0" y="168"/>
                  </a:lnTo>
                  <a:close/>
                </a:path>
              </a:pathLst>
            </a:custGeom>
            <a:solidFill>
              <a:srgbClr val="FFC000"/>
            </a:solidFill>
            <a:ln w="6350">
              <a:solidFill>
                <a:schemeClr val="bg1"/>
              </a:solidFill>
              <a:round/>
              <a:headEnd/>
              <a:tailEnd/>
            </a:ln>
          </p:spPr>
          <p:txBody>
            <a:bodyPr/>
            <a:lstStyle/>
            <a:p>
              <a:endParaRPr lang="en-US" sz="1400">
                <a:solidFill>
                  <a:srgbClr val="000000"/>
                </a:solidFill>
              </a:endParaRPr>
            </a:p>
          </p:txBody>
        </p:sp>
        <p:sp>
          <p:nvSpPr>
            <p:cNvPr id="5167" name="Freeform 51"/>
            <p:cNvSpPr>
              <a:spLocks/>
            </p:cNvSpPr>
            <p:nvPr/>
          </p:nvSpPr>
          <p:spPr bwMode="gray">
            <a:xfrm>
              <a:off x="5425249" y="2875518"/>
              <a:ext cx="122931" cy="320233"/>
            </a:xfrm>
            <a:custGeom>
              <a:avLst/>
              <a:gdLst>
                <a:gd name="T0" fmla="*/ 2147483647 w 56"/>
                <a:gd name="T1" fmla="*/ 2147483647 h 174"/>
                <a:gd name="T2" fmla="*/ 2147483647 w 56"/>
                <a:gd name="T3" fmla="*/ 2147483647 h 174"/>
                <a:gd name="T4" fmla="*/ 2147483647 w 56"/>
                <a:gd name="T5" fmla="*/ 2147483647 h 174"/>
                <a:gd name="T6" fmla="*/ 2147483647 w 56"/>
                <a:gd name="T7" fmla="*/ 2147483647 h 174"/>
                <a:gd name="T8" fmla="*/ 2147483647 w 56"/>
                <a:gd name="T9" fmla="*/ 2147483647 h 174"/>
                <a:gd name="T10" fmla="*/ 2147483647 w 56"/>
                <a:gd name="T11" fmla="*/ 2147483647 h 174"/>
                <a:gd name="T12" fmla="*/ 2147483647 w 56"/>
                <a:gd name="T13" fmla="*/ 2147483647 h 174"/>
                <a:gd name="T14" fmla="*/ 2147483647 w 56"/>
                <a:gd name="T15" fmla="*/ 2147483647 h 174"/>
                <a:gd name="T16" fmla="*/ 2147483647 w 56"/>
                <a:gd name="T17" fmla="*/ 2147483647 h 174"/>
                <a:gd name="T18" fmla="*/ 2147483647 w 56"/>
                <a:gd name="T19" fmla="*/ 2147483647 h 174"/>
                <a:gd name="T20" fmla="*/ 2147483647 w 56"/>
                <a:gd name="T21" fmla="*/ 2147483647 h 174"/>
                <a:gd name="T22" fmla="*/ 2147483647 w 56"/>
                <a:gd name="T23" fmla="*/ 2147483647 h 174"/>
                <a:gd name="T24" fmla="*/ 2147483647 w 56"/>
                <a:gd name="T25" fmla="*/ 2147483647 h 174"/>
                <a:gd name="T26" fmla="*/ 2147483647 w 56"/>
                <a:gd name="T27" fmla="*/ 2147483647 h 174"/>
                <a:gd name="T28" fmla="*/ 2147483647 w 56"/>
                <a:gd name="T29" fmla="*/ 2147483647 h 174"/>
                <a:gd name="T30" fmla="*/ 2147483647 w 56"/>
                <a:gd name="T31" fmla="*/ 2147483647 h 174"/>
                <a:gd name="T32" fmla="*/ 2147483647 w 56"/>
                <a:gd name="T33" fmla="*/ 2147483647 h 174"/>
                <a:gd name="T34" fmla="*/ 2147483647 w 56"/>
                <a:gd name="T35" fmla="*/ 2147483647 h 174"/>
                <a:gd name="T36" fmla="*/ 2147483647 w 56"/>
                <a:gd name="T37" fmla="*/ 2147483647 h 174"/>
                <a:gd name="T38" fmla="*/ 2147483647 w 56"/>
                <a:gd name="T39" fmla="*/ 2147483647 h 174"/>
                <a:gd name="T40" fmla="*/ 2147483647 w 56"/>
                <a:gd name="T41" fmla="*/ 2147483647 h 174"/>
                <a:gd name="T42" fmla="*/ 0 w 56"/>
                <a:gd name="T43" fmla="*/ 0 h 174"/>
                <a:gd name="T44" fmla="*/ 0 w 56"/>
                <a:gd name="T45" fmla="*/ 0 h 174"/>
                <a:gd name="T46" fmla="*/ 2147483647 w 56"/>
                <a:gd name="T47" fmla="*/ 0 h 174"/>
                <a:gd name="T48" fmla="*/ 2147483647 w 56"/>
                <a:gd name="T49" fmla="*/ 0 h 174"/>
                <a:gd name="T50" fmla="*/ 2147483647 w 56"/>
                <a:gd name="T51" fmla="*/ 2147483647 h 174"/>
                <a:gd name="T52" fmla="*/ 2147483647 w 56"/>
                <a:gd name="T53" fmla="*/ 2147483647 h 174"/>
                <a:gd name="T54" fmla="*/ 2147483647 w 56"/>
                <a:gd name="T55" fmla="*/ 2147483647 h 174"/>
                <a:gd name="T56" fmla="*/ 2147483647 w 56"/>
                <a:gd name="T57" fmla="*/ 2147483647 h 174"/>
                <a:gd name="T58" fmla="*/ 2147483647 w 56"/>
                <a:gd name="T59" fmla="*/ 2147483647 h 174"/>
                <a:gd name="T60" fmla="*/ 2147483647 w 56"/>
                <a:gd name="T61" fmla="*/ 2147483647 h 174"/>
                <a:gd name="T62" fmla="*/ 2147483647 w 56"/>
                <a:gd name="T63" fmla="*/ 2147483647 h 174"/>
                <a:gd name="T64" fmla="*/ 2147483647 w 56"/>
                <a:gd name="T65" fmla="*/ 2147483647 h 174"/>
                <a:gd name="T66" fmla="*/ 2147483647 w 56"/>
                <a:gd name="T67" fmla="*/ 2147483647 h 174"/>
                <a:gd name="T68" fmla="*/ 2147483647 w 56"/>
                <a:gd name="T69" fmla="*/ 2147483647 h 174"/>
                <a:gd name="T70" fmla="*/ 2147483647 w 56"/>
                <a:gd name="T71" fmla="*/ 2147483647 h 174"/>
                <a:gd name="T72" fmla="*/ 2147483647 w 56"/>
                <a:gd name="T73" fmla="*/ 2147483647 h 174"/>
                <a:gd name="T74" fmla="*/ 2147483647 w 56"/>
                <a:gd name="T75" fmla="*/ 2147483647 h 174"/>
                <a:gd name="T76" fmla="*/ 2147483647 w 56"/>
                <a:gd name="T77" fmla="*/ 2147483647 h 174"/>
                <a:gd name="T78" fmla="*/ 2147483647 w 56"/>
                <a:gd name="T79" fmla="*/ 2147483647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174"/>
                <a:gd name="T122" fmla="*/ 56 w 56"/>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174">
                  <a:moveTo>
                    <a:pt x="39" y="174"/>
                  </a:moveTo>
                  <a:lnTo>
                    <a:pt x="39" y="174"/>
                  </a:lnTo>
                  <a:lnTo>
                    <a:pt x="30" y="168"/>
                  </a:lnTo>
                  <a:lnTo>
                    <a:pt x="26" y="160"/>
                  </a:lnTo>
                  <a:lnTo>
                    <a:pt x="21" y="154"/>
                  </a:lnTo>
                  <a:lnTo>
                    <a:pt x="17" y="144"/>
                  </a:lnTo>
                  <a:lnTo>
                    <a:pt x="15" y="126"/>
                  </a:lnTo>
                  <a:lnTo>
                    <a:pt x="17" y="110"/>
                  </a:lnTo>
                  <a:lnTo>
                    <a:pt x="15" y="106"/>
                  </a:lnTo>
                  <a:lnTo>
                    <a:pt x="13" y="104"/>
                  </a:lnTo>
                  <a:lnTo>
                    <a:pt x="11" y="98"/>
                  </a:lnTo>
                  <a:lnTo>
                    <a:pt x="11" y="92"/>
                  </a:lnTo>
                  <a:lnTo>
                    <a:pt x="11" y="86"/>
                  </a:lnTo>
                  <a:lnTo>
                    <a:pt x="11" y="80"/>
                  </a:lnTo>
                  <a:lnTo>
                    <a:pt x="11" y="74"/>
                  </a:lnTo>
                  <a:lnTo>
                    <a:pt x="6" y="56"/>
                  </a:lnTo>
                  <a:lnTo>
                    <a:pt x="6" y="36"/>
                  </a:lnTo>
                  <a:lnTo>
                    <a:pt x="4" y="18"/>
                  </a:lnTo>
                  <a:lnTo>
                    <a:pt x="0" y="0"/>
                  </a:lnTo>
                  <a:lnTo>
                    <a:pt x="21" y="0"/>
                  </a:lnTo>
                  <a:lnTo>
                    <a:pt x="26" y="20"/>
                  </a:lnTo>
                  <a:lnTo>
                    <a:pt x="28" y="28"/>
                  </a:lnTo>
                  <a:lnTo>
                    <a:pt x="32" y="36"/>
                  </a:lnTo>
                  <a:lnTo>
                    <a:pt x="39" y="52"/>
                  </a:lnTo>
                  <a:lnTo>
                    <a:pt x="43" y="70"/>
                  </a:lnTo>
                  <a:lnTo>
                    <a:pt x="48" y="86"/>
                  </a:lnTo>
                  <a:lnTo>
                    <a:pt x="50" y="104"/>
                  </a:lnTo>
                  <a:lnTo>
                    <a:pt x="52" y="140"/>
                  </a:lnTo>
                  <a:lnTo>
                    <a:pt x="54" y="156"/>
                  </a:lnTo>
                  <a:lnTo>
                    <a:pt x="56" y="174"/>
                  </a:lnTo>
                  <a:lnTo>
                    <a:pt x="48" y="172"/>
                  </a:lnTo>
                  <a:lnTo>
                    <a:pt x="39" y="174"/>
                  </a:lnTo>
                  <a:close/>
                </a:path>
              </a:pathLst>
            </a:custGeom>
            <a:solidFill>
              <a:srgbClr val="FFC000"/>
            </a:solidFill>
            <a:ln w="6350">
              <a:solidFill>
                <a:schemeClr val="bg1"/>
              </a:solidFill>
              <a:round/>
              <a:headEnd/>
              <a:tailEnd/>
            </a:ln>
          </p:spPr>
          <p:txBody>
            <a:bodyPr/>
            <a:lstStyle/>
            <a:p>
              <a:endParaRPr lang="en-US"/>
            </a:p>
          </p:txBody>
        </p:sp>
        <p:sp>
          <p:nvSpPr>
            <p:cNvPr id="5168" name="Freeform 52"/>
            <p:cNvSpPr>
              <a:spLocks/>
            </p:cNvSpPr>
            <p:nvPr/>
          </p:nvSpPr>
          <p:spPr bwMode="gray">
            <a:xfrm>
              <a:off x="5471065" y="2836237"/>
              <a:ext cx="175916" cy="359987"/>
            </a:xfrm>
            <a:custGeom>
              <a:avLst/>
              <a:gdLst>
                <a:gd name="T0" fmla="*/ 2147483647 w 81"/>
                <a:gd name="T1" fmla="*/ 2147483647 h 196"/>
                <a:gd name="T2" fmla="*/ 2147483647 w 81"/>
                <a:gd name="T3" fmla="*/ 2147483647 h 196"/>
                <a:gd name="T4" fmla="*/ 2147483647 w 81"/>
                <a:gd name="T5" fmla="*/ 2147483647 h 196"/>
                <a:gd name="T6" fmla="*/ 2147483647 w 81"/>
                <a:gd name="T7" fmla="*/ 2147483647 h 196"/>
                <a:gd name="T8" fmla="*/ 2147483647 w 81"/>
                <a:gd name="T9" fmla="*/ 2147483647 h 196"/>
                <a:gd name="T10" fmla="*/ 2147483647 w 81"/>
                <a:gd name="T11" fmla="*/ 2147483647 h 196"/>
                <a:gd name="T12" fmla="*/ 2147483647 w 81"/>
                <a:gd name="T13" fmla="*/ 2147483647 h 196"/>
                <a:gd name="T14" fmla="*/ 2147483647 w 81"/>
                <a:gd name="T15" fmla="*/ 2147483647 h 196"/>
                <a:gd name="T16" fmla="*/ 2147483647 w 81"/>
                <a:gd name="T17" fmla="*/ 2147483647 h 196"/>
                <a:gd name="T18" fmla="*/ 2147483647 w 81"/>
                <a:gd name="T19" fmla="*/ 2147483647 h 196"/>
                <a:gd name="T20" fmla="*/ 2147483647 w 81"/>
                <a:gd name="T21" fmla="*/ 2147483647 h 196"/>
                <a:gd name="T22" fmla="*/ 2147483647 w 81"/>
                <a:gd name="T23" fmla="*/ 2147483647 h 196"/>
                <a:gd name="T24" fmla="*/ 0 w 81"/>
                <a:gd name="T25" fmla="*/ 2147483647 h 196"/>
                <a:gd name="T26" fmla="*/ 0 w 81"/>
                <a:gd name="T27" fmla="*/ 2147483647 h 196"/>
                <a:gd name="T28" fmla="*/ 2147483647 w 81"/>
                <a:gd name="T29" fmla="*/ 2147483647 h 196"/>
                <a:gd name="T30" fmla="*/ 2147483647 w 81"/>
                <a:gd name="T31" fmla="*/ 2147483647 h 196"/>
                <a:gd name="T32" fmla="*/ 2147483647 w 81"/>
                <a:gd name="T33" fmla="*/ 2147483647 h 196"/>
                <a:gd name="T34" fmla="*/ 2147483647 w 81"/>
                <a:gd name="T35" fmla="*/ 2147483647 h 196"/>
                <a:gd name="T36" fmla="*/ 2147483647 w 81"/>
                <a:gd name="T37" fmla="*/ 2147483647 h 196"/>
                <a:gd name="T38" fmla="*/ 2147483647 w 81"/>
                <a:gd name="T39" fmla="*/ 2147483647 h 196"/>
                <a:gd name="T40" fmla="*/ 2147483647 w 81"/>
                <a:gd name="T41" fmla="*/ 2147483647 h 196"/>
                <a:gd name="T42" fmla="*/ 2147483647 w 81"/>
                <a:gd name="T43" fmla="*/ 2147483647 h 196"/>
                <a:gd name="T44" fmla="*/ 2147483647 w 81"/>
                <a:gd name="T45" fmla="*/ 2147483647 h 196"/>
                <a:gd name="T46" fmla="*/ 2147483647 w 81"/>
                <a:gd name="T47" fmla="*/ 0 h 196"/>
                <a:gd name="T48" fmla="*/ 2147483647 w 81"/>
                <a:gd name="T49" fmla="*/ 0 h 196"/>
                <a:gd name="T50" fmla="*/ 2147483647 w 81"/>
                <a:gd name="T51" fmla="*/ 0 h 196"/>
                <a:gd name="T52" fmla="*/ 2147483647 w 81"/>
                <a:gd name="T53" fmla="*/ 2147483647 h 196"/>
                <a:gd name="T54" fmla="*/ 2147483647 w 81"/>
                <a:gd name="T55" fmla="*/ 2147483647 h 196"/>
                <a:gd name="T56" fmla="*/ 2147483647 w 81"/>
                <a:gd name="T57" fmla="*/ 2147483647 h 196"/>
                <a:gd name="T58" fmla="*/ 2147483647 w 81"/>
                <a:gd name="T59" fmla="*/ 2147483647 h 196"/>
                <a:gd name="T60" fmla="*/ 2147483647 w 81"/>
                <a:gd name="T61" fmla="*/ 2147483647 h 196"/>
                <a:gd name="T62" fmla="*/ 2147483647 w 81"/>
                <a:gd name="T63" fmla="*/ 2147483647 h 196"/>
                <a:gd name="T64" fmla="*/ 2147483647 w 81"/>
                <a:gd name="T65" fmla="*/ 2147483647 h 196"/>
                <a:gd name="T66" fmla="*/ 2147483647 w 81"/>
                <a:gd name="T67" fmla="*/ 2147483647 h 196"/>
                <a:gd name="T68" fmla="*/ 2147483647 w 81"/>
                <a:gd name="T69" fmla="*/ 2147483647 h 196"/>
                <a:gd name="T70" fmla="*/ 2147483647 w 81"/>
                <a:gd name="T71" fmla="*/ 2147483647 h 196"/>
                <a:gd name="T72" fmla="*/ 2147483647 w 81"/>
                <a:gd name="T73" fmla="*/ 2147483647 h 196"/>
                <a:gd name="T74" fmla="*/ 2147483647 w 81"/>
                <a:gd name="T75" fmla="*/ 2147483647 h 196"/>
                <a:gd name="T76" fmla="*/ 2147483647 w 81"/>
                <a:gd name="T77" fmla="*/ 2147483647 h 196"/>
                <a:gd name="T78" fmla="*/ 2147483647 w 81"/>
                <a:gd name="T79" fmla="*/ 2147483647 h 196"/>
                <a:gd name="T80" fmla="*/ 2147483647 w 81"/>
                <a:gd name="T81" fmla="*/ 2147483647 h 196"/>
                <a:gd name="T82" fmla="*/ 2147483647 w 81"/>
                <a:gd name="T83" fmla="*/ 2147483647 h 196"/>
                <a:gd name="T84" fmla="*/ 2147483647 w 81"/>
                <a:gd name="T85" fmla="*/ 2147483647 h 196"/>
                <a:gd name="T86" fmla="*/ 2147483647 w 81"/>
                <a:gd name="T87" fmla="*/ 2147483647 h 196"/>
                <a:gd name="T88" fmla="*/ 2147483647 w 81"/>
                <a:gd name="T89" fmla="*/ 2147483647 h 196"/>
                <a:gd name="T90" fmla="*/ 2147483647 w 81"/>
                <a:gd name="T91" fmla="*/ 2147483647 h 196"/>
                <a:gd name="T92" fmla="*/ 2147483647 w 81"/>
                <a:gd name="T93" fmla="*/ 2147483647 h 196"/>
                <a:gd name="T94" fmla="*/ 2147483647 w 81"/>
                <a:gd name="T95" fmla="*/ 2147483647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196"/>
                <a:gd name="T146" fmla="*/ 81 w 81"/>
                <a:gd name="T147" fmla="*/ 196 h 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196">
                  <a:moveTo>
                    <a:pt x="35" y="196"/>
                  </a:moveTo>
                  <a:lnTo>
                    <a:pt x="35" y="196"/>
                  </a:lnTo>
                  <a:lnTo>
                    <a:pt x="33" y="178"/>
                  </a:lnTo>
                  <a:lnTo>
                    <a:pt x="31" y="162"/>
                  </a:lnTo>
                  <a:lnTo>
                    <a:pt x="29" y="126"/>
                  </a:lnTo>
                  <a:lnTo>
                    <a:pt x="27" y="108"/>
                  </a:lnTo>
                  <a:lnTo>
                    <a:pt x="22" y="92"/>
                  </a:lnTo>
                  <a:lnTo>
                    <a:pt x="18" y="74"/>
                  </a:lnTo>
                  <a:lnTo>
                    <a:pt x="11" y="58"/>
                  </a:lnTo>
                  <a:lnTo>
                    <a:pt x="7" y="50"/>
                  </a:lnTo>
                  <a:lnTo>
                    <a:pt x="5" y="42"/>
                  </a:lnTo>
                  <a:lnTo>
                    <a:pt x="0" y="22"/>
                  </a:lnTo>
                  <a:lnTo>
                    <a:pt x="7" y="22"/>
                  </a:lnTo>
                  <a:lnTo>
                    <a:pt x="11" y="22"/>
                  </a:lnTo>
                  <a:lnTo>
                    <a:pt x="20" y="18"/>
                  </a:lnTo>
                  <a:lnTo>
                    <a:pt x="29" y="12"/>
                  </a:lnTo>
                  <a:lnTo>
                    <a:pt x="33" y="8"/>
                  </a:lnTo>
                  <a:lnTo>
                    <a:pt x="40" y="2"/>
                  </a:lnTo>
                  <a:lnTo>
                    <a:pt x="46" y="0"/>
                  </a:lnTo>
                  <a:lnTo>
                    <a:pt x="55" y="0"/>
                  </a:lnTo>
                  <a:lnTo>
                    <a:pt x="61" y="2"/>
                  </a:lnTo>
                  <a:lnTo>
                    <a:pt x="68" y="6"/>
                  </a:lnTo>
                  <a:lnTo>
                    <a:pt x="74" y="10"/>
                  </a:lnTo>
                  <a:lnTo>
                    <a:pt x="81" y="14"/>
                  </a:lnTo>
                  <a:lnTo>
                    <a:pt x="79" y="34"/>
                  </a:lnTo>
                  <a:lnTo>
                    <a:pt x="77" y="66"/>
                  </a:lnTo>
                  <a:lnTo>
                    <a:pt x="77" y="82"/>
                  </a:lnTo>
                  <a:lnTo>
                    <a:pt x="74" y="96"/>
                  </a:lnTo>
                  <a:lnTo>
                    <a:pt x="70" y="104"/>
                  </a:lnTo>
                  <a:lnTo>
                    <a:pt x="63" y="110"/>
                  </a:lnTo>
                  <a:lnTo>
                    <a:pt x="59" y="118"/>
                  </a:lnTo>
                  <a:lnTo>
                    <a:pt x="57" y="126"/>
                  </a:lnTo>
                  <a:lnTo>
                    <a:pt x="55" y="144"/>
                  </a:lnTo>
                  <a:lnTo>
                    <a:pt x="55" y="162"/>
                  </a:lnTo>
                  <a:lnTo>
                    <a:pt x="57" y="196"/>
                  </a:lnTo>
                  <a:lnTo>
                    <a:pt x="35" y="196"/>
                  </a:lnTo>
                  <a:close/>
                </a:path>
              </a:pathLst>
            </a:custGeom>
            <a:solidFill>
              <a:srgbClr val="FFC000"/>
            </a:solidFill>
            <a:ln w="6350">
              <a:solidFill>
                <a:schemeClr val="bg1"/>
              </a:solidFill>
              <a:round/>
              <a:headEnd/>
              <a:tailEnd/>
            </a:ln>
          </p:spPr>
          <p:txBody>
            <a:bodyPr/>
            <a:lstStyle/>
            <a:p>
              <a:endParaRPr lang="en-US"/>
            </a:p>
          </p:txBody>
        </p:sp>
        <p:sp>
          <p:nvSpPr>
            <p:cNvPr id="5169" name="Freeform 53"/>
            <p:cNvSpPr>
              <a:spLocks/>
            </p:cNvSpPr>
            <p:nvPr/>
          </p:nvSpPr>
          <p:spPr bwMode="gray">
            <a:xfrm>
              <a:off x="5590745" y="2733177"/>
              <a:ext cx="767109" cy="583527"/>
            </a:xfrm>
            <a:custGeom>
              <a:avLst/>
              <a:gdLst>
                <a:gd name="T0" fmla="*/ 2147483647 w 352"/>
                <a:gd name="T1" fmla="*/ 2147483647 h 318"/>
                <a:gd name="T2" fmla="*/ 2147483647 w 352"/>
                <a:gd name="T3" fmla="*/ 2147483647 h 318"/>
                <a:gd name="T4" fmla="*/ 2147483647 w 352"/>
                <a:gd name="T5" fmla="*/ 2147483647 h 318"/>
                <a:gd name="T6" fmla="*/ 2147483647 w 352"/>
                <a:gd name="T7" fmla="*/ 2147483647 h 318"/>
                <a:gd name="T8" fmla="*/ 2147483647 w 352"/>
                <a:gd name="T9" fmla="*/ 2147483647 h 318"/>
                <a:gd name="T10" fmla="*/ 2147483647 w 352"/>
                <a:gd name="T11" fmla="*/ 2147483647 h 318"/>
                <a:gd name="T12" fmla="*/ 2147483647 w 352"/>
                <a:gd name="T13" fmla="*/ 2147483647 h 318"/>
                <a:gd name="T14" fmla="*/ 2147483647 w 352"/>
                <a:gd name="T15" fmla="*/ 2147483647 h 318"/>
                <a:gd name="T16" fmla="*/ 2147483647 w 352"/>
                <a:gd name="T17" fmla="*/ 2147483647 h 318"/>
                <a:gd name="T18" fmla="*/ 2147483647 w 352"/>
                <a:gd name="T19" fmla="*/ 2147483647 h 318"/>
                <a:gd name="T20" fmla="*/ 2147483647 w 352"/>
                <a:gd name="T21" fmla="*/ 2147483647 h 318"/>
                <a:gd name="T22" fmla="*/ 2147483647 w 352"/>
                <a:gd name="T23" fmla="*/ 2147483647 h 318"/>
                <a:gd name="T24" fmla="*/ 2147483647 w 352"/>
                <a:gd name="T25" fmla="*/ 2147483647 h 318"/>
                <a:gd name="T26" fmla="*/ 2147483647 w 352"/>
                <a:gd name="T27" fmla="*/ 2147483647 h 318"/>
                <a:gd name="T28" fmla="*/ 2147483647 w 352"/>
                <a:gd name="T29" fmla="*/ 2147483647 h 318"/>
                <a:gd name="T30" fmla="*/ 2147483647 w 352"/>
                <a:gd name="T31" fmla="*/ 2147483647 h 318"/>
                <a:gd name="T32" fmla="*/ 2147483647 w 352"/>
                <a:gd name="T33" fmla="*/ 2147483647 h 318"/>
                <a:gd name="T34" fmla="*/ 2147483647 w 352"/>
                <a:gd name="T35" fmla="*/ 2147483647 h 318"/>
                <a:gd name="T36" fmla="*/ 2147483647 w 352"/>
                <a:gd name="T37" fmla="*/ 2147483647 h 318"/>
                <a:gd name="T38" fmla="*/ 2147483647 w 352"/>
                <a:gd name="T39" fmla="*/ 2147483647 h 318"/>
                <a:gd name="T40" fmla="*/ 2147483647 w 352"/>
                <a:gd name="T41" fmla="*/ 2147483647 h 318"/>
                <a:gd name="T42" fmla="*/ 2147483647 w 352"/>
                <a:gd name="T43" fmla="*/ 2147483647 h 318"/>
                <a:gd name="T44" fmla="*/ 2147483647 w 352"/>
                <a:gd name="T45" fmla="*/ 2147483647 h 318"/>
                <a:gd name="T46" fmla="*/ 2147483647 w 352"/>
                <a:gd name="T47" fmla="*/ 2147483647 h 318"/>
                <a:gd name="T48" fmla="*/ 2147483647 w 352"/>
                <a:gd name="T49" fmla="*/ 2147483647 h 318"/>
                <a:gd name="T50" fmla="*/ 2147483647 w 352"/>
                <a:gd name="T51" fmla="*/ 2147483647 h 318"/>
                <a:gd name="T52" fmla="*/ 2147483647 w 352"/>
                <a:gd name="T53" fmla="*/ 2147483647 h 318"/>
                <a:gd name="T54" fmla="*/ 2147483647 w 352"/>
                <a:gd name="T55" fmla="*/ 2147483647 h 318"/>
                <a:gd name="T56" fmla="*/ 2147483647 w 352"/>
                <a:gd name="T57" fmla="*/ 2147483647 h 318"/>
                <a:gd name="T58" fmla="*/ 2147483647 w 352"/>
                <a:gd name="T59" fmla="*/ 2147483647 h 318"/>
                <a:gd name="T60" fmla="*/ 2147483647 w 352"/>
                <a:gd name="T61" fmla="*/ 2147483647 h 318"/>
                <a:gd name="T62" fmla="*/ 2147483647 w 352"/>
                <a:gd name="T63" fmla="*/ 2147483647 h 318"/>
                <a:gd name="T64" fmla="*/ 2147483647 w 352"/>
                <a:gd name="T65" fmla="*/ 2147483647 h 318"/>
                <a:gd name="T66" fmla="*/ 2147483647 w 352"/>
                <a:gd name="T67" fmla="*/ 2147483647 h 318"/>
                <a:gd name="T68" fmla="*/ 2147483647 w 352"/>
                <a:gd name="T69" fmla="*/ 0 h 318"/>
                <a:gd name="T70" fmla="*/ 2147483647 w 352"/>
                <a:gd name="T71" fmla="*/ 2147483647 h 318"/>
                <a:gd name="T72" fmla="*/ 2147483647 w 352"/>
                <a:gd name="T73" fmla="*/ 2147483647 h 318"/>
                <a:gd name="T74" fmla="*/ 2147483647 w 352"/>
                <a:gd name="T75" fmla="*/ 2147483647 h 318"/>
                <a:gd name="T76" fmla="*/ 2147483647 w 352"/>
                <a:gd name="T77" fmla="*/ 2147483647 h 318"/>
                <a:gd name="T78" fmla="*/ 2147483647 w 352"/>
                <a:gd name="T79" fmla="*/ 2147483647 h 318"/>
                <a:gd name="T80" fmla="*/ 2147483647 w 352"/>
                <a:gd name="T81" fmla="*/ 2147483647 h 318"/>
                <a:gd name="T82" fmla="*/ 2147483647 w 352"/>
                <a:gd name="T83" fmla="*/ 2147483647 h 318"/>
                <a:gd name="T84" fmla="*/ 2147483647 w 352"/>
                <a:gd name="T85" fmla="*/ 2147483647 h 318"/>
                <a:gd name="T86" fmla="*/ 2147483647 w 352"/>
                <a:gd name="T87" fmla="*/ 2147483647 h 318"/>
                <a:gd name="T88" fmla="*/ 2147483647 w 352"/>
                <a:gd name="T89" fmla="*/ 2147483647 h 318"/>
                <a:gd name="T90" fmla="*/ 2147483647 w 352"/>
                <a:gd name="T91" fmla="*/ 2147483647 h 318"/>
                <a:gd name="T92" fmla="*/ 2147483647 w 352"/>
                <a:gd name="T93" fmla="*/ 2147483647 h 318"/>
                <a:gd name="T94" fmla="*/ 2147483647 w 352"/>
                <a:gd name="T95" fmla="*/ 2147483647 h 318"/>
                <a:gd name="T96" fmla="*/ 2147483647 w 352"/>
                <a:gd name="T97" fmla="*/ 2147483647 h 318"/>
                <a:gd name="T98" fmla="*/ 2147483647 w 352"/>
                <a:gd name="T99" fmla="*/ 2147483647 h 318"/>
                <a:gd name="T100" fmla="*/ 2147483647 w 352"/>
                <a:gd name="T101" fmla="*/ 2147483647 h 318"/>
                <a:gd name="T102" fmla="*/ 2147483647 w 352"/>
                <a:gd name="T103" fmla="*/ 2147483647 h 318"/>
                <a:gd name="T104" fmla="*/ 2147483647 w 352"/>
                <a:gd name="T105" fmla="*/ 2147483647 h 318"/>
                <a:gd name="T106" fmla="*/ 2147483647 w 352"/>
                <a:gd name="T107" fmla="*/ 2147483647 h 318"/>
                <a:gd name="T108" fmla="*/ 2147483647 w 352"/>
                <a:gd name="T109" fmla="*/ 2147483647 h 318"/>
                <a:gd name="T110" fmla="*/ 2147483647 w 352"/>
                <a:gd name="T111" fmla="*/ 2147483647 h 318"/>
                <a:gd name="T112" fmla="*/ 2147483647 w 352"/>
                <a:gd name="T113" fmla="*/ 2147483647 h 3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2"/>
                <a:gd name="T172" fmla="*/ 0 h 318"/>
                <a:gd name="T173" fmla="*/ 352 w 352"/>
                <a:gd name="T174" fmla="*/ 318 h 3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2" h="318">
                  <a:moveTo>
                    <a:pt x="178" y="304"/>
                  </a:moveTo>
                  <a:lnTo>
                    <a:pt x="178" y="304"/>
                  </a:lnTo>
                  <a:lnTo>
                    <a:pt x="165" y="294"/>
                  </a:lnTo>
                  <a:lnTo>
                    <a:pt x="163" y="288"/>
                  </a:lnTo>
                  <a:lnTo>
                    <a:pt x="163" y="284"/>
                  </a:lnTo>
                  <a:lnTo>
                    <a:pt x="165" y="282"/>
                  </a:lnTo>
                  <a:lnTo>
                    <a:pt x="171" y="270"/>
                  </a:lnTo>
                  <a:lnTo>
                    <a:pt x="178" y="258"/>
                  </a:lnTo>
                  <a:lnTo>
                    <a:pt x="182" y="252"/>
                  </a:lnTo>
                  <a:lnTo>
                    <a:pt x="189" y="248"/>
                  </a:lnTo>
                  <a:lnTo>
                    <a:pt x="193" y="246"/>
                  </a:lnTo>
                  <a:lnTo>
                    <a:pt x="200" y="246"/>
                  </a:lnTo>
                  <a:lnTo>
                    <a:pt x="211" y="246"/>
                  </a:lnTo>
                  <a:lnTo>
                    <a:pt x="219" y="244"/>
                  </a:lnTo>
                  <a:lnTo>
                    <a:pt x="234" y="240"/>
                  </a:lnTo>
                  <a:lnTo>
                    <a:pt x="248" y="230"/>
                  </a:lnTo>
                  <a:lnTo>
                    <a:pt x="258" y="218"/>
                  </a:lnTo>
                  <a:lnTo>
                    <a:pt x="267" y="206"/>
                  </a:lnTo>
                  <a:lnTo>
                    <a:pt x="276" y="190"/>
                  </a:lnTo>
                  <a:lnTo>
                    <a:pt x="289" y="162"/>
                  </a:lnTo>
                  <a:lnTo>
                    <a:pt x="293" y="158"/>
                  </a:lnTo>
                  <a:lnTo>
                    <a:pt x="297" y="156"/>
                  </a:lnTo>
                  <a:lnTo>
                    <a:pt x="302" y="152"/>
                  </a:lnTo>
                  <a:lnTo>
                    <a:pt x="304" y="150"/>
                  </a:lnTo>
                  <a:lnTo>
                    <a:pt x="311" y="138"/>
                  </a:lnTo>
                  <a:lnTo>
                    <a:pt x="319" y="128"/>
                  </a:lnTo>
                  <a:lnTo>
                    <a:pt x="321" y="126"/>
                  </a:lnTo>
                  <a:lnTo>
                    <a:pt x="321" y="122"/>
                  </a:lnTo>
                  <a:lnTo>
                    <a:pt x="319" y="120"/>
                  </a:lnTo>
                  <a:lnTo>
                    <a:pt x="321" y="116"/>
                  </a:lnTo>
                  <a:lnTo>
                    <a:pt x="324" y="112"/>
                  </a:lnTo>
                  <a:lnTo>
                    <a:pt x="324" y="108"/>
                  </a:lnTo>
                  <a:lnTo>
                    <a:pt x="324" y="102"/>
                  </a:lnTo>
                  <a:lnTo>
                    <a:pt x="326" y="96"/>
                  </a:lnTo>
                  <a:lnTo>
                    <a:pt x="332" y="86"/>
                  </a:lnTo>
                  <a:lnTo>
                    <a:pt x="350" y="70"/>
                  </a:lnTo>
                  <a:lnTo>
                    <a:pt x="352" y="66"/>
                  </a:lnTo>
                  <a:lnTo>
                    <a:pt x="352" y="62"/>
                  </a:lnTo>
                  <a:lnTo>
                    <a:pt x="350" y="54"/>
                  </a:lnTo>
                  <a:lnTo>
                    <a:pt x="345" y="44"/>
                  </a:lnTo>
                  <a:lnTo>
                    <a:pt x="341" y="34"/>
                  </a:lnTo>
                  <a:lnTo>
                    <a:pt x="337" y="32"/>
                  </a:lnTo>
                  <a:lnTo>
                    <a:pt x="334" y="30"/>
                  </a:lnTo>
                  <a:lnTo>
                    <a:pt x="337" y="26"/>
                  </a:lnTo>
                  <a:lnTo>
                    <a:pt x="337" y="22"/>
                  </a:lnTo>
                  <a:lnTo>
                    <a:pt x="337" y="16"/>
                  </a:lnTo>
                  <a:lnTo>
                    <a:pt x="334" y="12"/>
                  </a:lnTo>
                  <a:lnTo>
                    <a:pt x="328" y="8"/>
                  </a:lnTo>
                  <a:lnTo>
                    <a:pt x="321" y="6"/>
                  </a:lnTo>
                  <a:lnTo>
                    <a:pt x="315" y="8"/>
                  </a:lnTo>
                  <a:lnTo>
                    <a:pt x="306" y="10"/>
                  </a:lnTo>
                  <a:lnTo>
                    <a:pt x="297" y="18"/>
                  </a:lnTo>
                  <a:lnTo>
                    <a:pt x="293" y="20"/>
                  </a:lnTo>
                  <a:lnTo>
                    <a:pt x="291" y="20"/>
                  </a:lnTo>
                  <a:lnTo>
                    <a:pt x="289" y="20"/>
                  </a:lnTo>
                  <a:lnTo>
                    <a:pt x="284" y="18"/>
                  </a:lnTo>
                  <a:lnTo>
                    <a:pt x="274" y="10"/>
                  </a:lnTo>
                  <a:lnTo>
                    <a:pt x="267" y="8"/>
                  </a:lnTo>
                  <a:lnTo>
                    <a:pt x="261" y="10"/>
                  </a:lnTo>
                  <a:lnTo>
                    <a:pt x="250" y="12"/>
                  </a:lnTo>
                  <a:lnTo>
                    <a:pt x="237" y="12"/>
                  </a:lnTo>
                  <a:lnTo>
                    <a:pt x="226" y="12"/>
                  </a:lnTo>
                  <a:lnTo>
                    <a:pt x="221" y="14"/>
                  </a:lnTo>
                  <a:lnTo>
                    <a:pt x="219" y="16"/>
                  </a:lnTo>
                  <a:lnTo>
                    <a:pt x="217" y="22"/>
                  </a:lnTo>
                  <a:lnTo>
                    <a:pt x="215" y="28"/>
                  </a:lnTo>
                  <a:lnTo>
                    <a:pt x="213" y="30"/>
                  </a:lnTo>
                  <a:lnTo>
                    <a:pt x="211" y="30"/>
                  </a:lnTo>
                  <a:lnTo>
                    <a:pt x="193" y="30"/>
                  </a:lnTo>
                  <a:lnTo>
                    <a:pt x="191" y="28"/>
                  </a:lnTo>
                  <a:lnTo>
                    <a:pt x="191" y="26"/>
                  </a:lnTo>
                  <a:lnTo>
                    <a:pt x="187" y="20"/>
                  </a:lnTo>
                  <a:lnTo>
                    <a:pt x="184" y="18"/>
                  </a:lnTo>
                  <a:lnTo>
                    <a:pt x="176" y="14"/>
                  </a:lnTo>
                  <a:lnTo>
                    <a:pt x="169" y="12"/>
                  </a:lnTo>
                  <a:lnTo>
                    <a:pt x="163" y="12"/>
                  </a:lnTo>
                  <a:lnTo>
                    <a:pt x="148" y="20"/>
                  </a:lnTo>
                  <a:lnTo>
                    <a:pt x="141" y="22"/>
                  </a:lnTo>
                  <a:lnTo>
                    <a:pt x="137" y="20"/>
                  </a:lnTo>
                  <a:lnTo>
                    <a:pt x="132" y="18"/>
                  </a:lnTo>
                  <a:lnTo>
                    <a:pt x="126" y="16"/>
                  </a:lnTo>
                  <a:lnTo>
                    <a:pt x="115" y="2"/>
                  </a:lnTo>
                  <a:lnTo>
                    <a:pt x="113" y="0"/>
                  </a:lnTo>
                  <a:lnTo>
                    <a:pt x="108" y="0"/>
                  </a:lnTo>
                  <a:lnTo>
                    <a:pt x="98" y="2"/>
                  </a:lnTo>
                  <a:lnTo>
                    <a:pt x="80" y="2"/>
                  </a:lnTo>
                  <a:lnTo>
                    <a:pt x="65" y="2"/>
                  </a:lnTo>
                  <a:lnTo>
                    <a:pt x="58" y="4"/>
                  </a:lnTo>
                  <a:lnTo>
                    <a:pt x="54" y="8"/>
                  </a:lnTo>
                  <a:lnTo>
                    <a:pt x="50" y="14"/>
                  </a:lnTo>
                  <a:lnTo>
                    <a:pt x="50" y="22"/>
                  </a:lnTo>
                  <a:lnTo>
                    <a:pt x="43" y="26"/>
                  </a:lnTo>
                  <a:lnTo>
                    <a:pt x="39" y="26"/>
                  </a:lnTo>
                  <a:lnTo>
                    <a:pt x="37" y="28"/>
                  </a:lnTo>
                  <a:lnTo>
                    <a:pt x="35" y="34"/>
                  </a:lnTo>
                  <a:lnTo>
                    <a:pt x="32" y="38"/>
                  </a:lnTo>
                  <a:lnTo>
                    <a:pt x="28" y="52"/>
                  </a:lnTo>
                  <a:lnTo>
                    <a:pt x="26" y="70"/>
                  </a:lnTo>
                  <a:lnTo>
                    <a:pt x="24" y="90"/>
                  </a:lnTo>
                  <a:lnTo>
                    <a:pt x="22" y="122"/>
                  </a:lnTo>
                  <a:lnTo>
                    <a:pt x="22" y="138"/>
                  </a:lnTo>
                  <a:lnTo>
                    <a:pt x="19" y="152"/>
                  </a:lnTo>
                  <a:lnTo>
                    <a:pt x="15" y="160"/>
                  </a:lnTo>
                  <a:lnTo>
                    <a:pt x="8" y="166"/>
                  </a:lnTo>
                  <a:lnTo>
                    <a:pt x="4" y="174"/>
                  </a:lnTo>
                  <a:lnTo>
                    <a:pt x="2" y="182"/>
                  </a:lnTo>
                  <a:lnTo>
                    <a:pt x="0" y="200"/>
                  </a:lnTo>
                  <a:lnTo>
                    <a:pt x="0" y="218"/>
                  </a:lnTo>
                  <a:lnTo>
                    <a:pt x="2" y="252"/>
                  </a:lnTo>
                  <a:lnTo>
                    <a:pt x="11" y="252"/>
                  </a:lnTo>
                  <a:lnTo>
                    <a:pt x="35" y="248"/>
                  </a:lnTo>
                  <a:lnTo>
                    <a:pt x="45" y="248"/>
                  </a:lnTo>
                  <a:lnTo>
                    <a:pt x="56" y="250"/>
                  </a:lnTo>
                  <a:lnTo>
                    <a:pt x="63" y="254"/>
                  </a:lnTo>
                  <a:lnTo>
                    <a:pt x="67" y="260"/>
                  </a:lnTo>
                  <a:lnTo>
                    <a:pt x="74" y="272"/>
                  </a:lnTo>
                  <a:lnTo>
                    <a:pt x="82" y="300"/>
                  </a:lnTo>
                  <a:lnTo>
                    <a:pt x="87" y="308"/>
                  </a:lnTo>
                  <a:lnTo>
                    <a:pt x="89" y="312"/>
                  </a:lnTo>
                  <a:lnTo>
                    <a:pt x="93" y="314"/>
                  </a:lnTo>
                  <a:lnTo>
                    <a:pt x="104" y="314"/>
                  </a:lnTo>
                  <a:lnTo>
                    <a:pt x="115" y="314"/>
                  </a:lnTo>
                  <a:lnTo>
                    <a:pt x="126" y="314"/>
                  </a:lnTo>
                  <a:lnTo>
                    <a:pt x="130" y="314"/>
                  </a:lnTo>
                  <a:lnTo>
                    <a:pt x="137" y="316"/>
                  </a:lnTo>
                  <a:lnTo>
                    <a:pt x="141" y="318"/>
                  </a:lnTo>
                  <a:lnTo>
                    <a:pt x="145" y="316"/>
                  </a:lnTo>
                  <a:lnTo>
                    <a:pt x="152" y="314"/>
                  </a:lnTo>
                  <a:lnTo>
                    <a:pt x="156" y="312"/>
                  </a:lnTo>
                  <a:lnTo>
                    <a:pt x="163" y="314"/>
                  </a:lnTo>
                  <a:lnTo>
                    <a:pt x="165" y="316"/>
                  </a:lnTo>
                  <a:lnTo>
                    <a:pt x="167" y="314"/>
                  </a:lnTo>
                  <a:lnTo>
                    <a:pt x="171" y="308"/>
                  </a:lnTo>
                  <a:lnTo>
                    <a:pt x="178" y="304"/>
                  </a:lnTo>
                  <a:close/>
                </a:path>
              </a:pathLst>
            </a:custGeom>
            <a:solidFill>
              <a:srgbClr val="0070C0"/>
            </a:solidFill>
            <a:ln w="6350">
              <a:solidFill>
                <a:schemeClr val="bg1"/>
              </a:solidFill>
              <a:round/>
              <a:headEnd/>
              <a:tailEnd/>
            </a:ln>
          </p:spPr>
          <p:txBody>
            <a:bodyPr/>
            <a:lstStyle/>
            <a:p>
              <a:endParaRPr lang="en-US"/>
            </a:p>
          </p:txBody>
        </p:sp>
        <p:sp>
          <p:nvSpPr>
            <p:cNvPr id="5170" name="Freeform 54"/>
            <p:cNvSpPr>
              <a:spLocks/>
            </p:cNvSpPr>
            <p:nvPr/>
          </p:nvSpPr>
          <p:spPr bwMode="gray">
            <a:xfrm>
              <a:off x="5945345" y="2795459"/>
              <a:ext cx="497402" cy="658257"/>
            </a:xfrm>
            <a:custGeom>
              <a:avLst/>
              <a:gdLst>
                <a:gd name="T0" fmla="*/ 2147483647 w 228"/>
                <a:gd name="T1" fmla="*/ 2147483647 h 358"/>
                <a:gd name="T2" fmla="*/ 2147483647 w 228"/>
                <a:gd name="T3" fmla="*/ 2147483647 h 358"/>
                <a:gd name="T4" fmla="*/ 2147483647 w 228"/>
                <a:gd name="T5" fmla="*/ 2147483647 h 358"/>
                <a:gd name="T6" fmla="*/ 2147483647 w 228"/>
                <a:gd name="T7" fmla="*/ 2147483647 h 358"/>
                <a:gd name="T8" fmla="*/ 2147483647 w 228"/>
                <a:gd name="T9" fmla="*/ 2147483647 h 358"/>
                <a:gd name="T10" fmla="*/ 2147483647 w 228"/>
                <a:gd name="T11" fmla="*/ 2147483647 h 358"/>
                <a:gd name="T12" fmla="*/ 2147483647 w 228"/>
                <a:gd name="T13" fmla="*/ 2147483647 h 358"/>
                <a:gd name="T14" fmla="*/ 2147483647 w 228"/>
                <a:gd name="T15" fmla="*/ 2147483647 h 358"/>
                <a:gd name="T16" fmla="*/ 2147483647 w 228"/>
                <a:gd name="T17" fmla="*/ 2147483647 h 358"/>
                <a:gd name="T18" fmla="*/ 2147483647 w 228"/>
                <a:gd name="T19" fmla="*/ 2147483647 h 358"/>
                <a:gd name="T20" fmla="*/ 2147483647 w 228"/>
                <a:gd name="T21" fmla="*/ 2147483647 h 358"/>
                <a:gd name="T22" fmla="*/ 2147483647 w 228"/>
                <a:gd name="T23" fmla="*/ 2147483647 h 358"/>
                <a:gd name="T24" fmla="*/ 2147483647 w 228"/>
                <a:gd name="T25" fmla="*/ 2147483647 h 358"/>
                <a:gd name="T26" fmla="*/ 2147483647 w 228"/>
                <a:gd name="T27" fmla="*/ 2147483647 h 358"/>
                <a:gd name="T28" fmla="*/ 2147483647 w 228"/>
                <a:gd name="T29" fmla="*/ 2147483647 h 358"/>
                <a:gd name="T30" fmla="*/ 2147483647 w 228"/>
                <a:gd name="T31" fmla="*/ 2147483647 h 358"/>
                <a:gd name="T32" fmla="*/ 2147483647 w 228"/>
                <a:gd name="T33" fmla="*/ 2147483647 h 358"/>
                <a:gd name="T34" fmla="*/ 2147483647 w 228"/>
                <a:gd name="T35" fmla="*/ 2147483647 h 358"/>
                <a:gd name="T36" fmla="*/ 2147483647 w 228"/>
                <a:gd name="T37" fmla="*/ 2147483647 h 358"/>
                <a:gd name="T38" fmla="*/ 2147483647 w 228"/>
                <a:gd name="T39" fmla="*/ 2147483647 h 358"/>
                <a:gd name="T40" fmla="*/ 2147483647 w 228"/>
                <a:gd name="T41" fmla="*/ 2147483647 h 358"/>
                <a:gd name="T42" fmla="*/ 2147483647 w 228"/>
                <a:gd name="T43" fmla="*/ 2147483647 h 358"/>
                <a:gd name="T44" fmla="*/ 2147483647 w 228"/>
                <a:gd name="T45" fmla="*/ 2147483647 h 358"/>
                <a:gd name="T46" fmla="*/ 2147483647 w 228"/>
                <a:gd name="T47" fmla="*/ 2147483647 h 358"/>
                <a:gd name="T48" fmla="*/ 2147483647 w 228"/>
                <a:gd name="T49" fmla="*/ 2147483647 h 358"/>
                <a:gd name="T50" fmla="*/ 2147483647 w 228"/>
                <a:gd name="T51" fmla="*/ 2147483647 h 358"/>
                <a:gd name="T52" fmla="*/ 2147483647 w 228"/>
                <a:gd name="T53" fmla="*/ 2147483647 h 358"/>
                <a:gd name="T54" fmla="*/ 2147483647 w 228"/>
                <a:gd name="T55" fmla="*/ 2147483647 h 358"/>
                <a:gd name="T56" fmla="*/ 2147483647 w 228"/>
                <a:gd name="T57" fmla="*/ 2147483647 h 358"/>
                <a:gd name="T58" fmla="*/ 2147483647 w 228"/>
                <a:gd name="T59" fmla="*/ 2147483647 h 358"/>
                <a:gd name="T60" fmla="*/ 2147483647 w 228"/>
                <a:gd name="T61" fmla="*/ 2147483647 h 358"/>
                <a:gd name="T62" fmla="*/ 2147483647 w 228"/>
                <a:gd name="T63" fmla="*/ 2147483647 h 358"/>
                <a:gd name="T64" fmla="*/ 2147483647 w 228"/>
                <a:gd name="T65" fmla="*/ 2147483647 h 358"/>
                <a:gd name="T66" fmla="*/ 2147483647 w 228"/>
                <a:gd name="T67" fmla="*/ 2147483647 h 358"/>
                <a:gd name="T68" fmla="*/ 2147483647 w 228"/>
                <a:gd name="T69" fmla="*/ 2147483647 h 358"/>
                <a:gd name="T70" fmla="*/ 2147483647 w 228"/>
                <a:gd name="T71" fmla="*/ 2147483647 h 358"/>
                <a:gd name="T72" fmla="*/ 2147483647 w 228"/>
                <a:gd name="T73" fmla="*/ 2147483647 h 358"/>
                <a:gd name="T74" fmla="*/ 2147483647 w 228"/>
                <a:gd name="T75" fmla="*/ 2147483647 h 358"/>
                <a:gd name="T76" fmla="*/ 2147483647 w 228"/>
                <a:gd name="T77" fmla="*/ 2147483647 h 358"/>
                <a:gd name="T78" fmla="*/ 2147483647 w 228"/>
                <a:gd name="T79" fmla="*/ 2147483647 h 358"/>
                <a:gd name="T80" fmla="*/ 2147483647 w 228"/>
                <a:gd name="T81" fmla="*/ 2147483647 h 358"/>
                <a:gd name="T82" fmla="*/ 2147483647 w 228"/>
                <a:gd name="T83" fmla="*/ 2147483647 h 358"/>
                <a:gd name="T84" fmla="*/ 2147483647 w 228"/>
                <a:gd name="T85" fmla="*/ 2147483647 h 358"/>
                <a:gd name="T86" fmla="*/ 2147483647 w 228"/>
                <a:gd name="T87" fmla="*/ 2147483647 h 358"/>
                <a:gd name="T88" fmla="*/ 2147483647 w 228"/>
                <a:gd name="T89" fmla="*/ 2147483647 h 358"/>
                <a:gd name="T90" fmla="*/ 2147483647 w 228"/>
                <a:gd name="T91" fmla="*/ 2147483647 h 3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8"/>
                <a:gd name="T139" fmla="*/ 0 h 358"/>
                <a:gd name="T140" fmla="*/ 228 w 228"/>
                <a:gd name="T141" fmla="*/ 358 h 3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8" h="358">
                  <a:moveTo>
                    <a:pt x="15" y="270"/>
                  </a:moveTo>
                  <a:lnTo>
                    <a:pt x="15" y="270"/>
                  </a:lnTo>
                  <a:lnTo>
                    <a:pt x="2" y="260"/>
                  </a:lnTo>
                  <a:lnTo>
                    <a:pt x="0" y="254"/>
                  </a:lnTo>
                  <a:lnTo>
                    <a:pt x="0" y="250"/>
                  </a:lnTo>
                  <a:lnTo>
                    <a:pt x="2" y="248"/>
                  </a:lnTo>
                  <a:lnTo>
                    <a:pt x="8" y="236"/>
                  </a:lnTo>
                  <a:lnTo>
                    <a:pt x="15" y="224"/>
                  </a:lnTo>
                  <a:lnTo>
                    <a:pt x="19" y="218"/>
                  </a:lnTo>
                  <a:lnTo>
                    <a:pt x="26" y="214"/>
                  </a:lnTo>
                  <a:lnTo>
                    <a:pt x="30" y="212"/>
                  </a:lnTo>
                  <a:lnTo>
                    <a:pt x="37" y="212"/>
                  </a:lnTo>
                  <a:lnTo>
                    <a:pt x="48" y="212"/>
                  </a:lnTo>
                  <a:lnTo>
                    <a:pt x="56" y="210"/>
                  </a:lnTo>
                  <a:lnTo>
                    <a:pt x="71" y="206"/>
                  </a:lnTo>
                  <a:lnTo>
                    <a:pt x="85" y="196"/>
                  </a:lnTo>
                  <a:lnTo>
                    <a:pt x="95" y="184"/>
                  </a:lnTo>
                  <a:lnTo>
                    <a:pt x="104" y="172"/>
                  </a:lnTo>
                  <a:lnTo>
                    <a:pt x="113" y="156"/>
                  </a:lnTo>
                  <a:lnTo>
                    <a:pt x="126" y="128"/>
                  </a:lnTo>
                  <a:lnTo>
                    <a:pt x="130" y="124"/>
                  </a:lnTo>
                  <a:lnTo>
                    <a:pt x="134" y="122"/>
                  </a:lnTo>
                  <a:lnTo>
                    <a:pt x="139" y="118"/>
                  </a:lnTo>
                  <a:lnTo>
                    <a:pt x="141" y="116"/>
                  </a:lnTo>
                  <a:lnTo>
                    <a:pt x="148" y="104"/>
                  </a:lnTo>
                  <a:lnTo>
                    <a:pt x="156" y="94"/>
                  </a:lnTo>
                  <a:lnTo>
                    <a:pt x="158" y="92"/>
                  </a:lnTo>
                  <a:lnTo>
                    <a:pt x="158" y="88"/>
                  </a:lnTo>
                  <a:lnTo>
                    <a:pt x="156" y="86"/>
                  </a:lnTo>
                  <a:lnTo>
                    <a:pt x="158" y="82"/>
                  </a:lnTo>
                  <a:lnTo>
                    <a:pt x="161" y="78"/>
                  </a:lnTo>
                  <a:lnTo>
                    <a:pt x="161" y="74"/>
                  </a:lnTo>
                  <a:lnTo>
                    <a:pt x="161" y="68"/>
                  </a:lnTo>
                  <a:lnTo>
                    <a:pt x="163" y="62"/>
                  </a:lnTo>
                  <a:lnTo>
                    <a:pt x="169" y="52"/>
                  </a:lnTo>
                  <a:lnTo>
                    <a:pt x="187" y="36"/>
                  </a:lnTo>
                  <a:lnTo>
                    <a:pt x="189" y="32"/>
                  </a:lnTo>
                  <a:lnTo>
                    <a:pt x="189" y="28"/>
                  </a:lnTo>
                  <a:lnTo>
                    <a:pt x="187" y="20"/>
                  </a:lnTo>
                  <a:lnTo>
                    <a:pt x="182" y="10"/>
                  </a:lnTo>
                  <a:lnTo>
                    <a:pt x="178" y="0"/>
                  </a:lnTo>
                  <a:lnTo>
                    <a:pt x="189" y="6"/>
                  </a:lnTo>
                  <a:lnTo>
                    <a:pt x="198" y="14"/>
                  </a:lnTo>
                  <a:lnTo>
                    <a:pt x="204" y="22"/>
                  </a:lnTo>
                  <a:lnTo>
                    <a:pt x="211" y="32"/>
                  </a:lnTo>
                  <a:lnTo>
                    <a:pt x="213" y="42"/>
                  </a:lnTo>
                  <a:lnTo>
                    <a:pt x="215" y="52"/>
                  </a:lnTo>
                  <a:lnTo>
                    <a:pt x="215" y="76"/>
                  </a:lnTo>
                  <a:lnTo>
                    <a:pt x="217" y="80"/>
                  </a:lnTo>
                  <a:lnTo>
                    <a:pt x="219" y="86"/>
                  </a:lnTo>
                  <a:lnTo>
                    <a:pt x="224" y="94"/>
                  </a:lnTo>
                  <a:lnTo>
                    <a:pt x="226" y="100"/>
                  </a:lnTo>
                  <a:lnTo>
                    <a:pt x="226" y="102"/>
                  </a:lnTo>
                  <a:lnTo>
                    <a:pt x="224" y="104"/>
                  </a:lnTo>
                  <a:lnTo>
                    <a:pt x="219" y="106"/>
                  </a:lnTo>
                  <a:lnTo>
                    <a:pt x="213" y="106"/>
                  </a:lnTo>
                  <a:lnTo>
                    <a:pt x="198" y="106"/>
                  </a:lnTo>
                  <a:lnTo>
                    <a:pt x="193" y="106"/>
                  </a:lnTo>
                  <a:lnTo>
                    <a:pt x="187" y="108"/>
                  </a:lnTo>
                  <a:lnTo>
                    <a:pt x="184" y="112"/>
                  </a:lnTo>
                  <a:lnTo>
                    <a:pt x="184" y="118"/>
                  </a:lnTo>
                  <a:lnTo>
                    <a:pt x="187" y="122"/>
                  </a:lnTo>
                  <a:lnTo>
                    <a:pt x="189" y="126"/>
                  </a:lnTo>
                  <a:lnTo>
                    <a:pt x="198" y="132"/>
                  </a:lnTo>
                  <a:lnTo>
                    <a:pt x="204" y="138"/>
                  </a:lnTo>
                  <a:lnTo>
                    <a:pt x="206" y="142"/>
                  </a:lnTo>
                  <a:lnTo>
                    <a:pt x="208" y="146"/>
                  </a:lnTo>
                  <a:lnTo>
                    <a:pt x="208" y="158"/>
                  </a:lnTo>
                  <a:lnTo>
                    <a:pt x="211" y="170"/>
                  </a:lnTo>
                  <a:lnTo>
                    <a:pt x="211" y="192"/>
                  </a:lnTo>
                  <a:lnTo>
                    <a:pt x="204" y="192"/>
                  </a:lnTo>
                  <a:lnTo>
                    <a:pt x="198" y="196"/>
                  </a:lnTo>
                  <a:lnTo>
                    <a:pt x="191" y="200"/>
                  </a:lnTo>
                  <a:lnTo>
                    <a:pt x="187" y="208"/>
                  </a:lnTo>
                  <a:lnTo>
                    <a:pt x="182" y="216"/>
                  </a:lnTo>
                  <a:lnTo>
                    <a:pt x="182" y="222"/>
                  </a:lnTo>
                  <a:lnTo>
                    <a:pt x="182" y="240"/>
                  </a:lnTo>
                  <a:lnTo>
                    <a:pt x="184" y="256"/>
                  </a:lnTo>
                  <a:lnTo>
                    <a:pt x="189" y="262"/>
                  </a:lnTo>
                  <a:lnTo>
                    <a:pt x="191" y="268"/>
                  </a:lnTo>
                  <a:lnTo>
                    <a:pt x="202" y="278"/>
                  </a:lnTo>
                  <a:lnTo>
                    <a:pt x="213" y="288"/>
                  </a:lnTo>
                  <a:lnTo>
                    <a:pt x="224" y="298"/>
                  </a:lnTo>
                  <a:lnTo>
                    <a:pt x="228" y="306"/>
                  </a:lnTo>
                  <a:lnTo>
                    <a:pt x="228" y="316"/>
                  </a:lnTo>
                  <a:lnTo>
                    <a:pt x="226" y="334"/>
                  </a:lnTo>
                  <a:lnTo>
                    <a:pt x="226" y="346"/>
                  </a:lnTo>
                  <a:lnTo>
                    <a:pt x="226" y="358"/>
                  </a:lnTo>
                  <a:lnTo>
                    <a:pt x="202" y="342"/>
                  </a:lnTo>
                  <a:lnTo>
                    <a:pt x="195" y="340"/>
                  </a:lnTo>
                  <a:lnTo>
                    <a:pt x="189" y="338"/>
                  </a:lnTo>
                  <a:lnTo>
                    <a:pt x="182" y="338"/>
                  </a:lnTo>
                  <a:lnTo>
                    <a:pt x="176" y="340"/>
                  </a:lnTo>
                  <a:lnTo>
                    <a:pt x="169" y="344"/>
                  </a:lnTo>
                  <a:lnTo>
                    <a:pt x="137" y="344"/>
                  </a:lnTo>
                  <a:lnTo>
                    <a:pt x="106" y="344"/>
                  </a:lnTo>
                  <a:lnTo>
                    <a:pt x="52" y="340"/>
                  </a:lnTo>
                  <a:lnTo>
                    <a:pt x="56" y="330"/>
                  </a:lnTo>
                  <a:lnTo>
                    <a:pt x="56" y="324"/>
                  </a:lnTo>
                  <a:lnTo>
                    <a:pt x="56" y="318"/>
                  </a:lnTo>
                  <a:lnTo>
                    <a:pt x="52" y="304"/>
                  </a:lnTo>
                  <a:lnTo>
                    <a:pt x="43" y="292"/>
                  </a:lnTo>
                  <a:lnTo>
                    <a:pt x="28" y="282"/>
                  </a:lnTo>
                  <a:lnTo>
                    <a:pt x="26" y="280"/>
                  </a:lnTo>
                  <a:lnTo>
                    <a:pt x="26" y="276"/>
                  </a:lnTo>
                  <a:lnTo>
                    <a:pt x="26" y="274"/>
                  </a:lnTo>
                  <a:lnTo>
                    <a:pt x="24" y="270"/>
                  </a:lnTo>
                  <a:lnTo>
                    <a:pt x="17" y="270"/>
                  </a:lnTo>
                  <a:lnTo>
                    <a:pt x="15" y="270"/>
                  </a:lnTo>
                  <a:close/>
                </a:path>
              </a:pathLst>
            </a:custGeom>
            <a:solidFill>
              <a:srgbClr val="FFC000"/>
            </a:solidFill>
            <a:ln w="6350">
              <a:solidFill>
                <a:schemeClr val="bg1"/>
              </a:solidFill>
              <a:round/>
              <a:headEnd/>
              <a:tailEnd/>
            </a:ln>
          </p:spPr>
          <p:txBody>
            <a:bodyPr/>
            <a:lstStyle/>
            <a:p>
              <a:endParaRPr lang="en-US"/>
            </a:p>
          </p:txBody>
        </p:sp>
        <p:sp>
          <p:nvSpPr>
            <p:cNvPr id="5171" name="Freeform 55"/>
            <p:cNvSpPr>
              <a:spLocks/>
            </p:cNvSpPr>
            <p:nvPr/>
          </p:nvSpPr>
          <p:spPr bwMode="gray">
            <a:xfrm>
              <a:off x="5425249" y="2126527"/>
              <a:ext cx="1030735" cy="748991"/>
            </a:xfrm>
            <a:custGeom>
              <a:avLst/>
              <a:gdLst>
                <a:gd name="T0" fmla="*/ 2147483647 w 473"/>
                <a:gd name="T1" fmla="*/ 2147483647 h 408"/>
                <a:gd name="T2" fmla="*/ 2147483647 w 473"/>
                <a:gd name="T3" fmla="*/ 2147483647 h 408"/>
                <a:gd name="T4" fmla="*/ 2147483647 w 473"/>
                <a:gd name="T5" fmla="*/ 2147483647 h 408"/>
                <a:gd name="T6" fmla="*/ 2147483647 w 473"/>
                <a:gd name="T7" fmla="*/ 2147483647 h 408"/>
                <a:gd name="T8" fmla="*/ 2147483647 w 473"/>
                <a:gd name="T9" fmla="*/ 2147483647 h 408"/>
                <a:gd name="T10" fmla="*/ 2147483647 w 473"/>
                <a:gd name="T11" fmla="*/ 2147483647 h 408"/>
                <a:gd name="T12" fmla="*/ 2147483647 w 473"/>
                <a:gd name="T13" fmla="*/ 2147483647 h 408"/>
                <a:gd name="T14" fmla="*/ 2147483647 w 473"/>
                <a:gd name="T15" fmla="*/ 2147483647 h 408"/>
                <a:gd name="T16" fmla="*/ 2147483647 w 473"/>
                <a:gd name="T17" fmla="*/ 2147483647 h 408"/>
                <a:gd name="T18" fmla="*/ 2147483647 w 473"/>
                <a:gd name="T19" fmla="*/ 2147483647 h 408"/>
                <a:gd name="T20" fmla="*/ 2147483647 w 473"/>
                <a:gd name="T21" fmla="*/ 2147483647 h 408"/>
                <a:gd name="T22" fmla="*/ 2147483647 w 473"/>
                <a:gd name="T23" fmla="*/ 2147483647 h 408"/>
                <a:gd name="T24" fmla="*/ 2147483647 w 473"/>
                <a:gd name="T25" fmla="*/ 2147483647 h 408"/>
                <a:gd name="T26" fmla="*/ 2147483647 w 473"/>
                <a:gd name="T27" fmla="*/ 2147483647 h 408"/>
                <a:gd name="T28" fmla="*/ 2147483647 w 473"/>
                <a:gd name="T29" fmla="*/ 2147483647 h 408"/>
                <a:gd name="T30" fmla="*/ 2147483647 w 473"/>
                <a:gd name="T31" fmla="*/ 2147483647 h 408"/>
                <a:gd name="T32" fmla="*/ 2147483647 w 473"/>
                <a:gd name="T33" fmla="*/ 2147483647 h 408"/>
                <a:gd name="T34" fmla="*/ 2147483647 w 473"/>
                <a:gd name="T35" fmla="*/ 2147483647 h 408"/>
                <a:gd name="T36" fmla="*/ 2147483647 w 473"/>
                <a:gd name="T37" fmla="*/ 2147483647 h 408"/>
                <a:gd name="T38" fmla="*/ 2147483647 w 473"/>
                <a:gd name="T39" fmla="*/ 2147483647 h 408"/>
                <a:gd name="T40" fmla="*/ 2147483647 w 473"/>
                <a:gd name="T41" fmla="*/ 2147483647 h 408"/>
                <a:gd name="T42" fmla="*/ 2147483647 w 473"/>
                <a:gd name="T43" fmla="*/ 2147483647 h 408"/>
                <a:gd name="T44" fmla="*/ 2147483647 w 473"/>
                <a:gd name="T45" fmla="*/ 2147483647 h 408"/>
                <a:gd name="T46" fmla="*/ 0 w 473"/>
                <a:gd name="T47" fmla="*/ 2147483647 h 408"/>
                <a:gd name="T48" fmla="*/ 2147483647 w 473"/>
                <a:gd name="T49" fmla="*/ 2147483647 h 408"/>
                <a:gd name="T50" fmla="*/ 2147483647 w 473"/>
                <a:gd name="T51" fmla="*/ 2147483647 h 408"/>
                <a:gd name="T52" fmla="*/ 2147483647 w 473"/>
                <a:gd name="T53" fmla="*/ 2147483647 h 408"/>
                <a:gd name="T54" fmla="*/ 2147483647 w 473"/>
                <a:gd name="T55" fmla="*/ 2147483647 h 408"/>
                <a:gd name="T56" fmla="*/ 2147483647 w 473"/>
                <a:gd name="T57" fmla="*/ 2147483647 h 408"/>
                <a:gd name="T58" fmla="*/ 2147483647 w 473"/>
                <a:gd name="T59" fmla="*/ 2147483647 h 408"/>
                <a:gd name="T60" fmla="*/ 2147483647 w 473"/>
                <a:gd name="T61" fmla="*/ 2147483647 h 408"/>
                <a:gd name="T62" fmla="*/ 2147483647 w 473"/>
                <a:gd name="T63" fmla="*/ 2147483647 h 408"/>
                <a:gd name="T64" fmla="*/ 2147483647 w 473"/>
                <a:gd name="T65" fmla="*/ 2147483647 h 408"/>
                <a:gd name="T66" fmla="*/ 2147483647 w 473"/>
                <a:gd name="T67" fmla="*/ 2147483647 h 408"/>
                <a:gd name="T68" fmla="*/ 2147483647 w 473"/>
                <a:gd name="T69" fmla="*/ 2147483647 h 408"/>
                <a:gd name="T70" fmla="*/ 2147483647 w 473"/>
                <a:gd name="T71" fmla="*/ 2147483647 h 408"/>
                <a:gd name="T72" fmla="*/ 2147483647 w 473"/>
                <a:gd name="T73" fmla="*/ 2147483647 h 408"/>
                <a:gd name="T74" fmla="*/ 2147483647 w 473"/>
                <a:gd name="T75" fmla="*/ 2147483647 h 408"/>
                <a:gd name="T76" fmla="*/ 2147483647 w 473"/>
                <a:gd name="T77" fmla="*/ 2147483647 h 408"/>
                <a:gd name="T78" fmla="*/ 2147483647 w 473"/>
                <a:gd name="T79" fmla="*/ 2147483647 h 408"/>
                <a:gd name="T80" fmla="*/ 2147483647 w 473"/>
                <a:gd name="T81" fmla="*/ 2147483647 h 408"/>
                <a:gd name="T82" fmla="*/ 2147483647 w 473"/>
                <a:gd name="T83" fmla="*/ 2147483647 h 408"/>
                <a:gd name="T84" fmla="*/ 2147483647 w 473"/>
                <a:gd name="T85" fmla="*/ 2147483647 h 408"/>
                <a:gd name="T86" fmla="*/ 2147483647 w 473"/>
                <a:gd name="T87" fmla="*/ 2147483647 h 408"/>
                <a:gd name="T88" fmla="*/ 2147483647 w 473"/>
                <a:gd name="T89" fmla="*/ 2147483647 h 408"/>
                <a:gd name="T90" fmla="*/ 2147483647 w 473"/>
                <a:gd name="T91" fmla="*/ 2147483647 h 408"/>
                <a:gd name="T92" fmla="*/ 2147483647 w 473"/>
                <a:gd name="T93" fmla="*/ 2147483647 h 408"/>
                <a:gd name="T94" fmla="*/ 2147483647 w 473"/>
                <a:gd name="T95" fmla="*/ 2147483647 h 408"/>
                <a:gd name="T96" fmla="*/ 2147483647 w 473"/>
                <a:gd name="T97" fmla="*/ 2147483647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3"/>
                <a:gd name="T148" fmla="*/ 0 h 408"/>
                <a:gd name="T149" fmla="*/ 473 w 473"/>
                <a:gd name="T150" fmla="*/ 408 h 4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3" h="408">
                  <a:moveTo>
                    <a:pt x="391" y="338"/>
                  </a:moveTo>
                  <a:lnTo>
                    <a:pt x="391" y="338"/>
                  </a:lnTo>
                  <a:lnTo>
                    <a:pt x="382" y="340"/>
                  </a:lnTo>
                  <a:lnTo>
                    <a:pt x="373" y="348"/>
                  </a:lnTo>
                  <a:lnTo>
                    <a:pt x="369" y="350"/>
                  </a:lnTo>
                  <a:lnTo>
                    <a:pt x="367" y="350"/>
                  </a:lnTo>
                  <a:lnTo>
                    <a:pt x="365" y="350"/>
                  </a:lnTo>
                  <a:lnTo>
                    <a:pt x="360" y="348"/>
                  </a:lnTo>
                  <a:lnTo>
                    <a:pt x="350" y="340"/>
                  </a:lnTo>
                  <a:lnTo>
                    <a:pt x="343" y="338"/>
                  </a:lnTo>
                  <a:lnTo>
                    <a:pt x="337" y="340"/>
                  </a:lnTo>
                  <a:lnTo>
                    <a:pt x="326" y="342"/>
                  </a:lnTo>
                  <a:lnTo>
                    <a:pt x="313" y="342"/>
                  </a:lnTo>
                  <a:lnTo>
                    <a:pt x="302" y="342"/>
                  </a:lnTo>
                  <a:lnTo>
                    <a:pt x="297" y="344"/>
                  </a:lnTo>
                  <a:lnTo>
                    <a:pt x="295" y="346"/>
                  </a:lnTo>
                  <a:lnTo>
                    <a:pt x="293" y="352"/>
                  </a:lnTo>
                  <a:lnTo>
                    <a:pt x="291" y="358"/>
                  </a:lnTo>
                  <a:lnTo>
                    <a:pt x="289" y="360"/>
                  </a:lnTo>
                  <a:lnTo>
                    <a:pt x="287" y="360"/>
                  </a:lnTo>
                  <a:lnTo>
                    <a:pt x="269" y="360"/>
                  </a:lnTo>
                  <a:lnTo>
                    <a:pt x="267" y="358"/>
                  </a:lnTo>
                  <a:lnTo>
                    <a:pt x="267" y="356"/>
                  </a:lnTo>
                  <a:lnTo>
                    <a:pt x="263" y="350"/>
                  </a:lnTo>
                  <a:lnTo>
                    <a:pt x="260" y="348"/>
                  </a:lnTo>
                  <a:lnTo>
                    <a:pt x="252" y="344"/>
                  </a:lnTo>
                  <a:lnTo>
                    <a:pt x="245" y="342"/>
                  </a:lnTo>
                  <a:lnTo>
                    <a:pt x="239" y="342"/>
                  </a:lnTo>
                  <a:lnTo>
                    <a:pt x="224" y="350"/>
                  </a:lnTo>
                  <a:lnTo>
                    <a:pt x="217" y="352"/>
                  </a:lnTo>
                  <a:lnTo>
                    <a:pt x="213" y="350"/>
                  </a:lnTo>
                  <a:lnTo>
                    <a:pt x="208" y="348"/>
                  </a:lnTo>
                  <a:lnTo>
                    <a:pt x="202" y="346"/>
                  </a:lnTo>
                  <a:lnTo>
                    <a:pt x="191" y="332"/>
                  </a:lnTo>
                  <a:lnTo>
                    <a:pt x="189" y="330"/>
                  </a:lnTo>
                  <a:lnTo>
                    <a:pt x="184" y="330"/>
                  </a:lnTo>
                  <a:lnTo>
                    <a:pt x="174" y="332"/>
                  </a:lnTo>
                  <a:lnTo>
                    <a:pt x="156" y="332"/>
                  </a:lnTo>
                  <a:lnTo>
                    <a:pt x="141" y="332"/>
                  </a:lnTo>
                  <a:lnTo>
                    <a:pt x="134" y="334"/>
                  </a:lnTo>
                  <a:lnTo>
                    <a:pt x="130" y="338"/>
                  </a:lnTo>
                  <a:lnTo>
                    <a:pt x="126" y="344"/>
                  </a:lnTo>
                  <a:lnTo>
                    <a:pt x="126" y="352"/>
                  </a:lnTo>
                  <a:lnTo>
                    <a:pt x="119" y="356"/>
                  </a:lnTo>
                  <a:lnTo>
                    <a:pt x="115" y="356"/>
                  </a:lnTo>
                  <a:lnTo>
                    <a:pt x="113" y="358"/>
                  </a:lnTo>
                  <a:lnTo>
                    <a:pt x="111" y="364"/>
                  </a:lnTo>
                  <a:lnTo>
                    <a:pt x="108" y="368"/>
                  </a:lnTo>
                  <a:lnTo>
                    <a:pt x="104" y="382"/>
                  </a:lnTo>
                  <a:lnTo>
                    <a:pt x="102" y="400"/>
                  </a:lnTo>
                  <a:lnTo>
                    <a:pt x="95" y="396"/>
                  </a:lnTo>
                  <a:lnTo>
                    <a:pt x="89" y="392"/>
                  </a:lnTo>
                  <a:lnTo>
                    <a:pt x="82" y="388"/>
                  </a:lnTo>
                  <a:lnTo>
                    <a:pt x="76" y="386"/>
                  </a:lnTo>
                  <a:lnTo>
                    <a:pt x="67" y="386"/>
                  </a:lnTo>
                  <a:lnTo>
                    <a:pt x="61" y="388"/>
                  </a:lnTo>
                  <a:lnTo>
                    <a:pt x="54" y="394"/>
                  </a:lnTo>
                  <a:lnTo>
                    <a:pt x="50" y="398"/>
                  </a:lnTo>
                  <a:lnTo>
                    <a:pt x="41" y="404"/>
                  </a:lnTo>
                  <a:lnTo>
                    <a:pt x="32" y="408"/>
                  </a:lnTo>
                  <a:lnTo>
                    <a:pt x="34" y="402"/>
                  </a:lnTo>
                  <a:lnTo>
                    <a:pt x="37" y="396"/>
                  </a:lnTo>
                  <a:lnTo>
                    <a:pt x="41" y="384"/>
                  </a:lnTo>
                  <a:lnTo>
                    <a:pt x="41" y="378"/>
                  </a:lnTo>
                  <a:lnTo>
                    <a:pt x="41" y="370"/>
                  </a:lnTo>
                  <a:lnTo>
                    <a:pt x="37" y="358"/>
                  </a:lnTo>
                  <a:lnTo>
                    <a:pt x="30" y="344"/>
                  </a:lnTo>
                  <a:lnTo>
                    <a:pt x="19" y="332"/>
                  </a:lnTo>
                  <a:lnTo>
                    <a:pt x="17" y="330"/>
                  </a:lnTo>
                  <a:lnTo>
                    <a:pt x="19" y="326"/>
                  </a:lnTo>
                  <a:lnTo>
                    <a:pt x="19" y="322"/>
                  </a:lnTo>
                  <a:lnTo>
                    <a:pt x="19" y="318"/>
                  </a:lnTo>
                  <a:lnTo>
                    <a:pt x="13" y="308"/>
                  </a:lnTo>
                  <a:lnTo>
                    <a:pt x="6" y="300"/>
                  </a:lnTo>
                  <a:lnTo>
                    <a:pt x="0" y="292"/>
                  </a:lnTo>
                  <a:lnTo>
                    <a:pt x="0" y="286"/>
                  </a:lnTo>
                  <a:lnTo>
                    <a:pt x="2" y="280"/>
                  </a:lnTo>
                  <a:lnTo>
                    <a:pt x="6" y="282"/>
                  </a:lnTo>
                  <a:lnTo>
                    <a:pt x="13" y="280"/>
                  </a:lnTo>
                  <a:lnTo>
                    <a:pt x="28" y="274"/>
                  </a:lnTo>
                  <a:lnTo>
                    <a:pt x="63" y="268"/>
                  </a:lnTo>
                  <a:lnTo>
                    <a:pt x="80" y="264"/>
                  </a:lnTo>
                  <a:lnTo>
                    <a:pt x="87" y="260"/>
                  </a:lnTo>
                  <a:lnTo>
                    <a:pt x="95" y="256"/>
                  </a:lnTo>
                  <a:lnTo>
                    <a:pt x="106" y="246"/>
                  </a:lnTo>
                  <a:lnTo>
                    <a:pt x="113" y="234"/>
                  </a:lnTo>
                  <a:lnTo>
                    <a:pt x="117" y="220"/>
                  </a:lnTo>
                  <a:lnTo>
                    <a:pt x="119" y="206"/>
                  </a:lnTo>
                  <a:lnTo>
                    <a:pt x="119" y="178"/>
                  </a:lnTo>
                  <a:lnTo>
                    <a:pt x="119" y="150"/>
                  </a:lnTo>
                  <a:lnTo>
                    <a:pt x="126" y="148"/>
                  </a:lnTo>
                  <a:lnTo>
                    <a:pt x="137" y="146"/>
                  </a:lnTo>
                  <a:lnTo>
                    <a:pt x="143" y="146"/>
                  </a:lnTo>
                  <a:lnTo>
                    <a:pt x="145" y="144"/>
                  </a:lnTo>
                  <a:lnTo>
                    <a:pt x="154" y="144"/>
                  </a:lnTo>
                  <a:lnTo>
                    <a:pt x="161" y="142"/>
                  </a:lnTo>
                  <a:lnTo>
                    <a:pt x="171" y="136"/>
                  </a:lnTo>
                  <a:lnTo>
                    <a:pt x="189" y="118"/>
                  </a:lnTo>
                  <a:lnTo>
                    <a:pt x="217" y="96"/>
                  </a:lnTo>
                  <a:lnTo>
                    <a:pt x="245" y="76"/>
                  </a:lnTo>
                  <a:lnTo>
                    <a:pt x="274" y="56"/>
                  </a:lnTo>
                  <a:lnTo>
                    <a:pt x="302" y="34"/>
                  </a:lnTo>
                  <a:lnTo>
                    <a:pt x="324" y="16"/>
                  </a:lnTo>
                  <a:lnTo>
                    <a:pt x="334" y="8"/>
                  </a:lnTo>
                  <a:lnTo>
                    <a:pt x="345" y="0"/>
                  </a:lnTo>
                  <a:lnTo>
                    <a:pt x="350" y="4"/>
                  </a:lnTo>
                  <a:lnTo>
                    <a:pt x="354" y="8"/>
                  </a:lnTo>
                  <a:lnTo>
                    <a:pt x="358" y="12"/>
                  </a:lnTo>
                  <a:lnTo>
                    <a:pt x="365" y="12"/>
                  </a:lnTo>
                  <a:lnTo>
                    <a:pt x="378" y="12"/>
                  </a:lnTo>
                  <a:lnTo>
                    <a:pt x="387" y="16"/>
                  </a:lnTo>
                  <a:lnTo>
                    <a:pt x="391" y="18"/>
                  </a:lnTo>
                  <a:lnTo>
                    <a:pt x="395" y="22"/>
                  </a:lnTo>
                  <a:lnTo>
                    <a:pt x="397" y="28"/>
                  </a:lnTo>
                  <a:lnTo>
                    <a:pt x="400" y="36"/>
                  </a:lnTo>
                  <a:lnTo>
                    <a:pt x="400" y="38"/>
                  </a:lnTo>
                  <a:lnTo>
                    <a:pt x="404" y="40"/>
                  </a:lnTo>
                  <a:lnTo>
                    <a:pt x="410" y="40"/>
                  </a:lnTo>
                  <a:lnTo>
                    <a:pt x="441" y="20"/>
                  </a:lnTo>
                  <a:lnTo>
                    <a:pt x="447" y="28"/>
                  </a:lnTo>
                  <a:lnTo>
                    <a:pt x="450" y="32"/>
                  </a:lnTo>
                  <a:lnTo>
                    <a:pt x="450" y="36"/>
                  </a:lnTo>
                  <a:lnTo>
                    <a:pt x="443" y="50"/>
                  </a:lnTo>
                  <a:lnTo>
                    <a:pt x="443" y="56"/>
                  </a:lnTo>
                  <a:lnTo>
                    <a:pt x="443" y="62"/>
                  </a:lnTo>
                  <a:lnTo>
                    <a:pt x="450" y="72"/>
                  </a:lnTo>
                  <a:lnTo>
                    <a:pt x="456" y="80"/>
                  </a:lnTo>
                  <a:lnTo>
                    <a:pt x="463" y="90"/>
                  </a:lnTo>
                  <a:lnTo>
                    <a:pt x="467" y="100"/>
                  </a:lnTo>
                  <a:lnTo>
                    <a:pt x="469" y="104"/>
                  </a:lnTo>
                  <a:lnTo>
                    <a:pt x="469" y="106"/>
                  </a:lnTo>
                  <a:lnTo>
                    <a:pt x="473" y="108"/>
                  </a:lnTo>
                  <a:lnTo>
                    <a:pt x="460" y="130"/>
                  </a:lnTo>
                  <a:lnTo>
                    <a:pt x="454" y="154"/>
                  </a:lnTo>
                  <a:lnTo>
                    <a:pt x="452" y="166"/>
                  </a:lnTo>
                  <a:lnTo>
                    <a:pt x="452" y="178"/>
                  </a:lnTo>
                  <a:lnTo>
                    <a:pt x="452" y="190"/>
                  </a:lnTo>
                  <a:lnTo>
                    <a:pt x="456" y="202"/>
                  </a:lnTo>
                  <a:lnTo>
                    <a:pt x="458" y="216"/>
                  </a:lnTo>
                  <a:lnTo>
                    <a:pt x="458" y="230"/>
                  </a:lnTo>
                  <a:lnTo>
                    <a:pt x="456" y="242"/>
                  </a:lnTo>
                  <a:lnTo>
                    <a:pt x="450" y="254"/>
                  </a:lnTo>
                  <a:lnTo>
                    <a:pt x="443" y="266"/>
                  </a:lnTo>
                  <a:lnTo>
                    <a:pt x="432" y="276"/>
                  </a:lnTo>
                  <a:lnTo>
                    <a:pt x="421" y="286"/>
                  </a:lnTo>
                  <a:lnTo>
                    <a:pt x="408" y="294"/>
                  </a:lnTo>
                  <a:lnTo>
                    <a:pt x="406" y="298"/>
                  </a:lnTo>
                  <a:lnTo>
                    <a:pt x="406" y="302"/>
                  </a:lnTo>
                  <a:lnTo>
                    <a:pt x="404" y="308"/>
                  </a:lnTo>
                  <a:lnTo>
                    <a:pt x="400" y="312"/>
                  </a:lnTo>
                  <a:lnTo>
                    <a:pt x="389" y="318"/>
                  </a:lnTo>
                  <a:lnTo>
                    <a:pt x="384" y="320"/>
                  </a:lnTo>
                  <a:lnTo>
                    <a:pt x="384" y="326"/>
                  </a:lnTo>
                  <a:lnTo>
                    <a:pt x="387" y="332"/>
                  </a:lnTo>
                  <a:lnTo>
                    <a:pt x="391" y="338"/>
                  </a:lnTo>
                  <a:close/>
                </a:path>
              </a:pathLst>
            </a:custGeom>
            <a:solidFill>
              <a:srgbClr val="FFC000"/>
            </a:solidFill>
            <a:ln w="6350">
              <a:solidFill>
                <a:schemeClr val="bg1"/>
              </a:solidFill>
              <a:round/>
              <a:headEnd/>
              <a:tailEnd/>
            </a:ln>
          </p:spPr>
          <p:txBody>
            <a:bodyPr/>
            <a:lstStyle/>
            <a:p>
              <a:endParaRPr lang="en-US" sz="1400">
                <a:solidFill>
                  <a:srgbClr val="000000"/>
                </a:solidFill>
              </a:endParaRPr>
            </a:p>
          </p:txBody>
        </p:sp>
        <p:sp>
          <p:nvSpPr>
            <p:cNvPr id="5172" name="Freeform 56"/>
            <p:cNvSpPr>
              <a:spLocks/>
            </p:cNvSpPr>
            <p:nvPr/>
          </p:nvSpPr>
          <p:spPr bwMode="gray">
            <a:xfrm>
              <a:off x="6263076" y="2126527"/>
              <a:ext cx="758395" cy="1021188"/>
            </a:xfrm>
            <a:custGeom>
              <a:avLst/>
              <a:gdLst>
                <a:gd name="T0" fmla="*/ 2147483647 w 348"/>
                <a:gd name="T1" fmla="*/ 2147483647 h 556"/>
                <a:gd name="T2" fmla="*/ 2147483647 w 348"/>
                <a:gd name="T3" fmla="*/ 2147483647 h 556"/>
                <a:gd name="T4" fmla="*/ 2147483647 w 348"/>
                <a:gd name="T5" fmla="*/ 2147483647 h 556"/>
                <a:gd name="T6" fmla="*/ 2147483647 w 348"/>
                <a:gd name="T7" fmla="*/ 2147483647 h 556"/>
                <a:gd name="T8" fmla="*/ 2147483647 w 348"/>
                <a:gd name="T9" fmla="*/ 2147483647 h 556"/>
                <a:gd name="T10" fmla="*/ 2147483647 w 348"/>
                <a:gd name="T11" fmla="*/ 2147483647 h 556"/>
                <a:gd name="T12" fmla="*/ 2147483647 w 348"/>
                <a:gd name="T13" fmla="*/ 2147483647 h 556"/>
                <a:gd name="T14" fmla="*/ 2147483647 w 348"/>
                <a:gd name="T15" fmla="*/ 2147483647 h 556"/>
                <a:gd name="T16" fmla="*/ 2147483647 w 348"/>
                <a:gd name="T17" fmla="*/ 2147483647 h 556"/>
                <a:gd name="T18" fmla="*/ 2147483647 w 348"/>
                <a:gd name="T19" fmla="*/ 2147483647 h 556"/>
                <a:gd name="T20" fmla="*/ 2147483647 w 348"/>
                <a:gd name="T21" fmla="*/ 2147483647 h 556"/>
                <a:gd name="T22" fmla="*/ 2147483647 w 348"/>
                <a:gd name="T23" fmla="*/ 2147483647 h 556"/>
                <a:gd name="T24" fmla="*/ 2147483647 w 348"/>
                <a:gd name="T25" fmla="*/ 2147483647 h 556"/>
                <a:gd name="T26" fmla="*/ 2147483647 w 348"/>
                <a:gd name="T27" fmla="*/ 2147483647 h 556"/>
                <a:gd name="T28" fmla="*/ 2147483647 w 348"/>
                <a:gd name="T29" fmla="*/ 2147483647 h 556"/>
                <a:gd name="T30" fmla="*/ 2147483647 w 348"/>
                <a:gd name="T31" fmla="*/ 2147483647 h 556"/>
                <a:gd name="T32" fmla="*/ 0 w 348"/>
                <a:gd name="T33" fmla="*/ 2147483647 h 556"/>
                <a:gd name="T34" fmla="*/ 2147483647 w 348"/>
                <a:gd name="T35" fmla="*/ 2147483647 h 556"/>
                <a:gd name="T36" fmla="*/ 2147483647 w 348"/>
                <a:gd name="T37" fmla="*/ 2147483647 h 556"/>
                <a:gd name="T38" fmla="*/ 2147483647 w 348"/>
                <a:gd name="T39" fmla="*/ 2147483647 h 556"/>
                <a:gd name="T40" fmla="*/ 2147483647 w 348"/>
                <a:gd name="T41" fmla="*/ 2147483647 h 556"/>
                <a:gd name="T42" fmla="*/ 2147483647 w 348"/>
                <a:gd name="T43" fmla="*/ 2147483647 h 556"/>
                <a:gd name="T44" fmla="*/ 2147483647 w 348"/>
                <a:gd name="T45" fmla="*/ 2147483647 h 556"/>
                <a:gd name="T46" fmla="*/ 2147483647 w 348"/>
                <a:gd name="T47" fmla="*/ 2147483647 h 556"/>
                <a:gd name="T48" fmla="*/ 2147483647 w 348"/>
                <a:gd name="T49" fmla="*/ 2147483647 h 556"/>
                <a:gd name="T50" fmla="*/ 2147483647 w 348"/>
                <a:gd name="T51" fmla="*/ 2147483647 h 556"/>
                <a:gd name="T52" fmla="*/ 2147483647 w 348"/>
                <a:gd name="T53" fmla="*/ 2147483647 h 556"/>
                <a:gd name="T54" fmla="*/ 2147483647 w 348"/>
                <a:gd name="T55" fmla="*/ 2147483647 h 556"/>
                <a:gd name="T56" fmla="*/ 2147483647 w 348"/>
                <a:gd name="T57" fmla="*/ 2147483647 h 556"/>
                <a:gd name="T58" fmla="*/ 2147483647 w 348"/>
                <a:gd name="T59" fmla="*/ 2147483647 h 556"/>
                <a:gd name="T60" fmla="*/ 2147483647 w 348"/>
                <a:gd name="T61" fmla="*/ 2147483647 h 556"/>
                <a:gd name="T62" fmla="*/ 2147483647 w 348"/>
                <a:gd name="T63" fmla="*/ 0 h 556"/>
                <a:gd name="T64" fmla="*/ 2147483647 w 348"/>
                <a:gd name="T65" fmla="*/ 2147483647 h 556"/>
                <a:gd name="T66" fmla="*/ 2147483647 w 348"/>
                <a:gd name="T67" fmla="*/ 2147483647 h 556"/>
                <a:gd name="T68" fmla="*/ 2147483647 w 348"/>
                <a:gd name="T69" fmla="*/ 2147483647 h 556"/>
                <a:gd name="T70" fmla="*/ 2147483647 w 348"/>
                <a:gd name="T71" fmla="*/ 2147483647 h 556"/>
                <a:gd name="T72" fmla="*/ 2147483647 w 348"/>
                <a:gd name="T73" fmla="*/ 2147483647 h 556"/>
                <a:gd name="T74" fmla="*/ 2147483647 w 348"/>
                <a:gd name="T75" fmla="*/ 2147483647 h 556"/>
                <a:gd name="T76" fmla="*/ 2147483647 w 348"/>
                <a:gd name="T77" fmla="*/ 2147483647 h 556"/>
                <a:gd name="T78" fmla="*/ 2147483647 w 348"/>
                <a:gd name="T79" fmla="*/ 2147483647 h 556"/>
                <a:gd name="T80" fmla="*/ 2147483647 w 348"/>
                <a:gd name="T81" fmla="*/ 2147483647 h 556"/>
                <a:gd name="T82" fmla="*/ 2147483647 w 348"/>
                <a:gd name="T83" fmla="*/ 2147483647 h 556"/>
                <a:gd name="T84" fmla="*/ 2147483647 w 348"/>
                <a:gd name="T85" fmla="*/ 2147483647 h 556"/>
                <a:gd name="T86" fmla="*/ 2147483647 w 348"/>
                <a:gd name="T87" fmla="*/ 2147483647 h 556"/>
                <a:gd name="T88" fmla="*/ 2147483647 w 348"/>
                <a:gd name="T89" fmla="*/ 2147483647 h 556"/>
                <a:gd name="T90" fmla="*/ 2147483647 w 348"/>
                <a:gd name="T91" fmla="*/ 2147483647 h 556"/>
                <a:gd name="T92" fmla="*/ 2147483647 w 348"/>
                <a:gd name="T93" fmla="*/ 2147483647 h 556"/>
                <a:gd name="T94" fmla="*/ 2147483647 w 348"/>
                <a:gd name="T95" fmla="*/ 2147483647 h 556"/>
                <a:gd name="T96" fmla="*/ 2147483647 w 348"/>
                <a:gd name="T97" fmla="*/ 2147483647 h 556"/>
                <a:gd name="T98" fmla="*/ 2147483647 w 348"/>
                <a:gd name="T99" fmla="*/ 2147483647 h 556"/>
                <a:gd name="T100" fmla="*/ 2147483647 w 348"/>
                <a:gd name="T101" fmla="*/ 2147483647 h 556"/>
                <a:gd name="T102" fmla="*/ 2147483647 w 348"/>
                <a:gd name="T103" fmla="*/ 2147483647 h 556"/>
                <a:gd name="T104" fmla="*/ 2147483647 w 348"/>
                <a:gd name="T105" fmla="*/ 2147483647 h 556"/>
                <a:gd name="T106" fmla="*/ 2147483647 w 348"/>
                <a:gd name="T107" fmla="*/ 2147483647 h 556"/>
                <a:gd name="T108" fmla="*/ 2147483647 w 348"/>
                <a:gd name="T109" fmla="*/ 2147483647 h 556"/>
                <a:gd name="T110" fmla="*/ 2147483647 w 348"/>
                <a:gd name="T111" fmla="*/ 2147483647 h 556"/>
                <a:gd name="T112" fmla="*/ 2147483647 w 348"/>
                <a:gd name="T113" fmla="*/ 2147483647 h 556"/>
                <a:gd name="T114" fmla="*/ 2147483647 w 348"/>
                <a:gd name="T115" fmla="*/ 2147483647 h 556"/>
                <a:gd name="T116" fmla="*/ 2147483647 w 348"/>
                <a:gd name="T117" fmla="*/ 2147483647 h 5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8"/>
                <a:gd name="T178" fmla="*/ 0 h 556"/>
                <a:gd name="T179" fmla="*/ 348 w 348"/>
                <a:gd name="T180" fmla="*/ 556 h 5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8" h="556">
                  <a:moveTo>
                    <a:pt x="66" y="556"/>
                  </a:moveTo>
                  <a:lnTo>
                    <a:pt x="66" y="556"/>
                  </a:lnTo>
                  <a:lnTo>
                    <a:pt x="66" y="534"/>
                  </a:lnTo>
                  <a:lnTo>
                    <a:pt x="63" y="522"/>
                  </a:lnTo>
                  <a:lnTo>
                    <a:pt x="63" y="510"/>
                  </a:lnTo>
                  <a:lnTo>
                    <a:pt x="61" y="506"/>
                  </a:lnTo>
                  <a:lnTo>
                    <a:pt x="59" y="502"/>
                  </a:lnTo>
                  <a:lnTo>
                    <a:pt x="53" y="496"/>
                  </a:lnTo>
                  <a:lnTo>
                    <a:pt x="44" y="490"/>
                  </a:lnTo>
                  <a:lnTo>
                    <a:pt x="42" y="486"/>
                  </a:lnTo>
                  <a:lnTo>
                    <a:pt x="39" y="482"/>
                  </a:lnTo>
                  <a:lnTo>
                    <a:pt x="39" y="476"/>
                  </a:lnTo>
                  <a:lnTo>
                    <a:pt x="42" y="472"/>
                  </a:lnTo>
                  <a:lnTo>
                    <a:pt x="48" y="470"/>
                  </a:lnTo>
                  <a:lnTo>
                    <a:pt x="53" y="470"/>
                  </a:lnTo>
                  <a:lnTo>
                    <a:pt x="68" y="470"/>
                  </a:lnTo>
                  <a:lnTo>
                    <a:pt x="74" y="470"/>
                  </a:lnTo>
                  <a:lnTo>
                    <a:pt x="79" y="468"/>
                  </a:lnTo>
                  <a:lnTo>
                    <a:pt x="81" y="466"/>
                  </a:lnTo>
                  <a:lnTo>
                    <a:pt x="81" y="464"/>
                  </a:lnTo>
                  <a:lnTo>
                    <a:pt x="79" y="458"/>
                  </a:lnTo>
                  <a:lnTo>
                    <a:pt x="74" y="450"/>
                  </a:lnTo>
                  <a:lnTo>
                    <a:pt x="72" y="444"/>
                  </a:lnTo>
                  <a:lnTo>
                    <a:pt x="70" y="440"/>
                  </a:lnTo>
                  <a:lnTo>
                    <a:pt x="70" y="416"/>
                  </a:lnTo>
                  <a:lnTo>
                    <a:pt x="68" y="406"/>
                  </a:lnTo>
                  <a:lnTo>
                    <a:pt x="66" y="396"/>
                  </a:lnTo>
                  <a:lnTo>
                    <a:pt x="59" y="386"/>
                  </a:lnTo>
                  <a:lnTo>
                    <a:pt x="53" y="378"/>
                  </a:lnTo>
                  <a:lnTo>
                    <a:pt x="44" y="370"/>
                  </a:lnTo>
                  <a:lnTo>
                    <a:pt x="33" y="364"/>
                  </a:lnTo>
                  <a:lnTo>
                    <a:pt x="29" y="362"/>
                  </a:lnTo>
                  <a:lnTo>
                    <a:pt x="26" y="360"/>
                  </a:lnTo>
                  <a:lnTo>
                    <a:pt x="29" y="356"/>
                  </a:lnTo>
                  <a:lnTo>
                    <a:pt x="29" y="352"/>
                  </a:lnTo>
                  <a:lnTo>
                    <a:pt x="29" y="346"/>
                  </a:lnTo>
                  <a:lnTo>
                    <a:pt x="26" y="342"/>
                  </a:lnTo>
                  <a:lnTo>
                    <a:pt x="20" y="338"/>
                  </a:lnTo>
                  <a:lnTo>
                    <a:pt x="13" y="336"/>
                  </a:lnTo>
                  <a:lnTo>
                    <a:pt x="7" y="338"/>
                  </a:lnTo>
                  <a:lnTo>
                    <a:pt x="3" y="332"/>
                  </a:lnTo>
                  <a:lnTo>
                    <a:pt x="0" y="326"/>
                  </a:lnTo>
                  <a:lnTo>
                    <a:pt x="0" y="320"/>
                  </a:lnTo>
                  <a:lnTo>
                    <a:pt x="5" y="318"/>
                  </a:lnTo>
                  <a:lnTo>
                    <a:pt x="16" y="312"/>
                  </a:lnTo>
                  <a:lnTo>
                    <a:pt x="20" y="308"/>
                  </a:lnTo>
                  <a:lnTo>
                    <a:pt x="22" y="302"/>
                  </a:lnTo>
                  <a:lnTo>
                    <a:pt x="22" y="298"/>
                  </a:lnTo>
                  <a:lnTo>
                    <a:pt x="24" y="294"/>
                  </a:lnTo>
                  <a:lnTo>
                    <a:pt x="37" y="286"/>
                  </a:lnTo>
                  <a:lnTo>
                    <a:pt x="48" y="276"/>
                  </a:lnTo>
                  <a:lnTo>
                    <a:pt x="59" y="266"/>
                  </a:lnTo>
                  <a:lnTo>
                    <a:pt x="66" y="254"/>
                  </a:lnTo>
                  <a:lnTo>
                    <a:pt x="72" y="242"/>
                  </a:lnTo>
                  <a:lnTo>
                    <a:pt x="74" y="230"/>
                  </a:lnTo>
                  <a:lnTo>
                    <a:pt x="74" y="216"/>
                  </a:lnTo>
                  <a:lnTo>
                    <a:pt x="72" y="202"/>
                  </a:lnTo>
                  <a:lnTo>
                    <a:pt x="68" y="190"/>
                  </a:lnTo>
                  <a:lnTo>
                    <a:pt x="68" y="178"/>
                  </a:lnTo>
                  <a:lnTo>
                    <a:pt x="68" y="166"/>
                  </a:lnTo>
                  <a:lnTo>
                    <a:pt x="70" y="154"/>
                  </a:lnTo>
                  <a:lnTo>
                    <a:pt x="76" y="130"/>
                  </a:lnTo>
                  <a:lnTo>
                    <a:pt x="89" y="108"/>
                  </a:lnTo>
                  <a:lnTo>
                    <a:pt x="85" y="106"/>
                  </a:lnTo>
                  <a:lnTo>
                    <a:pt x="85" y="104"/>
                  </a:lnTo>
                  <a:lnTo>
                    <a:pt x="83" y="100"/>
                  </a:lnTo>
                  <a:lnTo>
                    <a:pt x="79" y="90"/>
                  </a:lnTo>
                  <a:lnTo>
                    <a:pt x="72" y="80"/>
                  </a:lnTo>
                  <a:lnTo>
                    <a:pt x="66" y="72"/>
                  </a:lnTo>
                  <a:lnTo>
                    <a:pt x="59" y="62"/>
                  </a:lnTo>
                  <a:lnTo>
                    <a:pt x="59" y="56"/>
                  </a:lnTo>
                  <a:lnTo>
                    <a:pt x="59" y="50"/>
                  </a:lnTo>
                  <a:lnTo>
                    <a:pt x="66" y="36"/>
                  </a:lnTo>
                  <a:lnTo>
                    <a:pt x="66" y="32"/>
                  </a:lnTo>
                  <a:lnTo>
                    <a:pt x="63" y="28"/>
                  </a:lnTo>
                  <a:lnTo>
                    <a:pt x="57" y="20"/>
                  </a:lnTo>
                  <a:lnTo>
                    <a:pt x="70" y="10"/>
                  </a:lnTo>
                  <a:lnTo>
                    <a:pt x="83" y="0"/>
                  </a:lnTo>
                  <a:lnTo>
                    <a:pt x="348" y="140"/>
                  </a:lnTo>
                  <a:lnTo>
                    <a:pt x="344" y="244"/>
                  </a:lnTo>
                  <a:lnTo>
                    <a:pt x="339" y="258"/>
                  </a:lnTo>
                  <a:lnTo>
                    <a:pt x="337" y="264"/>
                  </a:lnTo>
                  <a:lnTo>
                    <a:pt x="335" y="264"/>
                  </a:lnTo>
                  <a:lnTo>
                    <a:pt x="331" y="264"/>
                  </a:lnTo>
                  <a:lnTo>
                    <a:pt x="322" y="262"/>
                  </a:lnTo>
                  <a:lnTo>
                    <a:pt x="313" y="260"/>
                  </a:lnTo>
                  <a:lnTo>
                    <a:pt x="307" y="262"/>
                  </a:lnTo>
                  <a:lnTo>
                    <a:pt x="302" y="264"/>
                  </a:lnTo>
                  <a:lnTo>
                    <a:pt x="302" y="268"/>
                  </a:lnTo>
                  <a:lnTo>
                    <a:pt x="300" y="278"/>
                  </a:lnTo>
                  <a:lnTo>
                    <a:pt x="300" y="284"/>
                  </a:lnTo>
                  <a:lnTo>
                    <a:pt x="298" y="288"/>
                  </a:lnTo>
                  <a:lnTo>
                    <a:pt x="292" y="300"/>
                  </a:lnTo>
                  <a:lnTo>
                    <a:pt x="289" y="312"/>
                  </a:lnTo>
                  <a:lnTo>
                    <a:pt x="285" y="326"/>
                  </a:lnTo>
                  <a:lnTo>
                    <a:pt x="278" y="338"/>
                  </a:lnTo>
                  <a:lnTo>
                    <a:pt x="274" y="344"/>
                  </a:lnTo>
                  <a:lnTo>
                    <a:pt x="272" y="348"/>
                  </a:lnTo>
                  <a:lnTo>
                    <a:pt x="265" y="354"/>
                  </a:lnTo>
                  <a:lnTo>
                    <a:pt x="259" y="358"/>
                  </a:lnTo>
                  <a:lnTo>
                    <a:pt x="257" y="364"/>
                  </a:lnTo>
                  <a:lnTo>
                    <a:pt x="257" y="372"/>
                  </a:lnTo>
                  <a:lnTo>
                    <a:pt x="259" y="376"/>
                  </a:lnTo>
                  <a:lnTo>
                    <a:pt x="261" y="378"/>
                  </a:lnTo>
                  <a:lnTo>
                    <a:pt x="268" y="378"/>
                  </a:lnTo>
                  <a:lnTo>
                    <a:pt x="274" y="378"/>
                  </a:lnTo>
                  <a:lnTo>
                    <a:pt x="281" y="378"/>
                  </a:lnTo>
                  <a:lnTo>
                    <a:pt x="283" y="378"/>
                  </a:lnTo>
                  <a:lnTo>
                    <a:pt x="283" y="380"/>
                  </a:lnTo>
                  <a:lnTo>
                    <a:pt x="285" y="392"/>
                  </a:lnTo>
                  <a:lnTo>
                    <a:pt x="285" y="406"/>
                  </a:lnTo>
                  <a:lnTo>
                    <a:pt x="289" y="418"/>
                  </a:lnTo>
                  <a:lnTo>
                    <a:pt x="292" y="424"/>
                  </a:lnTo>
                  <a:lnTo>
                    <a:pt x="292" y="430"/>
                  </a:lnTo>
                  <a:lnTo>
                    <a:pt x="289" y="436"/>
                  </a:lnTo>
                  <a:lnTo>
                    <a:pt x="285" y="438"/>
                  </a:lnTo>
                  <a:lnTo>
                    <a:pt x="281" y="442"/>
                  </a:lnTo>
                  <a:lnTo>
                    <a:pt x="276" y="446"/>
                  </a:lnTo>
                  <a:lnTo>
                    <a:pt x="270" y="452"/>
                  </a:lnTo>
                  <a:lnTo>
                    <a:pt x="261" y="458"/>
                  </a:lnTo>
                  <a:lnTo>
                    <a:pt x="248" y="470"/>
                  </a:lnTo>
                  <a:lnTo>
                    <a:pt x="244" y="474"/>
                  </a:lnTo>
                  <a:lnTo>
                    <a:pt x="237" y="476"/>
                  </a:lnTo>
                  <a:lnTo>
                    <a:pt x="226" y="480"/>
                  </a:lnTo>
                  <a:lnTo>
                    <a:pt x="218" y="482"/>
                  </a:lnTo>
                  <a:lnTo>
                    <a:pt x="213" y="486"/>
                  </a:lnTo>
                  <a:lnTo>
                    <a:pt x="209" y="490"/>
                  </a:lnTo>
                  <a:lnTo>
                    <a:pt x="200" y="504"/>
                  </a:lnTo>
                  <a:lnTo>
                    <a:pt x="189" y="514"/>
                  </a:lnTo>
                  <a:lnTo>
                    <a:pt x="176" y="522"/>
                  </a:lnTo>
                  <a:lnTo>
                    <a:pt x="161" y="528"/>
                  </a:lnTo>
                  <a:lnTo>
                    <a:pt x="155" y="530"/>
                  </a:lnTo>
                  <a:lnTo>
                    <a:pt x="150" y="532"/>
                  </a:lnTo>
                  <a:lnTo>
                    <a:pt x="144" y="536"/>
                  </a:lnTo>
                  <a:lnTo>
                    <a:pt x="137" y="536"/>
                  </a:lnTo>
                  <a:lnTo>
                    <a:pt x="118" y="536"/>
                  </a:lnTo>
                  <a:lnTo>
                    <a:pt x="109" y="536"/>
                  </a:lnTo>
                  <a:lnTo>
                    <a:pt x="100" y="538"/>
                  </a:lnTo>
                  <a:lnTo>
                    <a:pt x="85" y="546"/>
                  </a:lnTo>
                  <a:lnTo>
                    <a:pt x="72" y="554"/>
                  </a:lnTo>
                  <a:lnTo>
                    <a:pt x="66" y="556"/>
                  </a:lnTo>
                  <a:close/>
                </a:path>
              </a:pathLst>
            </a:custGeom>
            <a:solidFill>
              <a:srgbClr val="0070C0"/>
            </a:solidFill>
            <a:ln w="6350">
              <a:solidFill>
                <a:schemeClr val="bg1"/>
              </a:solidFill>
              <a:round/>
              <a:headEnd/>
              <a:tailEnd/>
            </a:ln>
          </p:spPr>
          <p:txBody>
            <a:bodyPr/>
            <a:lstStyle/>
            <a:p>
              <a:endParaRPr lang="en-US" sz="1400">
                <a:solidFill>
                  <a:srgbClr val="000000"/>
                </a:solidFill>
              </a:endParaRPr>
            </a:p>
          </p:txBody>
        </p:sp>
        <p:sp>
          <p:nvSpPr>
            <p:cNvPr id="131" name="Freeform 57"/>
            <p:cNvSpPr>
              <a:spLocks/>
            </p:cNvSpPr>
            <p:nvPr/>
          </p:nvSpPr>
          <p:spPr bwMode="gray">
            <a:xfrm>
              <a:off x="6051254" y="3420206"/>
              <a:ext cx="126715" cy="76510"/>
            </a:xfrm>
            <a:custGeom>
              <a:avLst/>
              <a:gdLst>
                <a:gd name="T0" fmla="*/ 2147483647 w 58"/>
                <a:gd name="T1" fmla="*/ 0 h 42"/>
                <a:gd name="T2" fmla="*/ 2147483647 w 58"/>
                <a:gd name="T3" fmla="*/ 0 h 42"/>
                <a:gd name="T4" fmla="*/ 2147483647 w 58"/>
                <a:gd name="T5" fmla="*/ 2147483647 h 42"/>
                <a:gd name="T6" fmla="*/ 2147483647 w 58"/>
                <a:gd name="T7" fmla="*/ 2147483647 h 42"/>
                <a:gd name="T8" fmla="*/ 2147483647 w 58"/>
                <a:gd name="T9" fmla="*/ 2147483647 h 42"/>
                <a:gd name="T10" fmla="*/ 2147483647 w 58"/>
                <a:gd name="T11" fmla="*/ 2147483647 h 42"/>
                <a:gd name="T12" fmla="*/ 2147483647 w 58"/>
                <a:gd name="T13" fmla="*/ 2147483647 h 42"/>
                <a:gd name="T14" fmla="*/ 2147483647 w 58"/>
                <a:gd name="T15" fmla="*/ 2147483647 h 42"/>
                <a:gd name="T16" fmla="*/ 2147483647 w 58"/>
                <a:gd name="T17" fmla="*/ 2147483647 h 42"/>
                <a:gd name="T18" fmla="*/ 2147483647 w 58"/>
                <a:gd name="T19" fmla="*/ 2147483647 h 42"/>
                <a:gd name="T20" fmla="*/ 2147483647 w 58"/>
                <a:gd name="T21" fmla="*/ 2147483647 h 42"/>
                <a:gd name="T22" fmla="*/ 0 w 58"/>
                <a:gd name="T23" fmla="*/ 2147483647 h 42"/>
                <a:gd name="T24" fmla="*/ 0 w 58"/>
                <a:gd name="T25" fmla="*/ 2147483647 h 42"/>
                <a:gd name="T26" fmla="*/ 2147483647 w 58"/>
                <a:gd name="T27" fmla="*/ 0 h 42"/>
                <a:gd name="T28" fmla="*/ 2147483647 w 58"/>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42"/>
                <a:gd name="T47" fmla="*/ 58 w 58"/>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42">
                  <a:moveTo>
                    <a:pt x="4" y="0"/>
                  </a:moveTo>
                  <a:lnTo>
                    <a:pt x="4" y="0"/>
                  </a:lnTo>
                  <a:lnTo>
                    <a:pt x="58" y="4"/>
                  </a:lnTo>
                  <a:lnTo>
                    <a:pt x="54" y="24"/>
                  </a:lnTo>
                  <a:lnTo>
                    <a:pt x="52" y="42"/>
                  </a:lnTo>
                  <a:lnTo>
                    <a:pt x="2" y="40"/>
                  </a:lnTo>
                  <a:lnTo>
                    <a:pt x="2" y="36"/>
                  </a:lnTo>
                  <a:lnTo>
                    <a:pt x="0" y="26"/>
                  </a:lnTo>
                  <a:lnTo>
                    <a:pt x="0" y="18"/>
                  </a:lnTo>
                  <a:lnTo>
                    <a:pt x="4" y="0"/>
                  </a:lnTo>
                  <a:close/>
                </a:path>
              </a:pathLst>
            </a:custGeom>
            <a:solidFill>
              <a:schemeClr val="bg1">
                <a:lumMod val="95000"/>
              </a:schemeClr>
            </a:solidFill>
            <a:ln w="6350">
              <a:solidFill>
                <a:schemeClr val="bg1"/>
              </a:solidFill>
              <a:round/>
              <a:headEnd/>
              <a:tailEnd/>
            </a:ln>
          </p:spPr>
          <p:txBody>
            <a:bodyPr/>
            <a:lstStyle/>
            <a:p>
              <a:pPr>
                <a:defRPr/>
              </a:pPr>
              <a:endParaRPr lang="en-US" dirty="0">
                <a:latin typeface="Arial" charset="0"/>
                <a:cs typeface="Arial" charset="0"/>
              </a:endParaRPr>
            </a:p>
          </p:txBody>
        </p:sp>
        <p:sp>
          <p:nvSpPr>
            <p:cNvPr id="132" name="Freeform 58"/>
            <p:cNvSpPr>
              <a:spLocks/>
            </p:cNvSpPr>
            <p:nvPr/>
          </p:nvSpPr>
          <p:spPr bwMode="gray">
            <a:xfrm>
              <a:off x="6003974" y="3427324"/>
              <a:ext cx="391490" cy="371875"/>
            </a:xfrm>
            <a:custGeom>
              <a:avLst/>
              <a:gdLst>
                <a:gd name="T0" fmla="*/ 2147483647 w 180"/>
                <a:gd name="T1" fmla="*/ 2147483647 h 202"/>
                <a:gd name="T2" fmla="*/ 2147483647 w 180"/>
                <a:gd name="T3" fmla="*/ 2147483647 h 202"/>
                <a:gd name="T4" fmla="*/ 2147483647 w 180"/>
                <a:gd name="T5" fmla="*/ 0 h 202"/>
                <a:gd name="T6" fmla="*/ 2147483647 w 180"/>
                <a:gd name="T7" fmla="*/ 0 h 202"/>
                <a:gd name="T8" fmla="*/ 2147483647 w 180"/>
                <a:gd name="T9" fmla="*/ 0 h 202"/>
                <a:gd name="T10" fmla="*/ 2147483647 w 180"/>
                <a:gd name="T11" fmla="*/ 2147483647 h 202"/>
                <a:gd name="T12" fmla="*/ 2147483647 w 180"/>
                <a:gd name="T13" fmla="*/ 2147483647 h 202"/>
                <a:gd name="T14" fmla="*/ 2147483647 w 180"/>
                <a:gd name="T15" fmla="*/ 2147483647 h 202"/>
                <a:gd name="T16" fmla="*/ 2147483647 w 180"/>
                <a:gd name="T17" fmla="*/ 2147483647 h 202"/>
                <a:gd name="T18" fmla="*/ 2147483647 w 180"/>
                <a:gd name="T19" fmla="*/ 2147483647 h 202"/>
                <a:gd name="T20" fmla="*/ 2147483647 w 180"/>
                <a:gd name="T21" fmla="*/ 2147483647 h 202"/>
                <a:gd name="T22" fmla="*/ 2147483647 w 180"/>
                <a:gd name="T23" fmla="*/ 2147483647 h 202"/>
                <a:gd name="T24" fmla="*/ 2147483647 w 180"/>
                <a:gd name="T25" fmla="*/ 2147483647 h 202"/>
                <a:gd name="T26" fmla="*/ 2147483647 w 180"/>
                <a:gd name="T27" fmla="*/ 2147483647 h 202"/>
                <a:gd name="T28" fmla="*/ 2147483647 w 180"/>
                <a:gd name="T29" fmla="*/ 2147483647 h 202"/>
                <a:gd name="T30" fmla="*/ 2147483647 w 180"/>
                <a:gd name="T31" fmla="*/ 2147483647 h 202"/>
                <a:gd name="T32" fmla="*/ 2147483647 w 180"/>
                <a:gd name="T33" fmla="*/ 2147483647 h 202"/>
                <a:gd name="T34" fmla="*/ 2147483647 w 180"/>
                <a:gd name="T35" fmla="*/ 2147483647 h 202"/>
                <a:gd name="T36" fmla="*/ 2147483647 w 180"/>
                <a:gd name="T37" fmla="*/ 2147483647 h 202"/>
                <a:gd name="T38" fmla="*/ 2147483647 w 180"/>
                <a:gd name="T39" fmla="*/ 2147483647 h 202"/>
                <a:gd name="T40" fmla="*/ 2147483647 w 180"/>
                <a:gd name="T41" fmla="*/ 2147483647 h 202"/>
                <a:gd name="T42" fmla="*/ 2147483647 w 180"/>
                <a:gd name="T43" fmla="*/ 2147483647 h 202"/>
                <a:gd name="T44" fmla="*/ 2147483647 w 180"/>
                <a:gd name="T45" fmla="*/ 2147483647 h 202"/>
                <a:gd name="T46" fmla="*/ 2147483647 w 180"/>
                <a:gd name="T47" fmla="*/ 2147483647 h 202"/>
                <a:gd name="T48" fmla="*/ 2147483647 w 180"/>
                <a:gd name="T49" fmla="*/ 2147483647 h 202"/>
                <a:gd name="T50" fmla="*/ 2147483647 w 180"/>
                <a:gd name="T51" fmla="*/ 2147483647 h 202"/>
                <a:gd name="T52" fmla="*/ 2147483647 w 180"/>
                <a:gd name="T53" fmla="*/ 2147483647 h 202"/>
                <a:gd name="T54" fmla="*/ 2147483647 w 180"/>
                <a:gd name="T55" fmla="*/ 2147483647 h 202"/>
                <a:gd name="T56" fmla="*/ 2147483647 w 180"/>
                <a:gd name="T57" fmla="*/ 2147483647 h 202"/>
                <a:gd name="T58" fmla="*/ 2147483647 w 180"/>
                <a:gd name="T59" fmla="*/ 2147483647 h 202"/>
                <a:gd name="T60" fmla="*/ 2147483647 w 180"/>
                <a:gd name="T61" fmla="*/ 2147483647 h 202"/>
                <a:gd name="T62" fmla="*/ 2147483647 w 180"/>
                <a:gd name="T63" fmla="*/ 2147483647 h 202"/>
                <a:gd name="T64" fmla="*/ 2147483647 w 180"/>
                <a:gd name="T65" fmla="*/ 2147483647 h 202"/>
                <a:gd name="T66" fmla="*/ 2147483647 w 180"/>
                <a:gd name="T67" fmla="*/ 2147483647 h 202"/>
                <a:gd name="T68" fmla="*/ 2147483647 w 180"/>
                <a:gd name="T69" fmla="*/ 2147483647 h 202"/>
                <a:gd name="T70" fmla="*/ 2147483647 w 180"/>
                <a:gd name="T71" fmla="*/ 2147483647 h 202"/>
                <a:gd name="T72" fmla="*/ 2147483647 w 180"/>
                <a:gd name="T73" fmla="*/ 2147483647 h 202"/>
                <a:gd name="T74" fmla="*/ 2147483647 w 180"/>
                <a:gd name="T75" fmla="*/ 2147483647 h 202"/>
                <a:gd name="T76" fmla="*/ 2147483647 w 180"/>
                <a:gd name="T77" fmla="*/ 2147483647 h 202"/>
                <a:gd name="T78" fmla="*/ 2147483647 w 180"/>
                <a:gd name="T79" fmla="*/ 2147483647 h 202"/>
                <a:gd name="T80" fmla="*/ 2147483647 w 180"/>
                <a:gd name="T81" fmla="*/ 2147483647 h 202"/>
                <a:gd name="T82" fmla="*/ 2147483647 w 180"/>
                <a:gd name="T83" fmla="*/ 2147483647 h 202"/>
                <a:gd name="T84" fmla="*/ 2147483647 w 180"/>
                <a:gd name="T85" fmla="*/ 2147483647 h 202"/>
                <a:gd name="T86" fmla="*/ 2147483647 w 180"/>
                <a:gd name="T87" fmla="*/ 2147483647 h 202"/>
                <a:gd name="T88" fmla="*/ 2147483647 w 180"/>
                <a:gd name="T89" fmla="*/ 2147483647 h 202"/>
                <a:gd name="T90" fmla="*/ 2147483647 w 180"/>
                <a:gd name="T91" fmla="*/ 2147483647 h 202"/>
                <a:gd name="T92" fmla="*/ 2147483647 w 180"/>
                <a:gd name="T93" fmla="*/ 2147483647 h 202"/>
                <a:gd name="T94" fmla="*/ 2147483647 w 180"/>
                <a:gd name="T95" fmla="*/ 2147483647 h 202"/>
                <a:gd name="T96" fmla="*/ 0 w 180"/>
                <a:gd name="T97" fmla="*/ 2147483647 h 202"/>
                <a:gd name="T98" fmla="*/ 0 w 180"/>
                <a:gd name="T99" fmla="*/ 2147483647 h 202"/>
                <a:gd name="T100" fmla="*/ 2147483647 w 180"/>
                <a:gd name="T101" fmla="*/ 2147483647 h 202"/>
                <a:gd name="T102" fmla="*/ 2147483647 w 180"/>
                <a:gd name="T103" fmla="*/ 2147483647 h 202"/>
                <a:gd name="T104" fmla="*/ 2147483647 w 180"/>
                <a:gd name="T105" fmla="*/ 2147483647 h 202"/>
                <a:gd name="T106" fmla="*/ 2147483647 w 180"/>
                <a:gd name="T107" fmla="*/ 2147483647 h 202"/>
                <a:gd name="T108" fmla="*/ 2147483647 w 180"/>
                <a:gd name="T109" fmla="*/ 2147483647 h 202"/>
                <a:gd name="T110" fmla="*/ 2147483647 w 180"/>
                <a:gd name="T111" fmla="*/ 2147483647 h 202"/>
                <a:gd name="T112" fmla="*/ 2147483647 w 180"/>
                <a:gd name="T113" fmla="*/ 2147483647 h 202"/>
                <a:gd name="T114" fmla="*/ 2147483647 w 180"/>
                <a:gd name="T115" fmla="*/ 2147483647 h 202"/>
                <a:gd name="T116" fmla="*/ 2147483647 w 180"/>
                <a:gd name="T117" fmla="*/ 2147483647 h 202"/>
                <a:gd name="T118" fmla="*/ 2147483647 w 180"/>
                <a:gd name="T119" fmla="*/ 2147483647 h 202"/>
                <a:gd name="T120" fmla="*/ 2147483647 w 180"/>
                <a:gd name="T121" fmla="*/ 2147483647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
                <a:gd name="T184" fmla="*/ 0 h 202"/>
                <a:gd name="T185" fmla="*/ 180 w 180"/>
                <a:gd name="T186" fmla="*/ 202 h 2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 h="202">
                  <a:moveTo>
                    <a:pt x="24" y="36"/>
                  </a:moveTo>
                  <a:lnTo>
                    <a:pt x="24" y="36"/>
                  </a:lnTo>
                  <a:lnTo>
                    <a:pt x="74" y="38"/>
                  </a:lnTo>
                  <a:lnTo>
                    <a:pt x="76" y="20"/>
                  </a:lnTo>
                  <a:lnTo>
                    <a:pt x="80" y="0"/>
                  </a:lnTo>
                  <a:lnTo>
                    <a:pt x="111" y="0"/>
                  </a:lnTo>
                  <a:lnTo>
                    <a:pt x="143" y="0"/>
                  </a:lnTo>
                  <a:lnTo>
                    <a:pt x="139" y="2"/>
                  </a:lnTo>
                  <a:lnTo>
                    <a:pt x="137" y="6"/>
                  </a:lnTo>
                  <a:lnTo>
                    <a:pt x="135" y="14"/>
                  </a:lnTo>
                  <a:lnTo>
                    <a:pt x="135" y="20"/>
                  </a:lnTo>
                  <a:lnTo>
                    <a:pt x="137" y="24"/>
                  </a:lnTo>
                  <a:lnTo>
                    <a:pt x="139" y="26"/>
                  </a:lnTo>
                  <a:lnTo>
                    <a:pt x="143" y="28"/>
                  </a:lnTo>
                  <a:lnTo>
                    <a:pt x="150" y="28"/>
                  </a:lnTo>
                  <a:lnTo>
                    <a:pt x="161" y="28"/>
                  </a:lnTo>
                  <a:lnTo>
                    <a:pt x="174" y="28"/>
                  </a:lnTo>
                  <a:lnTo>
                    <a:pt x="178" y="30"/>
                  </a:lnTo>
                  <a:lnTo>
                    <a:pt x="180" y="34"/>
                  </a:lnTo>
                  <a:lnTo>
                    <a:pt x="180" y="36"/>
                  </a:lnTo>
                  <a:lnTo>
                    <a:pt x="178" y="40"/>
                  </a:lnTo>
                  <a:lnTo>
                    <a:pt x="169" y="46"/>
                  </a:lnTo>
                  <a:lnTo>
                    <a:pt x="150" y="56"/>
                  </a:lnTo>
                  <a:lnTo>
                    <a:pt x="143" y="60"/>
                  </a:lnTo>
                  <a:lnTo>
                    <a:pt x="143" y="66"/>
                  </a:lnTo>
                  <a:lnTo>
                    <a:pt x="143" y="74"/>
                  </a:lnTo>
                  <a:lnTo>
                    <a:pt x="145" y="80"/>
                  </a:lnTo>
                  <a:lnTo>
                    <a:pt x="152" y="90"/>
                  </a:lnTo>
                  <a:lnTo>
                    <a:pt x="154" y="100"/>
                  </a:lnTo>
                  <a:lnTo>
                    <a:pt x="158" y="104"/>
                  </a:lnTo>
                  <a:lnTo>
                    <a:pt x="161" y="108"/>
                  </a:lnTo>
                  <a:lnTo>
                    <a:pt x="163" y="118"/>
                  </a:lnTo>
                  <a:lnTo>
                    <a:pt x="163" y="128"/>
                  </a:lnTo>
                  <a:lnTo>
                    <a:pt x="165" y="132"/>
                  </a:lnTo>
                  <a:lnTo>
                    <a:pt x="165" y="136"/>
                  </a:lnTo>
                  <a:lnTo>
                    <a:pt x="165" y="144"/>
                  </a:lnTo>
                  <a:lnTo>
                    <a:pt x="163" y="150"/>
                  </a:lnTo>
                  <a:lnTo>
                    <a:pt x="161" y="164"/>
                  </a:lnTo>
                  <a:lnTo>
                    <a:pt x="158" y="168"/>
                  </a:lnTo>
                  <a:lnTo>
                    <a:pt x="152" y="170"/>
                  </a:lnTo>
                  <a:lnTo>
                    <a:pt x="145" y="170"/>
                  </a:lnTo>
                  <a:lnTo>
                    <a:pt x="141" y="168"/>
                  </a:lnTo>
                  <a:lnTo>
                    <a:pt x="137" y="164"/>
                  </a:lnTo>
                  <a:lnTo>
                    <a:pt x="137" y="160"/>
                  </a:lnTo>
                  <a:lnTo>
                    <a:pt x="132" y="148"/>
                  </a:lnTo>
                  <a:lnTo>
                    <a:pt x="128" y="144"/>
                  </a:lnTo>
                  <a:lnTo>
                    <a:pt x="126" y="144"/>
                  </a:lnTo>
                  <a:lnTo>
                    <a:pt x="124" y="144"/>
                  </a:lnTo>
                  <a:lnTo>
                    <a:pt x="119" y="148"/>
                  </a:lnTo>
                  <a:lnTo>
                    <a:pt x="115" y="152"/>
                  </a:lnTo>
                  <a:lnTo>
                    <a:pt x="104" y="156"/>
                  </a:lnTo>
                  <a:lnTo>
                    <a:pt x="100" y="162"/>
                  </a:lnTo>
                  <a:lnTo>
                    <a:pt x="100" y="166"/>
                  </a:lnTo>
                  <a:lnTo>
                    <a:pt x="108" y="172"/>
                  </a:lnTo>
                  <a:lnTo>
                    <a:pt x="111" y="174"/>
                  </a:lnTo>
                  <a:lnTo>
                    <a:pt x="108" y="178"/>
                  </a:lnTo>
                  <a:lnTo>
                    <a:pt x="104" y="182"/>
                  </a:lnTo>
                  <a:lnTo>
                    <a:pt x="98" y="184"/>
                  </a:lnTo>
                  <a:lnTo>
                    <a:pt x="98" y="190"/>
                  </a:lnTo>
                  <a:lnTo>
                    <a:pt x="95" y="196"/>
                  </a:lnTo>
                  <a:lnTo>
                    <a:pt x="91" y="198"/>
                  </a:lnTo>
                  <a:lnTo>
                    <a:pt x="89" y="198"/>
                  </a:lnTo>
                  <a:lnTo>
                    <a:pt x="80" y="198"/>
                  </a:lnTo>
                  <a:lnTo>
                    <a:pt x="72" y="200"/>
                  </a:lnTo>
                  <a:lnTo>
                    <a:pt x="61" y="202"/>
                  </a:lnTo>
                  <a:lnTo>
                    <a:pt x="54" y="192"/>
                  </a:lnTo>
                  <a:lnTo>
                    <a:pt x="48" y="184"/>
                  </a:lnTo>
                  <a:lnTo>
                    <a:pt x="28" y="168"/>
                  </a:lnTo>
                  <a:lnTo>
                    <a:pt x="24" y="164"/>
                  </a:lnTo>
                  <a:lnTo>
                    <a:pt x="19" y="158"/>
                  </a:lnTo>
                  <a:lnTo>
                    <a:pt x="13" y="144"/>
                  </a:lnTo>
                  <a:lnTo>
                    <a:pt x="0" y="112"/>
                  </a:lnTo>
                  <a:lnTo>
                    <a:pt x="0" y="108"/>
                  </a:lnTo>
                  <a:lnTo>
                    <a:pt x="4" y="102"/>
                  </a:lnTo>
                  <a:lnTo>
                    <a:pt x="9" y="96"/>
                  </a:lnTo>
                  <a:lnTo>
                    <a:pt x="11" y="90"/>
                  </a:lnTo>
                  <a:lnTo>
                    <a:pt x="11" y="82"/>
                  </a:lnTo>
                  <a:lnTo>
                    <a:pt x="11" y="78"/>
                  </a:lnTo>
                  <a:lnTo>
                    <a:pt x="11" y="76"/>
                  </a:lnTo>
                  <a:lnTo>
                    <a:pt x="15" y="74"/>
                  </a:lnTo>
                  <a:lnTo>
                    <a:pt x="19" y="74"/>
                  </a:lnTo>
                  <a:lnTo>
                    <a:pt x="24" y="74"/>
                  </a:lnTo>
                  <a:lnTo>
                    <a:pt x="28" y="74"/>
                  </a:lnTo>
                  <a:lnTo>
                    <a:pt x="30" y="72"/>
                  </a:lnTo>
                  <a:lnTo>
                    <a:pt x="32" y="68"/>
                  </a:lnTo>
                  <a:lnTo>
                    <a:pt x="28" y="60"/>
                  </a:lnTo>
                  <a:lnTo>
                    <a:pt x="26" y="54"/>
                  </a:lnTo>
                  <a:lnTo>
                    <a:pt x="24" y="50"/>
                  </a:lnTo>
                  <a:lnTo>
                    <a:pt x="24" y="36"/>
                  </a:lnTo>
                  <a:close/>
                </a:path>
              </a:pathLst>
            </a:custGeom>
            <a:solidFill>
              <a:schemeClr val="bg1">
                <a:lumMod val="65000"/>
              </a:schemeClr>
            </a:solidFill>
            <a:ln w="6350">
              <a:solidFill>
                <a:schemeClr val="bg1"/>
              </a:solidFill>
              <a:round/>
              <a:headEnd/>
              <a:tailEnd/>
            </a:ln>
          </p:spPr>
          <p:txBody>
            <a:bodyPr/>
            <a:lstStyle/>
            <a:p>
              <a:pPr>
                <a:defRPr/>
              </a:pPr>
              <a:endParaRPr lang="en-US" dirty="0"/>
            </a:p>
          </p:txBody>
        </p:sp>
        <p:sp>
          <p:nvSpPr>
            <p:cNvPr id="133" name="Freeform 59"/>
            <p:cNvSpPr>
              <a:spLocks/>
            </p:cNvSpPr>
            <p:nvPr/>
          </p:nvSpPr>
          <p:spPr bwMode="gray">
            <a:xfrm>
              <a:off x="6136362" y="3343695"/>
              <a:ext cx="486053" cy="514221"/>
            </a:xfrm>
            <a:custGeom>
              <a:avLst/>
              <a:gdLst>
                <a:gd name="T0" fmla="*/ 11 w 223"/>
                <a:gd name="T1" fmla="*/ 246 h 280"/>
                <a:gd name="T2" fmla="*/ 28 w 223"/>
                <a:gd name="T3" fmla="*/ 244 h 280"/>
                <a:gd name="T4" fmla="*/ 34 w 223"/>
                <a:gd name="T5" fmla="*/ 242 h 280"/>
                <a:gd name="T6" fmla="*/ 37 w 223"/>
                <a:gd name="T7" fmla="*/ 230 h 280"/>
                <a:gd name="T8" fmla="*/ 47 w 223"/>
                <a:gd name="T9" fmla="*/ 224 h 280"/>
                <a:gd name="T10" fmla="*/ 39 w 223"/>
                <a:gd name="T11" fmla="*/ 212 h 280"/>
                <a:gd name="T12" fmla="*/ 43 w 223"/>
                <a:gd name="T13" fmla="*/ 202 h 280"/>
                <a:gd name="T14" fmla="*/ 58 w 223"/>
                <a:gd name="T15" fmla="*/ 194 h 280"/>
                <a:gd name="T16" fmla="*/ 65 w 223"/>
                <a:gd name="T17" fmla="*/ 190 h 280"/>
                <a:gd name="T18" fmla="*/ 71 w 223"/>
                <a:gd name="T19" fmla="*/ 194 h 280"/>
                <a:gd name="T20" fmla="*/ 76 w 223"/>
                <a:gd name="T21" fmla="*/ 210 h 280"/>
                <a:gd name="T22" fmla="*/ 84 w 223"/>
                <a:gd name="T23" fmla="*/ 216 h 280"/>
                <a:gd name="T24" fmla="*/ 100 w 223"/>
                <a:gd name="T25" fmla="*/ 210 h 280"/>
                <a:gd name="T26" fmla="*/ 104 w 223"/>
                <a:gd name="T27" fmla="*/ 190 h 280"/>
                <a:gd name="T28" fmla="*/ 104 w 223"/>
                <a:gd name="T29" fmla="*/ 178 h 280"/>
                <a:gd name="T30" fmla="*/ 102 w 223"/>
                <a:gd name="T31" fmla="*/ 164 h 280"/>
                <a:gd name="T32" fmla="*/ 97 w 223"/>
                <a:gd name="T33" fmla="*/ 150 h 280"/>
                <a:gd name="T34" fmla="*/ 91 w 223"/>
                <a:gd name="T35" fmla="*/ 136 h 280"/>
                <a:gd name="T36" fmla="*/ 84 w 223"/>
                <a:gd name="T37" fmla="*/ 126 h 280"/>
                <a:gd name="T38" fmla="*/ 82 w 223"/>
                <a:gd name="T39" fmla="*/ 106 h 280"/>
                <a:gd name="T40" fmla="*/ 108 w 223"/>
                <a:gd name="T41" fmla="*/ 92 h 280"/>
                <a:gd name="T42" fmla="*/ 119 w 223"/>
                <a:gd name="T43" fmla="*/ 80 h 280"/>
                <a:gd name="T44" fmla="*/ 113 w 223"/>
                <a:gd name="T45" fmla="*/ 74 h 280"/>
                <a:gd name="T46" fmla="*/ 82 w 223"/>
                <a:gd name="T47" fmla="*/ 74 h 280"/>
                <a:gd name="T48" fmla="*/ 76 w 223"/>
                <a:gd name="T49" fmla="*/ 70 h 280"/>
                <a:gd name="T50" fmla="*/ 76 w 223"/>
                <a:gd name="T51" fmla="*/ 52 h 280"/>
                <a:gd name="T52" fmla="*/ 82 w 223"/>
                <a:gd name="T53" fmla="*/ 46 h 280"/>
                <a:gd name="T54" fmla="*/ 89 w 223"/>
                <a:gd name="T55" fmla="*/ 42 h 280"/>
                <a:gd name="T56" fmla="*/ 108 w 223"/>
                <a:gd name="T57" fmla="*/ 42 h 280"/>
                <a:gd name="T58" fmla="*/ 139 w 223"/>
                <a:gd name="T59" fmla="*/ 60 h 280"/>
                <a:gd name="T60" fmla="*/ 152 w 223"/>
                <a:gd name="T61" fmla="*/ 48 h 280"/>
                <a:gd name="T62" fmla="*/ 167 w 223"/>
                <a:gd name="T63" fmla="*/ 46 h 280"/>
                <a:gd name="T64" fmla="*/ 182 w 223"/>
                <a:gd name="T65" fmla="*/ 20 h 280"/>
                <a:gd name="T66" fmla="*/ 191 w 223"/>
                <a:gd name="T67" fmla="*/ 12 h 280"/>
                <a:gd name="T68" fmla="*/ 223 w 223"/>
                <a:gd name="T69" fmla="*/ 0 h 280"/>
                <a:gd name="T70" fmla="*/ 208 w 223"/>
                <a:gd name="T71" fmla="*/ 54 h 280"/>
                <a:gd name="T72" fmla="*/ 208 w 223"/>
                <a:gd name="T73" fmla="*/ 64 h 280"/>
                <a:gd name="T74" fmla="*/ 202 w 223"/>
                <a:gd name="T75" fmla="*/ 78 h 280"/>
                <a:gd name="T76" fmla="*/ 208 w 223"/>
                <a:gd name="T77" fmla="*/ 114 h 280"/>
                <a:gd name="T78" fmla="*/ 208 w 223"/>
                <a:gd name="T79" fmla="*/ 126 h 280"/>
                <a:gd name="T80" fmla="*/ 202 w 223"/>
                <a:gd name="T81" fmla="*/ 140 h 280"/>
                <a:gd name="T82" fmla="*/ 193 w 223"/>
                <a:gd name="T83" fmla="*/ 162 h 280"/>
                <a:gd name="T84" fmla="*/ 178 w 223"/>
                <a:gd name="T85" fmla="*/ 172 h 280"/>
                <a:gd name="T86" fmla="*/ 174 w 223"/>
                <a:gd name="T87" fmla="*/ 174 h 280"/>
                <a:gd name="T88" fmla="*/ 160 w 223"/>
                <a:gd name="T89" fmla="*/ 200 h 280"/>
                <a:gd name="T90" fmla="*/ 160 w 223"/>
                <a:gd name="T91" fmla="*/ 204 h 280"/>
                <a:gd name="T92" fmla="*/ 163 w 223"/>
                <a:gd name="T93" fmla="*/ 216 h 280"/>
                <a:gd name="T94" fmla="*/ 165 w 223"/>
                <a:gd name="T95" fmla="*/ 236 h 280"/>
                <a:gd name="T96" fmla="*/ 154 w 223"/>
                <a:gd name="T97" fmla="*/ 248 h 280"/>
                <a:gd name="T98" fmla="*/ 141 w 223"/>
                <a:gd name="T99" fmla="*/ 252 h 280"/>
                <a:gd name="T100" fmla="*/ 124 w 223"/>
                <a:gd name="T101" fmla="*/ 264 h 280"/>
                <a:gd name="T102" fmla="*/ 113 w 223"/>
                <a:gd name="T103" fmla="*/ 262 h 280"/>
                <a:gd name="T104" fmla="*/ 97 w 223"/>
                <a:gd name="T105" fmla="*/ 254 h 280"/>
                <a:gd name="T106" fmla="*/ 89 w 223"/>
                <a:gd name="T107" fmla="*/ 260 h 280"/>
                <a:gd name="T108" fmla="*/ 84 w 223"/>
                <a:gd name="T109" fmla="*/ 270 h 280"/>
                <a:gd name="T110" fmla="*/ 80 w 223"/>
                <a:gd name="T111" fmla="*/ 276 h 280"/>
                <a:gd name="T112" fmla="*/ 71 w 223"/>
                <a:gd name="T113" fmla="*/ 272 h 280"/>
                <a:gd name="T114" fmla="*/ 54 w 223"/>
                <a:gd name="T115" fmla="*/ 258 h 280"/>
                <a:gd name="T116" fmla="*/ 26 w 223"/>
                <a:gd name="T117" fmla="*/ 280 h 280"/>
                <a:gd name="T118" fmla="*/ 2 w 223"/>
                <a:gd name="T119" fmla="*/ 256 h 280"/>
                <a:gd name="T120" fmla="*/ 0 w 223"/>
                <a:gd name="T121" fmla="*/ 248 h 2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3"/>
                <a:gd name="T184" fmla="*/ 0 h 280"/>
                <a:gd name="T185" fmla="*/ 223 w 223"/>
                <a:gd name="T186" fmla="*/ 280 h 2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3" h="280">
                  <a:moveTo>
                    <a:pt x="0" y="248"/>
                  </a:moveTo>
                  <a:lnTo>
                    <a:pt x="0" y="248"/>
                  </a:lnTo>
                  <a:lnTo>
                    <a:pt x="11" y="246"/>
                  </a:lnTo>
                  <a:lnTo>
                    <a:pt x="19" y="244"/>
                  </a:lnTo>
                  <a:lnTo>
                    <a:pt x="28" y="244"/>
                  </a:lnTo>
                  <a:lnTo>
                    <a:pt x="30" y="244"/>
                  </a:lnTo>
                  <a:lnTo>
                    <a:pt x="34" y="242"/>
                  </a:lnTo>
                  <a:lnTo>
                    <a:pt x="37" y="236"/>
                  </a:lnTo>
                  <a:lnTo>
                    <a:pt x="37" y="230"/>
                  </a:lnTo>
                  <a:lnTo>
                    <a:pt x="43" y="228"/>
                  </a:lnTo>
                  <a:lnTo>
                    <a:pt x="47" y="224"/>
                  </a:lnTo>
                  <a:lnTo>
                    <a:pt x="50" y="220"/>
                  </a:lnTo>
                  <a:lnTo>
                    <a:pt x="47" y="218"/>
                  </a:lnTo>
                  <a:lnTo>
                    <a:pt x="39" y="212"/>
                  </a:lnTo>
                  <a:lnTo>
                    <a:pt x="39" y="208"/>
                  </a:lnTo>
                  <a:lnTo>
                    <a:pt x="43" y="202"/>
                  </a:lnTo>
                  <a:lnTo>
                    <a:pt x="54" y="198"/>
                  </a:lnTo>
                  <a:lnTo>
                    <a:pt x="58" y="194"/>
                  </a:lnTo>
                  <a:lnTo>
                    <a:pt x="63" y="190"/>
                  </a:lnTo>
                  <a:lnTo>
                    <a:pt x="65" y="190"/>
                  </a:lnTo>
                  <a:lnTo>
                    <a:pt x="67" y="190"/>
                  </a:lnTo>
                  <a:lnTo>
                    <a:pt x="71" y="194"/>
                  </a:lnTo>
                  <a:lnTo>
                    <a:pt x="76" y="206"/>
                  </a:lnTo>
                  <a:lnTo>
                    <a:pt x="76" y="210"/>
                  </a:lnTo>
                  <a:lnTo>
                    <a:pt x="80" y="214"/>
                  </a:lnTo>
                  <a:lnTo>
                    <a:pt x="84" y="216"/>
                  </a:lnTo>
                  <a:lnTo>
                    <a:pt x="91" y="216"/>
                  </a:lnTo>
                  <a:lnTo>
                    <a:pt x="97" y="214"/>
                  </a:lnTo>
                  <a:lnTo>
                    <a:pt x="100" y="210"/>
                  </a:lnTo>
                  <a:lnTo>
                    <a:pt x="102" y="196"/>
                  </a:lnTo>
                  <a:lnTo>
                    <a:pt x="104" y="190"/>
                  </a:lnTo>
                  <a:lnTo>
                    <a:pt x="104" y="182"/>
                  </a:lnTo>
                  <a:lnTo>
                    <a:pt x="104" y="178"/>
                  </a:lnTo>
                  <a:lnTo>
                    <a:pt x="102" y="174"/>
                  </a:lnTo>
                  <a:lnTo>
                    <a:pt x="102" y="164"/>
                  </a:lnTo>
                  <a:lnTo>
                    <a:pt x="100" y="154"/>
                  </a:lnTo>
                  <a:lnTo>
                    <a:pt x="97" y="150"/>
                  </a:lnTo>
                  <a:lnTo>
                    <a:pt x="93" y="146"/>
                  </a:lnTo>
                  <a:lnTo>
                    <a:pt x="91" y="136"/>
                  </a:lnTo>
                  <a:lnTo>
                    <a:pt x="84" y="126"/>
                  </a:lnTo>
                  <a:lnTo>
                    <a:pt x="82" y="120"/>
                  </a:lnTo>
                  <a:lnTo>
                    <a:pt x="82" y="112"/>
                  </a:lnTo>
                  <a:lnTo>
                    <a:pt x="82" y="106"/>
                  </a:lnTo>
                  <a:lnTo>
                    <a:pt x="89" y="102"/>
                  </a:lnTo>
                  <a:lnTo>
                    <a:pt x="108" y="92"/>
                  </a:lnTo>
                  <a:lnTo>
                    <a:pt x="117" y="86"/>
                  </a:lnTo>
                  <a:lnTo>
                    <a:pt x="119" y="82"/>
                  </a:lnTo>
                  <a:lnTo>
                    <a:pt x="119" y="80"/>
                  </a:lnTo>
                  <a:lnTo>
                    <a:pt x="117" y="76"/>
                  </a:lnTo>
                  <a:lnTo>
                    <a:pt x="113" y="74"/>
                  </a:lnTo>
                  <a:lnTo>
                    <a:pt x="100" y="74"/>
                  </a:lnTo>
                  <a:lnTo>
                    <a:pt x="89" y="74"/>
                  </a:lnTo>
                  <a:lnTo>
                    <a:pt x="82" y="74"/>
                  </a:lnTo>
                  <a:lnTo>
                    <a:pt x="78" y="72"/>
                  </a:lnTo>
                  <a:lnTo>
                    <a:pt x="76" y="70"/>
                  </a:lnTo>
                  <a:lnTo>
                    <a:pt x="74" y="66"/>
                  </a:lnTo>
                  <a:lnTo>
                    <a:pt x="74" y="60"/>
                  </a:lnTo>
                  <a:lnTo>
                    <a:pt x="76" y="52"/>
                  </a:lnTo>
                  <a:lnTo>
                    <a:pt x="78" y="48"/>
                  </a:lnTo>
                  <a:lnTo>
                    <a:pt x="82" y="46"/>
                  </a:lnTo>
                  <a:lnTo>
                    <a:pt x="89" y="42"/>
                  </a:lnTo>
                  <a:lnTo>
                    <a:pt x="95" y="40"/>
                  </a:lnTo>
                  <a:lnTo>
                    <a:pt x="102" y="40"/>
                  </a:lnTo>
                  <a:lnTo>
                    <a:pt x="108" y="42"/>
                  </a:lnTo>
                  <a:lnTo>
                    <a:pt x="115" y="44"/>
                  </a:lnTo>
                  <a:lnTo>
                    <a:pt x="139" y="60"/>
                  </a:lnTo>
                  <a:lnTo>
                    <a:pt x="139" y="48"/>
                  </a:lnTo>
                  <a:lnTo>
                    <a:pt x="152" y="48"/>
                  </a:lnTo>
                  <a:lnTo>
                    <a:pt x="163" y="48"/>
                  </a:lnTo>
                  <a:lnTo>
                    <a:pt x="167" y="46"/>
                  </a:lnTo>
                  <a:lnTo>
                    <a:pt x="169" y="44"/>
                  </a:lnTo>
                  <a:lnTo>
                    <a:pt x="176" y="32"/>
                  </a:lnTo>
                  <a:lnTo>
                    <a:pt x="182" y="20"/>
                  </a:lnTo>
                  <a:lnTo>
                    <a:pt x="184" y="16"/>
                  </a:lnTo>
                  <a:lnTo>
                    <a:pt x="191" y="12"/>
                  </a:lnTo>
                  <a:lnTo>
                    <a:pt x="204" y="6"/>
                  </a:lnTo>
                  <a:lnTo>
                    <a:pt x="223" y="0"/>
                  </a:lnTo>
                  <a:lnTo>
                    <a:pt x="221" y="18"/>
                  </a:lnTo>
                  <a:lnTo>
                    <a:pt x="219" y="30"/>
                  </a:lnTo>
                  <a:lnTo>
                    <a:pt x="208" y="54"/>
                  </a:lnTo>
                  <a:lnTo>
                    <a:pt x="208" y="62"/>
                  </a:lnTo>
                  <a:lnTo>
                    <a:pt x="208" y="64"/>
                  </a:lnTo>
                  <a:lnTo>
                    <a:pt x="206" y="68"/>
                  </a:lnTo>
                  <a:lnTo>
                    <a:pt x="202" y="78"/>
                  </a:lnTo>
                  <a:lnTo>
                    <a:pt x="202" y="88"/>
                  </a:lnTo>
                  <a:lnTo>
                    <a:pt x="204" y="100"/>
                  </a:lnTo>
                  <a:lnTo>
                    <a:pt x="208" y="114"/>
                  </a:lnTo>
                  <a:lnTo>
                    <a:pt x="208" y="120"/>
                  </a:lnTo>
                  <a:lnTo>
                    <a:pt x="208" y="126"/>
                  </a:lnTo>
                  <a:lnTo>
                    <a:pt x="202" y="140"/>
                  </a:lnTo>
                  <a:lnTo>
                    <a:pt x="202" y="148"/>
                  </a:lnTo>
                  <a:lnTo>
                    <a:pt x="200" y="154"/>
                  </a:lnTo>
                  <a:lnTo>
                    <a:pt x="193" y="162"/>
                  </a:lnTo>
                  <a:lnTo>
                    <a:pt x="184" y="168"/>
                  </a:lnTo>
                  <a:lnTo>
                    <a:pt x="178" y="172"/>
                  </a:lnTo>
                  <a:lnTo>
                    <a:pt x="176" y="174"/>
                  </a:lnTo>
                  <a:lnTo>
                    <a:pt x="174" y="174"/>
                  </a:lnTo>
                  <a:lnTo>
                    <a:pt x="174" y="182"/>
                  </a:lnTo>
                  <a:lnTo>
                    <a:pt x="169" y="188"/>
                  </a:lnTo>
                  <a:lnTo>
                    <a:pt x="160" y="200"/>
                  </a:lnTo>
                  <a:lnTo>
                    <a:pt x="160" y="202"/>
                  </a:lnTo>
                  <a:lnTo>
                    <a:pt x="160" y="204"/>
                  </a:lnTo>
                  <a:lnTo>
                    <a:pt x="160" y="210"/>
                  </a:lnTo>
                  <a:lnTo>
                    <a:pt x="163" y="216"/>
                  </a:lnTo>
                  <a:lnTo>
                    <a:pt x="167" y="224"/>
                  </a:lnTo>
                  <a:lnTo>
                    <a:pt x="167" y="230"/>
                  </a:lnTo>
                  <a:lnTo>
                    <a:pt x="165" y="236"/>
                  </a:lnTo>
                  <a:lnTo>
                    <a:pt x="158" y="244"/>
                  </a:lnTo>
                  <a:lnTo>
                    <a:pt x="154" y="248"/>
                  </a:lnTo>
                  <a:lnTo>
                    <a:pt x="150" y="250"/>
                  </a:lnTo>
                  <a:lnTo>
                    <a:pt x="141" y="252"/>
                  </a:lnTo>
                  <a:lnTo>
                    <a:pt x="134" y="254"/>
                  </a:lnTo>
                  <a:lnTo>
                    <a:pt x="124" y="264"/>
                  </a:lnTo>
                  <a:lnTo>
                    <a:pt x="119" y="266"/>
                  </a:lnTo>
                  <a:lnTo>
                    <a:pt x="117" y="266"/>
                  </a:lnTo>
                  <a:lnTo>
                    <a:pt x="113" y="262"/>
                  </a:lnTo>
                  <a:lnTo>
                    <a:pt x="106" y="256"/>
                  </a:lnTo>
                  <a:lnTo>
                    <a:pt x="104" y="254"/>
                  </a:lnTo>
                  <a:lnTo>
                    <a:pt x="97" y="254"/>
                  </a:lnTo>
                  <a:lnTo>
                    <a:pt x="93" y="256"/>
                  </a:lnTo>
                  <a:lnTo>
                    <a:pt x="89" y="260"/>
                  </a:lnTo>
                  <a:lnTo>
                    <a:pt x="87" y="264"/>
                  </a:lnTo>
                  <a:lnTo>
                    <a:pt x="84" y="270"/>
                  </a:lnTo>
                  <a:lnTo>
                    <a:pt x="82" y="274"/>
                  </a:lnTo>
                  <a:lnTo>
                    <a:pt x="80" y="276"/>
                  </a:lnTo>
                  <a:lnTo>
                    <a:pt x="76" y="276"/>
                  </a:lnTo>
                  <a:lnTo>
                    <a:pt x="71" y="272"/>
                  </a:lnTo>
                  <a:lnTo>
                    <a:pt x="61" y="262"/>
                  </a:lnTo>
                  <a:lnTo>
                    <a:pt x="54" y="258"/>
                  </a:lnTo>
                  <a:lnTo>
                    <a:pt x="43" y="266"/>
                  </a:lnTo>
                  <a:lnTo>
                    <a:pt x="26" y="280"/>
                  </a:lnTo>
                  <a:lnTo>
                    <a:pt x="11" y="270"/>
                  </a:lnTo>
                  <a:lnTo>
                    <a:pt x="6" y="264"/>
                  </a:lnTo>
                  <a:lnTo>
                    <a:pt x="2" y="256"/>
                  </a:lnTo>
                  <a:lnTo>
                    <a:pt x="0" y="248"/>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34" name="Freeform 60"/>
            <p:cNvSpPr>
              <a:spLocks/>
            </p:cNvSpPr>
            <p:nvPr/>
          </p:nvSpPr>
          <p:spPr bwMode="gray">
            <a:xfrm>
              <a:off x="6191208" y="3816992"/>
              <a:ext cx="98345" cy="80069"/>
            </a:xfrm>
            <a:custGeom>
              <a:avLst/>
              <a:gdLst>
                <a:gd name="T0" fmla="*/ 0 w 45"/>
                <a:gd name="T1" fmla="*/ 22 h 44"/>
                <a:gd name="T2" fmla="*/ 0 w 45"/>
                <a:gd name="T3" fmla="*/ 22 h 44"/>
                <a:gd name="T4" fmla="*/ 17 w 45"/>
                <a:gd name="T5" fmla="*/ 8 h 44"/>
                <a:gd name="T6" fmla="*/ 28 w 45"/>
                <a:gd name="T7" fmla="*/ 0 h 44"/>
                <a:gd name="T8" fmla="*/ 28 w 45"/>
                <a:gd name="T9" fmla="*/ 0 h 44"/>
                <a:gd name="T10" fmla="*/ 35 w 45"/>
                <a:gd name="T11" fmla="*/ 4 h 44"/>
                <a:gd name="T12" fmla="*/ 45 w 45"/>
                <a:gd name="T13" fmla="*/ 14 h 44"/>
                <a:gd name="T14" fmla="*/ 45 w 45"/>
                <a:gd name="T15" fmla="*/ 14 h 44"/>
                <a:gd name="T16" fmla="*/ 37 w 45"/>
                <a:gd name="T17" fmla="*/ 20 h 44"/>
                <a:gd name="T18" fmla="*/ 30 w 45"/>
                <a:gd name="T19" fmla="*/ 28 h 44"/>
                <a:gd name="T20" fmla="*/ 30 w 45"/>
                <a:gd name="T21" fmla="*/ 28 h 44"/>
                <a:gd name="T22" fmla="*/ 30 w 45"/>
                <a:gd name="T23" fmla="*/ 32 h 44"/>
                <a:gd name="T24" fmla="*/ 30 w 45"/>
                <a:gd name="T25" fmla="*/ 38 h 44"/>
                <a:gd name="T26" fmla="*/ 30 w 45"/>
                <a:gd name="T27" fmla="*/ 38 h 44"/>
                <a:gd name="T28" fmla="*/ 28 w 45"/>
                <a:gd name="T29" fmla="*/ 40 h 44"/>
                <a:gd name="T30" fmla="*/ 24 w 45"/>
                <a:gd name="T31" fmla="*/ 42 h 44"/>
                <a:gd name="T32" fmla="*/ 15 w 45"/>
                <a:gd name="T33" fmla="*/ 44 h 44"/>
                <a:gd name="T34" fmla="*/ 15 w 45"/>
                <a:gd name="T35" fmla="*/ 44 h 44"/>
                <a:gd name="T36" fmla="*/ 13 w 45"/>
                <a:gd name="T37" fmla="*/ 38 h 44"/>
                <a:gd name="T38" fmla="*/ 11 w 45"/>
                <a:gd name="T39" fmla="*/ 32 h 44"/>
                <a:gd name="T40" fmla="*/ 11 w 45"/>
                <a:gd name="T41" fmla="*/ 32 h 44"/>
                <a:gd name="T42" fmla="*/ 0 w 45"/>
                <a:gd name="T43" fmla="*/ 22 h 44"/>
                <a:gd name="T44" fmla="*/ 0 w 45"/>
                <a:gd name="T45" fmla="*/ 22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44"/>
                <a:gd name="T71" fmla="*/ 45 w 45"/>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44">
                  <a:moveTo>
                    <a:pt x="0" y="22"/>
                  </a:moveTo>
                  <a:lnTo>
                    <a:pt x="0" y="22"/>
                  </a:lnTo>
                  <a:lnTo>
                    <a:pt x="17" y="8"/>
                  </a:lnTo>
                  <a:lnTo>
                    <a:pt x="28" y="0"/>
                  </a:lnTo>
                  <a:lnTo>
                    <a:pt x="35" y="4"/>
                  </a:lnTo>
                  <a:lnTo>
                    <a:pt x="45" y="14"/>
                  </a:lnTo>
                  <a:lnTo>
                    <a:pt x="37" y="20"/>
                  </a:lnTo>
                  <a:lnTo>
                    <a:pt x="30" y="28"/>
                  </a:lnTo>
                  <a:lnTo>
                    <a:pt x="30" y="32"/>
                  </a:lnTo>
                  <a:lnTo>
                    <a:pt x="30" y="38"/>
                  </a:lnTo>
                  <a:lnTo>
                    <a:pt x="28" y="40"/>
                  </a:lnTo>
                  <a:lnTo>
                    <a:pt x="24" y="42"/>
                  </a:lnTo>
                  <a:lnTo>
                    <a:pt x="15" y="44"/>
                  </a:lnTo>
                  <a:lnTo>
                    <a:pt x="13" y="38"/>
                  </a:lnTo>
                  <a:lnTo>
                    <a:pt x="11" y="32"/>
                  </a:lnTo>
                  <a:lnTo>
                    <a:pt x="0" y="22"/>
                  </a:lnTo>
                  <a:close/>
                </a:path>
              </a:pathLst>
            </a:custGeom>
            <a:solidFill>
              <a:schemeClr val="bg1">
                <a:lumMod val="9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35" name="Freeform 61"/>
            <p:cNvSpPr>
              <a:spLocks/>
            </p:cNvSpPr>
            <p:nvPr/>
          </p:nvSpPr>
          <p:spPr bwMode="gray">
            <a:xfrm>
              <a:off x="6342508" y="2916661"/>
              <a:ext cx="845393" cy="514221"/>
            </a:xfrm>
            <a:custGeom>
              <a:avLst/>
              <a:gdLst>
                <a:gd name="T0" fmla="*/ 109 w 387"/>
                <a:gd name="T1" fmla="*/ 238 h 280"/>
                <a:gd name="T2" fmla="*/ 89 w 387"/>
                <a:gd name="T3" fmla="*/ 248 h 280"/>
                <a:gd name="T4" fmla="*/ 74 w 387"/>
                <a:gd name="T5" fmla="*/ 276 h 280"/>
                <a:gd name="T6" fmla="*/ 68 w 387"/>
                <a:gd name="T7" fmla="*/ 280 h 280"/>
                <a:gd name="T8" fmla="*/ 44 w 387"/>
                <a:gd name="T9" fmla="*/ 280 h 280"/>
                <a:gd name="T10" fmla="*/ 46 w 387"/>
                <a:gd name="T11" fmla="*/ 250 h 280"/>
                <a:gd name="T12" fmla="*/ 42 w 387"/>
                <a:gd name="T13" fmla="*/ 232 h 280"/>
                <a:gd name="T14" fmla="*/ 9 w 387"/>
                <a:gd name="T15" fmla="*/ 202 h 280"/>
                <a:gd name="T16" fmla="*/ 2 w 387"/>
                <a:gd name="T17" fmla="*/ 190 h 280"/>
                <a:gd name="T18" fmla="*/ 0 w 387"/>
                <a:gd name="T19" fmla="*/ 150 h 280"/>
                <a:gd name="T20" fmla="*/ 16 w 387"/>
                <a:gd name="T21" fmla="*/ 130 h 280"/>
                <a:gd name="T22" fmla="*/ 29 w 387"/>
                <a:gd name="T23" fmla="*/ 126 h 280"/>
                <a:gd name="T24" fmla="*/ 35 w 387"/>
                <a:gd name="T25" fmla="*/ 124 h 280"/>
                <a:gd name="T26" fmla="*/ 63 w 387"/>
                <a:gd name="T27" fmla="*/ 108 h 280"/>
                <a:gd name="T28" fmla="*/ 100 w 387"/>
                <a:gd name="T29" fmla="*/ 106 h 280"/>
                <a:gd name="T30" fmla="*/ 113 w 387"/>
                <a:gd name="T31" fmla="*/ 102 h 280"/>
                <a:gd name="T32" fmla="*/ 124 w 387"/>
                <a:gd name="T33" fmla="*/ 98 h 280"/>
                <a:gd name="T34" fmla="*/ 163 w 387"/>
                <a:gd name="T35" fmla="*/ 74 h 280"/>
                <a:gd name="T36" fmla="*/ 176 w 387"/>
                <a:gd name="T37" fmla="*/ 56 h 280"/>
                <a:gd name="T38" fmla="*/ 200 w 387"/>
                <a:gd name="T39" fmla="*/ 46 h 280"/>
                <a:gd name="T40" fmla="*/ 211 w 387"/>
                <a:gd name="T41" fmla="*/ 40 h 280"/>
                <a:gd name="T42" fmla="*/ 239 w 387"/>
                <a:gd name="T43" fmla="*/ 16 h 280"/>
                <a:gd name="T44" fmla="*/ 248 w 387"/>
                <a:gd name="T45" fmla="*/ 8 h 280"/>
                <a:gd name="T46" fmla="*/ 255 w 387"/>
                <a:gd name="T47" fmla="*/ 0 h 280"/>
                <a:gd name="T48" fmla="*/ 268 w 387"/>
                <a:gd name="T49" fmla="*/ 8 h 280"/>
                <a:gd name="T50" fmla="*/ 268 w 387"/>
                <a:gd name="T51" fmla="*/ 28 h 280"/>
                <a:gd name="T52" fmla="*/ 272 w 387"/>
                <a:gd name="T53" fmla="*/ 46 h 280"/>
                <a:gd name="T54" fmla="*/ 276 w 387"/>
                <a:gd name="T55" fmla="*/ 70 h 280"/>
                <a:gd name="T56" fmla="*/ 281 w 387"/>
                <a:gd name="T57" fmla="*/ 84 h 280"/>
                <a:gd name="T58" fmla="*/ 309 w 387"/>
                <a:gd name="T59" fmla="*/ 96 h 280"/>
                <a:gd name="T60" fmla="*/ 324 w 387"/>
                <a:gd name="T61" fmla="*/ 106 h 280"/>
                <a:gd name="T62" fmla="*/ 357 w 387"/>
                <a:gd name="T63" fmla="*/ 130 h 280"/>
                <a:gd name="T64" fmla="*/ 376 w 387"/>
                <a:gd name="T65" fmla="*/ 154 h 280"/>
                <a:gd name="T66" fmla="*/ 383 w 387"/>
                <a:gd name="T67" fmla="*/ 176 h 280"/>
                <a:gd name="T68" fmla="*/ 381 w 387"/>
                <a:gd name="T69" fmla="*/ 180 h 280"/>
                <a:gd name="T70" fmla="*/ 363 w 387"/>
                <a:gd name="T71" fmla="*/ 176 h 280"/>
                <a:gd name="T72" fmla="*/ 350 w 387"/>
                <a:gd name="T73" fmla="*/ 174 h 280"/>
                <a:gd name="T74" fmla="*/ 326 w 387"/>
                <a:gd name="T75" fmla="*/ 186 h 280"/>
                <a:gd name="T76" fmla="*/ 313 w 387"/>
                <a:gd name="T77" fmla="*/ 192 h 280"/>
                <a:gd name="T78" fmla="*/ 276 w 387"/>
                <a:gd name="T79" fmla="*/ 186 h 280"/>
                <a:gd name="T80" fmla="*/ 268 w 387"/>
                <a:gd name="T81" fmla="*/ 186 h 280"/>
                <a:gd name="T82" fmla="*/ 257 w 387"/>
                <a:gd name="T83" fmla="*/ 200 h 280"/>
                <a:gd name="T84" fmla="*/ 218 w 387"/>
                <a:gd name="T85" fmla="*/ 204 h 280"/>
                <a:gd name="T86" fmla="*/ 202 w 387"/>
                <a:gd name="T87" fmla="*/ 200 h 280"/>
                <a:gd name="T88" fmla="*/ 187 w 387"/>
                <a:gd name="T89" fmla="*/ 184 h 280"/>
                <a:gd name="T90" fmla="*/ 176 w 387"/>
                <a:gd name="T91" fmla="*/ 182 h 280"/>
                <a:gd name="T92" fmla="*/ 159 w 387"/>
                <a:gd name="T93" fmla="*/ 180 h 280"/>
                <a:gd name="T94" fmla="*/ 148 w 387"/>
                <a:gd name="T95" fmla="*/ 200 h 280"/>
                <a:gd name="T96" fmla="*/ 137 w 387"/>
                <a:gd name="T97" fmla="*/ 218 h 280"/>
                <a:gd name="T98" fmla="*/ 133 w 387"/>
                <a:gd name="T99" fmla="*/ 222 h 280"/>
                <a:gd name="T100" fmla="*/ 128 w 387"/>
                <a:gd name="T101" fmla="*/ 226 h 2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7"/>
                <a:gd name="T154" fmla="*/ 0 h 280"/>
                <a:gd name="T155" fmla="*/ 387 w 387"/>
                <a:gd name="T156" fmla="*/ 280 h 2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7" h="280">
                  <a:moveTo>
                    <a:pt x="128" y="232"/>
                  </a:moveTo>
                  <a:lnTo>
                    <a:pt x="128" y="232"/>
                  </a:lnTo>
                  <a:lnTo>
                    <a:pt x="109" y="238"/>
                  </a:lnTo>
                  <a:lnTo>
                    <a:pt x="96" y="244"/>
                  </a:lnTo>
                  <a:lnTo>
                    <a:pt x="89" y="248"/>
                  </a:lnTo>
                  <a:lnTo>
                    <a:pt x="87" y="252"/>
                  </a:lnTo>
                  <a:lnTo>
                    <a:pt x="81" y="264"/>
                  </a:lnTo>
                  <a:lnTo>
                    <a:pt x="74" y="276"/>
                  </a:lnTo>
                  <a:lnTo>
                    <a:pt x="72" y="278"/>
                  </a:lnTo>
                  <a:lnTo>
                    <a:pt x="68" y="280"/>
                  </a:lnTo>
                  <a:lnTo>
                    <a:pt x="57" y="280"/>
                  </a:lnTo>
                  <a:lnTo>
                    <a:pt x="44" y="280"/>
                  </a:lnTo>
                  <a:lnTo>
                    <a:pt x="44" y="268"/>
                  </a:lnTo>
                  <a:lnTo>
                    <a:pt x="46" y="250"/>
                  </a:lnTo>
                  <a:lnTo>
                    <a:pt x="46" y="240"/>
                  </a:lnTo>
                  <a:lnTo>
                    <a:pt x="42" y="232"/>
                  </a:lnTo>
                  <a:lnTo>
                    <a:pt x="31" y="222"/>
                  </a:lnTo>
                  <a:lnTo>
                    <a:pt x="20" y="212"/>
                  </a:lnTo>
                  <a:lnTo>
                    <a:pt x="9" y="202"/>
                  </a:lnTo>
                  <a:lnTo>
                    <a:pt x="7" y="196"/>
                  </a:lnTo>
                  <a:lnTo>
                    <a:pt x="2" y="190"/>
                  </a:lnTo>
                  <a:lnTo>
                    <a:pt x="0" y="174"/>
                  </a:lnTo>
                  <a:lnTo>
                    <a:pt x="0" y="156"/>
                  </a:lnTo>
                  <a:lnTo>
                    <a:pt x="0" y="150"/>
                  </a:lnTo>
                  <a:lnTo>
                    <a:pt x="5" y="142"/>
                  </a:lnTo>
                  <a:lnTo>
                    <a:pt x="9" y="134"/>
                  </a:lnTo>
                  <a:lnTo>
                    <a:pt x="16" y="130"/>
                  </a:lnTo>
                  <a:lnTo>
                    <a:pt x="22" y="126"/>
                  </a:lnTo>
                  <a:lnTo>
                    <a:pt x="29" y="126"/>
                  </a:lnTo>
                  <a:lnTo>
                    <a:pt x="35" y="124"/>
                  </a:lnTo>
                  <a:lnTo>
                    <a:pt x="48" y="116"/>
                  </a:lnTo>
                  <a:lnTo>
                    <a:pt x="63" y="108"/>
                  </a:lnTo>
                  <a:lnTo>
                    <a:pt x="72" y="106"/>
                  </a:lnTo>
                  <a:lnTo>
                    <a:pt x="81" y="106"/>
                  </a:lnTo>
                  <a:lnTo>
                    <a:pt x="100" y="106"/>
                  </a:lnTo>
                  <a:lnTo>
                    <a:pt x="107" y="106"/>
                  </a:lnTo>
                  <a:lnTo>
                    <a:pt x="113" y="102"/>
                  </a:lnTo>
                  <a:lnTo>
                    <a:pt x="118" y="100"/>
                  </a:lnTo>
                  <a:lnTo>
                    <a:pt x="124" y="98"/>
                  </a:lnTo>
                  <a:lnTo>
                    <a:pt x="139" y="92"/>
                  </a:lnTo>
                  <a:lnTo>
                    <a:pt x="152" y="84"/>
                  </a:lnTo>
                  <a:lnTo>
                    <a:pt x="163" y="74"/>
                  </a:lnTo>
                  <a:lnTo>
                    <a:pt x="172" y="60"/>
                  </a:lnTo>
                  <a:lnTo>
                    <a:pt x="176" y="56"/>
                  </a:lnTo>
                  <a:lnTo>
                    <a:pt x="181" y="52"/>
                  </a:lnTo>
                  <a:lnTo>
                    <a:pt x="189" y="50"/>
                  </a:lnTo>
                  <a:lnTo>
                    <a:pt x="200" y="46"/>
                  </a:lnTo>
                  <a:lnTo>
                    <a:pt x="207" y="44"/>
                  </a:lnTo>
                  <a:lnTo>
                    <a:pt x="211" y="40"/>
                  </a:lnTo>
                  <a:lnTo>
                    <a:pt x="224" y="28"/>
                  </a:lnTo>
                  <a:lnTo>
                    <a:pt x="233" y="22"/>
                  </a:lnTo>
                  <a:lnTo>
                    <a:pt x="239" y="16"/>
                  </a:lnTo>
                  <a:lnTo>
                    <a:pt x="244" y="12"/>
                  </a:lnTo>
                  <a:lnTo>
                    <a:pt x="248" y="8"/>
                  </a:lnTo>
                  <a:lnTo>
                    <a:pt x="252" y="6"/>
                  </a:lnTo>
                  <a:lnTo>
                    <a:pt x="255" y="0"/>
                  </a:lnTo>
                  <a:lnTo>
                    <a:pt x="263" y="4"/>
                  </a:lnTo>
                  <a:lnTo>
                    <a:pt x="265" y="6"/>
                  </a:lnTo>
                  <a:lnTo>
                    <a:pt x="268" y="8"/>
                  </a:lnTo>
                  <a:lnTo>
                    <a:pt x="268" y="18"/>
                  </a:lnTo>
                  <a:lnTo>
                    <a:pt x="268" y="28"/>
                  </a:lnTo>
                  <a:lnTo>
                    <a:pt x="268" y="36"/>
                  </a:lnTo>
                  <a:lnTo>
                    <a:pt x="272" y="46"/>
                  </a:lnTo>
                  <a:lnTo>
                    <a:pt x="276" y="54"/>
                  </a:lnTo>
                  <a:lnTo>
                    <a:pt x="276" y="62"/>
                  </a:lnTo>
                  <a:lnTo>
                    <a:pt x="276" y="70"/>
                  </a:lnTo>
                  <a:lnTo>
                    <a:pt x="278" y="78"/>
                  </a:lnTo>
                  <a:lnTo>
                    <a:pt x="281" y="84"/>
                  </a:lnTo>
                  <a:lnTo>
                    <a:pt x="285" y="88"/>
                  </a:lnTo>
                  <a:lnTo>
                    <a:pt x="296" y="94"/>
                  </a:lnTo>
                  <a:lnTo>
                    <a:pt x="309" y="96"/>
                  </a:lnTo>
                  <a:lnTo>
                    <a:pt x="320" y="100"/>
                  </a:lnTo>
                  <a:lnTo>
                    <a:pt x="324" y="106"/>
                  </a:lnTo>
                  <a:lnTo>
                    <a:pt x="328" y="110"/>
                  </a:lnTo>
                  <a:lnTo>
                    <a:pt x="357" y="130"/>
                  </a:lnTo>
                  <a:lnTo>
                    <a:pt x="368" y="140"/>
                  </a:lnTo>
                  <a:lnTo>
                    <a:pt x="372" y="146"/>
                  </a:lnTo>
                  <a:lnTo>
                    <a:pt x="376" y="154"/>
                  </a:lnTo>
                  <a:lnTo>
                    <a:pt x="381" y="168"/>
                  </a:lnTo>
                  <a:lnTo>
                    <a:pt x="383" y="176"/>
                  </a:lnTo>
                  <a:lnTo>
                    <a:pt x="387" y="182"/>
                  </a:lnTo>
                  <a:lnTo>
                    <a:pt x="381" y="180"/>
                  </a:lnTo>
                  <a:lnTo>
                    <a:pt x="374" y="178"/>
                  </a:lnTo>
                  <a:lnTo>
                    <a:pt x="363" y="176"/>
                  </a:lnTo>
                  <a:lnTo>
                    <a:pt x="357" y="174"/>
                  </a:lnTo>
                  <a:lnTo>
                    <a:pt x="350" y="174"/>
                  </a:lnTo>
                  <a:lnTo>
                    <a:pt x="341" y="176"/>
                  </a:lnTo>
                  <a:lnTo>
                    <a:pt x="333" y="182"/>
                  </a:lnTo>
                  <a:lnTo>
                    <a:pt x="326" y="186"/>
                  </a:lnTo>
                  <a:lnTo>
                    <a:pt x="320" y="190"/>
                  </a:lnTo>
                  <a:lnTo>
                    <a:pt x="313" y="192"/>
                  </a:lnTo>
                  <a:lnTo>
                    <a:pt x="300" y="192"/>
                  </a:lnTo>
                  <a:lnTo>
                    <a:pt x="287" y="190"/>
                  </a:lnTo>
                  <a:lnTo>
                    <a:pt x="276" y="186"/>
                  </a:lnTo>
                  <a:lnTo>
                    <a:pt x="272" y="186"/>
                  </a:lnTo>
                  <a:lnTo>
                    <a:pt x="268" y="186"/>
                  </a:lnTo>
                  <a:lnTo>
                    <a:pt x="261" y="196"/>
                  </a:lnTo>
                  <a:lnTo>
                    <a:pt x="257" y="200"/>
                  </a:lnTo>
                  <a:lnTo>
                    <a:pt x="250" y="202"/>
                  </a:lnTo>
                  <a:lnTo>
                    <a:pt x="233" y="204"/>
                  </a:lnTo>
                  <a:lnTo>
                    <a:pt x="218" y="204"/>
                  </a:lnTo>
                  <a:lnTo>
                    <a:pt x="207" y="202"/>
                  </a:lnTo>
                  <a:lnTo>
                    <a:pt x="202" y="200"/>
                  </a:lnTo>
                  <a:lnTo>
                    <a:pt x="198" y="198"/>
                  </a:lnTo>
                  <a:lnTo>
                    <a:pt x="194" y="190"/>
                  </a:lnTo>
                  <a:lnTo>
                    <a:pt x="187" y="184"/>
                  </a:lnTo>
                  <a:lnTo>
                    <a:pt x="183" y="182"/>
                  </a:lnTo>
                  <a:lnTo>
                    <a:pt x="176" y="182"/>
                  </a:lnTo>
                  <a:lnTo>
                    <a:pt x="168" y="180"/>
                  </a:lnTo>
                  <a:lnTo>
                    <a:pt x="161" y="178"/>
                  </a:lnTo>
                  <a:lnTo>
                    <a:pt x="159" y="180"/>
                  </a:lnTo>
                  <a:lnTo>
                    <a:pt x="152" y="194"/>
                  </a:lnTo>
                  <a:lnTo>
                    <a:pt x="148" y="200"/>
                  </a:lnTo>
                  <a:lnTo>
                    <a:pt x="139" y="204"/>
                  </a:lnTo>
                  <a:lnTo>
                    <a:pt x="137" y="218"/>
                  </a:lnTo>
                  <a:lnTo>
                    <a:pt x="135" y="220"/>
                  </a:lnTo>
                  <a:lnTo>
                    <a:pt x="133" y="222"/>
                  </a:lnTo>
                  <a:lnTo>
                    <a:pt x="131" y="224"/>
                  </a:lnTo>
                  <a:lnTo>
                    <a:pt x="128" y="226"/>
                  </a:lnTo>
                  <a:lnTo>
                    <a:pt x="128" y="232"/>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36" name="Freeform 62"/>
            <p:cNvSpPr>
              <a:spLocks/>
            </p:cNvSpPr>
            <p:nvPr/>
          </p:nvSpPr>
          <p:spPr bwMode="gray">
            <a:xfrm>
              <a:off x="6822888" y="2148000"/>
              <a:ext cx="1112060" cy="1202813"/>
            </a:xfrm>
            <a:custGeom>
              <a:avLst/>
              <a:gdLst>
                <a:gd name="T0" fmla="*/ 423 w 510"/>
                <a:gd name="T1" fmla="*/ 592 h 654"/>
                <a:gd name="T2" fmla="*/ 406 w 510"/>
                <a:gd name="T3" fmla="*/ 582 h 654"/>
                <a:gd name="T4" fmla="*/ 397 w 510"/>
                <a:gd name="T5" fmla="*/ 548 h 654"/>
                <a:gd name="T6" fmla="*/ 350 w 510"/>
                <a:gd name="T7" fmla="*/ 514 h 654"/>
                <a:gd name="T8" fmla="*/ 343 w 510"/>
                <a:gd name="T9" fmla="*/ 494 h 654"/>
                <a:gd name="T10" fmla="*/ 356 w 510"/>
                <a:gd name="T11" fmla="*/ 486 h 654"/>
                <a:gd name="T12" fmla="*/ 371 w 510"/>
                <a:gd name="T13" fmla="*/ 484 h 654"/>
                <a:gd name="T14" fmla="*/ 378 w 510"/>
                <a:gd name="T15" fmla="*/ 448 h 654"/>
                <a:gd name="T16" fmla="*/ 378 w 510"/>
                <a:gd name="T17" fmla="*/ 418 h 654"/>
                <a:gd name="T18" fmla="*/ 397 w 510"/>
                <a:gd name="T19" fmla="*/ 412 h 654"/>
                <a:gd name="T20" fmla="*/ 406 w 510"/>
                <a:gd name="T21" fmla="*/ 378 h 654"/>
                <a:gd name="T22" fmla="*/ 443 w 510"/>
                <a:gd name="T23" fmla="*/ 332 h 654"/>
                <a:gd name="T24" fmla="*/ 450 w 510"/>
                <a:gd name="T25" fmla="*/ 318 h 654"/>
                <a:gd name="T26" fmla="*/ 443 w 510"/>
                <a:gd name="T27" fmla="*/ 280 h 654"/>
                <a:gd name="T28" fmla="*/ 458 w 510"/>
                <a:gd name="T29" fmla="*/ 222 h 654"/>
                <a:gd name="T30" fmla="*/ 476 w 510"/>
                <a:gd name="T31" fmla="*/ 204 h 654"/>
                <a:gd name="T32" fmla="*/ 506 w 510"/>
                <a:gd name="T33" fmla="*/ 186 h 654"/>
                <a:gd name="T34" fmla="*/ 489 w 510"/>
                <a:gd name="T35" fmla="*/ 158 h 654"/>
                <a:gd name="T36" fmla="*/ 473 w 510"/>
                <a:gd name="T37" fmla="*/ 136 h 654"/>
                <a:gd name="T38" fmla="*/ 471 w 510"/>
                <a:gd name="T39" fmla="*/ 98 h 654"/>
                <a:gd name="T40" fmla="*/ 463 w 510"/>
                <a:gd name="T41" fmla="*/ 84 h 654"/>
                <a:gd name="T42" fmla="*/ 463 w 510"/>
                <a:gd name="T43" fmla="*/ 52 h 654"/>
                <a:gd name="T44" fmla="*/ 450 w 510"/>
                <a:gd name="T45" fmla="*/ 32 h 654"/>
                <a:gd name="T46" fmla="*/ 419 w 510"/>
                <a:gd name="T47" fmla="*/ 0 h 654"/>
                <a:gd name="T48" fmla="*/ 387 w 510"/>
                <a:gd name="T49" fmla="*/ 2 h 654"/>
                <a:gd name="T50" fmla="*/ 376 w 510"/>
                <a:gd name="T51" fmla="*/ 26 h 654"/>
                <a:gd name="T52" fmla="*/ 367 w 510"/>
                <a:gd name="T53" fmla="*/ 32 h 654"/>
                <a:gd name="T54" fmla="*/ 360 w 510"/>
                <a:gd name="T55" fmla="*/ 44 h 654"/>
                <a:gd name="T56" fmla="*/ 343 w 510"/>
                <a:gd name="T57" fmla="*/ 40 h 654"/>
                <a:gd name="T58" fmla="*/ 91 w 510"/>
                <a:gd name="T59" fmla="*/ 102 h 654"/>
                <a:gd name="T60" fmla="*/ 82 w 510"/>
                <a:gd name="T61" fmla="*/ 246 h 654"/>
                <a:gd name="T62" fmla="*/ 74 w 510"/>
                <a:gd name="T63" fmla="*/ 252 h 654"/>
                <a:gd name="T64" fmla="*/ 45 w 510"/>
                <a:gd name="T65" fmla="*/ 252 h 654"/>
                <a:gd name="T66" fmla="*/ 43 w 510"/>
                <a:gd name="T67" fmla="*/ 272 h 654"/>
                <a:gd name="T68" fmla="*/ 32 w 510"/>
                <a:gd name="T69" fmla="*/ 300 h 654"/>
                <a:gd name="T70" fmla="*/ 17 w 510"/>
                <a:gd name="T71" fmla="*/ 332 h 654"/>
                <a:gd name="T72" fmla="*/ 2 w 510"/>
                <a:gd name="T73" fmla="*/ 346 h 654"/>
                <a:gd name="T74" fmla="*/ 2 w 510"/>
                <a:gd name="T75" fmla="*/ 364 h 654"/>
                <a:gd name="T76" fmla="*/ 24 w 510"/>
                <a:gd name="T77" fmla="*/ 366 h 654"/>
                <a:gd name="T78" fmla="*/ 26 w 510"/>
                <a:gd name="T79" fmla="*/ 368 h 654"/>
                <a:gd name="T80" fmla="*/ 32 w 510"/>
                <a:gd name="T81" fmla="*/ 406 h 654"/>
                <a:gd name="T82" fmla="*/ 43 w 510"/>
                <a:gd name="T83" fmla="*/ 422 h 654"/>
                <a:gd name="T84" fmla="*/ 48 w 510"/>
                <a:gd name="T85" fmla="*/ 436 h 654"/>
                <a:gd name="T86" fmla="*/ 52 w 510"/>
                <a:gd name="T87" fmla="*/ 464 h 654"/>
                <a:gd name="T88" fmla="*/ 58 w 510"/>
                <a:gd name="T89" fmla="*/ 496 h 654"/>
                <a:gd name="T90" fmla="*/ 76 w 510"/>
                <a:gd name="T91" fmla="*/ 512 h 654"/>
                <a:gd name="T92" fmla="*/ 104 w 510"/>
                <a:gd name="T93" fmla="*/ 524 h 654"/>
                <a:gd name="T94" fmla="*/ 148 w 510"/>
                <a:gd name="T95" fmla="*/ 558 h 654"/>
                <a:gd name="T96" fmla="*/ 161 w 510"/>
                <a:gd name="T97" fmla="*/ 586 h 654"/>
                <a:gd name="T98" fmla="*/ 174 w 510"/>
                <a:gd name="T99" fmla="*/ 604 h 654"/>
                <a:gd name="T100" fmla="*/ 191 w 510"/>
                <a:gd name="T101" fmla="*/ 620 h 654"/>
                <a:gd name="T102" fmla="*/ 230 w 510"/>
                <a:gd name="T103" fmla="*/ 614 h 654"/>
                <a:gd name="T104" fmla="*/ 245 w 510"/>
                <a:gd name="T105" fmla="*/ 622 h 654"/>
                <a:gd name="T106" fmla="*/ 263 w 510"/>
                <a:gd name="T107" fmla="*/ 650 h 654"/>
                <a:gd name="T108" fmla="*/ 293 w 510"/>
                <a:gd name="T109" fmla="*/ 652 h 654"/>
                <a:gd name="T110" fmla="*/ 313 w 510"/>
                <a:gd name="T111" fmla="*/ 650 h 654"/>
                <a:gd name="T112" fmla="*/ 341 w 510"/>
                <a:gd name="T113" fmla="*/ 632 h 654"/>
                <a:gd name="T114" fmla="*/ 365 w 510"/>
                <a:gd name="T115" fmla="*/ 632 h 654"/>
                <a:gd name="T116" fmla="*/ 389 w 510"/>
                <a:gd name="T117" fmla="*/ 612 h 654"/>
                <a:gd name="T118" fmla="*/ 406 w 510"/>
                <a:gd name="T119" fmla="*/ 598 h 654"/>
                <a:gd name="T120" fmla="*/ 423 w 510"/>
                <a:gd name="T121" fmla="*/ 606 h 6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0"/>
                <a:gd name="T184" fmla="*/ 0 h 654"/>
                <a:gd name="T185" fmla="*/ 510 w 510"/>
                <a:gd name="T186" fmla="*/ 654 h 6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0" h="654">
                  <a:moveTo>
                    <a:pt x="428" y="604"/>
                  </a:moveTo>
                  <a:lnTo>
                    <a:pt x="428" y="604"/>
                  </a:lnTo>
                  <a:lnTo>
                    <a:pt x="428" y="596"/>
                  </a:lnTo>
                  <a:lnTo>
                    <a:pt x="423" y="592"/>
                  </a:lnTo>
                  <a:lnTo>
                    <a:pt x="417" y="588"/>
                  </a:lnTo>
                  <a:lnTo>
                    <a:pt x="408" y="584"/>
                  </a:lnTo>
                  <a:lnTo>
                    <a:pt x="406" y="582"/>
                  </a:lnTo>
                  <a:lnTo>
                    <a:pt x="406" y="576"/>
                  </a:lnTo>
                  <a:lnTo>
                    <a:pt x="404" y="568"/>
                  </a:lnTo>
                  <a:lnTo>
                    <a:pt x="402" y="558"/>
                  </a:lnTo>
                  <a:lnTo>
                    <a:pt x="397" y="548"/>
                  </a:lnTo>
                  <a:lnTo>
                    <a:pt x="387" y="536"/>
                  </a:lnTo>
                  <a:lnTo>
                    <a:pt x="371" y="524"/>
                  </a:lnTo>
                  <a:lnTo>
                    <a:pt x="350" y="514"/>
                  </a:lnTo>
                  <a:lnTo>
                    <a:pt x="345" y="512"/>
                  </a:lnTo>
                  <a:lnTo>
                    <a:pt x="343" y="508"/>
                  </a:lnTo>
                  <a:lnTo>
                    <a:pt x="341" y="502"/>
                  </a:lnTo>
                  <a:lnTo>
                    <a:pt x="343" y="494"/>
                  </a:lnTo>
                  <a:lnTo>
                    <a:pt x="347" y="488"/>
                  </a:lnTo>
                  <a:lnTo>
                    <a:pt x="352" y="486"/>
                  </a:lnTo>
                  <a:lnTo>
                    <a:pt x="356" y="486"/>
                  </a:lnTo>
                  <a:lnTo>
                    <a:pt x="360" y="486"/>
                  </a:lnTo>
                  <a:lnTo>
                    <a:pt x="365" y="486"/>
                  </a:lnTo>
                  <a:lnTo>
                    <a:pt x="371" y="484"/>
                  </a:lnTo>
                  <a:lnTo>
                    <a:pt x="374" y="480"/>
                  </a:lnTo>
                  <a:lnTo>
                    <a:pt x="376" y="470"/>
                  </a:lnTo>
                  <a:lnTo>
                    <a:pt x="378" y="448"/>
                  </a:lnTo>
                  <a:lnTo>
                    <a:pt x="380" y="436"/>
                  </a:lnTo>
                  <a:lnTo>
                    <a:pt x="378" y="422"/>
                  </a:lnTo>
                  <a:lnTo>
                    <a:pt x="378" y="418"/>
                  </a:lnTo>
                  <a:lnTo>
                    <a:pt x="380" y="416"/>
                  </a:lnTo>
                  <a:lnTo>
                    <a:pt x="387" y="414"/>
                  </a:lnTo>
                  <a:lnTo>
                    <a:pt x="395" y="412"/>
                  </a:lnTo>
                  <a:lnTo>
                    <a:pt x="397" y="412"/>
                  </a:lnTo>
                  <a:lnTo>
                    <a:pt x="400" y="410"/>
                  </a:lnTo>
                  <a:lnTo>
                    <a:pt x="404" y="392"/>
                  </a:lnTo>
                  <a:lnTo>
                    <a:pt x="406" y="378"/>
                  </a:lnTo>
                  <a:lnTo>
                    <a:pt x="408" y="362"/>
                  </a:lnTo>
                  <a:lnTo>
                    <a:pt x="410" y="356"/>
                  </a:lnTo>
                  <a:lnTo>
                    <a:pt x="417" y="350"/>
                  </a:lnTo>
                  <a:lnTo>
                    <a:pt x="443" y="332"/>
                  </a:lnTo>
                  <a:lnTo>
                    <a:pt x="447" y="326"/>
                  </a:lnTo>
                  <a:lnTo>
                    <a:pt x="450" y="322"/>
                  </a:lnTo>
                  <a:lnTo>
                    <a:pt x="450" y="318"/>
                  </a:lnTo>
                  <a:lnTo>
                    <a:pt x="447" y="308"/>
                  </a:lnTo>
                  <a:lnTo>
                    <a:pt x="445" y="294"/>
                  </a:lnTo>
                  <a:lnTo>
                    <a:pt x="443" y="280"/>
                  </a:lnTo>
                  <a:lnTo>
                    <a:pt x="445" y="264"/>
                  </a:lnTo>
                  <a:lnTo>
                    <a:pt x="447" y="250"/>
                  </a:lnTo>
                  <a:lnTo>
                    <a:pt x="452" y="236"/>
                  </a:lnTo>
                  <a:lnTo>
                    <a:pt x="458" y="222"/>
                  </a:lnTo>
                  <a:lnTo>
                    <a:pt x="467" y="210"/>
                  </a:lnTo>
                  <a:lnTo>
                    <a:pt x="471" y="208"/>
                  </a:lnTo>
                  <a:lnTo>
                    <a:pt x="476" y="204"/>
                  </a:lnTo>
                  <a:lnTo>
                    <a:pt x="487" y="200"/>
                  </a:lnTo>
                  <a:lnTo>
                    <a:pt x="493" y="198"/>
                  </a:lnTo>
                  <a:lnTo>
                    <a:pt x="500" y="192"/>
                  </a:lnTo>
                  <a:lnTo>
                    <a:pt x="506" y="186"/>
                  </a:lnTo>
                  <a:lnTo>
                    <a:pt x="510" y="178"/>
                  </a:lnTo>
                  <a:lnTo>
                    <a:pt x="500" y="168"/>
                  </a:lnTo>
                  <a:lnTo>
                    <a:pt x="489" y="158"/>
                  </a:lnTo>
                  <a:lnTo>
                    <a:pt x="480" y="148"/>
                  </a:lnTo>
                  <a:lnTo>
                    <a:pt x="476" y="142"/>
                  </a:lnTo>
                  <a:lnTo>
                    <a:pt x="473" y="136"/>
                  </a:lnTo>
                  <a:lnTo>
                    <a:pt x="471" y="128"/>
                  </a:lnTo>
                  <a:lnTo>
                    <a:pt x="471" y="118"/>
                  </a:lnTo>
                  <a:lnTo>
                    <a:pt x="471" y="108"/>
                  </a:lnTo>
                  <a:lnTo>
                    <a:pt x="471" y="98"/>
                  </a:lnTo>
                  <a:lnTo>
                    <a:pt x="469" y="92"/>
                  </a:lnTo>
                  <a:lnTo>
                    <a:pt x="465" y="88"/>
                  </a:lnTo>
                  <a:lnTo>
                    <a:pt x="463" y="84"/>
                  </a:lnTo>
                  <a:lnTo>
                    <a:pt x="463" y="78"/>
                  </a:lnTo>
                  <a:lnTo>
                    <a:pt x="463" y="66"/>
                  </a:lnTo>
                  <a:lnTo>
                    <a:pt x="463" y="52"/>
                  </a:lnTo>
                  <a:lnTo>
                    <a:pt x="458" y="42"/>
                  </a:lnTo>
                  <a:lnTo>
                    <a:pt x="454" y="36"/>
                  </a:lnTo>
                  <a:lnTo>
                    <a:pt x="450" y="32"/>
                  </a:lnTo>
                  <a:lnTo>
                    <a:pt x="432" y="22"/>
                  </a:lnTo>
                  <a:lnTo>
                    <a:pt x="423" y="14"/>
                  </a:lnTo>
                  <a:lnTo>
                    <a:pt x="419" y="8"/>
                  </a:lnTo>
                  <a:lnTo>
                    <a:pt x="419" y="0"/>
                  </a:lnTo>
                  <a:lnTo>
                    <a:pt x="400" y="0"/>
                  </a:lnTo>
                  <a:lnTo>
                    <a:pt x="391" y="0"/>
                  </a:lnTo>
                  <a:lnTo>
                    <a:pt x="387" y="2"/>
                  </a:lnTo>
                  <a:lnTo>
                    <a:pt x="384" y="4"/>
                  </a:lnTo>
                  <a:lnTo>
                    <a:pt x="380" y="20"/>
                  </a:lnTo>
                  <a:lnTo>
                    <a:pt x="376" y="26"/>
                  </a:lnTo>
                  <a:lnTo>
                    <a:pt x="371" y="30"/>
                  </a:lnTo>
                  <a:lnTo>
                    <a:pt x="367" y="32"/>
                  </a:lnTo>
                  <a:lnTo>
                    <a:pt x="365" y="36"/>
                  </a:lnTo>
                  <a:lnTo>
                    <a:pt x="365" y="42"/>
                  </a:lnTo>
                  <a:lnTo>
                    <a:pt x="360" y="44"/>
                  </a:lnTo>
                  <a:lnTo>
                    <a:pt x="354" y="44"/>
                  </a:lnTo>
                  <a:lnTo>
                    <a:pt x="350" y="44"/>
                  </a:lnTo>
                  <a:lnTo>
                    <a:pt x="343" y="40"/>
                  </a:lnTo>
                  <a:lnTo>
                    <a:pt x="341" y="34"/>
                  </a:lnTo>
                  <a:lnTo>
                    <a:pt x="108" y="38"/>
                  </a:lnTo>
                  <a:lnTo>
                    <a:pt x="108" y="100"/>
                  </a:lnTo>
                  <a:lnTo>
                    <a:pt x="91" y="102"/>
                  </a:lnTo>
                  <a:lnTo>
                    <a:pt x="91" y="128"/>
                  </a:lnTo>
                  <a:lnTo>
                    <a:pt x="87" y="232"/>
                  </a:lnTo>
                  <a:lnTo>
                    <a:pt x="82" y="246"/>
                  </a:lnTo>
                  <a:lnTo>
                    <a:pt x="80" y="252"/>
                  </a:lnTo>
                  <a:lnTo>
                    <a:pt x="78" y="252"/>
                  </a:lnTo>
                  <a:lnTo>
                    <a:pt x="74" y="252"/>
                  </a:lnTo>
                  <a:lnTo>
                    <a:pt x="65" y="250"/>
                  </a:lnTo>
                  <a:lnTo>
                    <a:pt x="56" y="248"/>
                  </a:lnTo>
                  <a:lnTo>
                    <a:pt x="50" y="250"/>
                  </a:lnTo>
                  <a:lnTo>
                    <a:pt x="45" y="252"/>
                  </a:lnTo>
                  <a:lnTo>
                    <a:pt x="45" y="256"/>
                  </a:lnTo>
                  <a:lnTo>
                    <a:pt x="43" y="266"/>
                  </a:lnTo>
                  <a:lnTo>
                    <a:pt x="43" y="272"/>
                  </a:lnTo>
                  <a:lnTo>
                    <a:pt x="41" y="276"/>
                  </a:lnTo>
                  <a:lnTo>
                    <a:pt x="35" y="288"/>
                  </a:lnTo>
                  <a:lnTo>
                    <a:pt x="32" y="300"/>
                  </a:lnTo>
                  <a:lnTo>
                    <a:pt x="28" y="314"/>
                  </a:lnTo>
                  <a:lnTo>
                    <a:pt x="21" y="326"/>
                  </a:lnTo>
                  <a:lnTo>
                    <a:pt x="17" y="332"/>
                  </a:lnTo>
                  <a:lnTo>
                    <a:pt x="15" y="336"/>
                  </a:lnTo>
                  <a:lnTo>
                    <a:pt x="8" y="342"/>
                  </a:lnTo>
                  <a:lnTo>
                    <a:pt x="2" y="346"/>
                  </a:lnTo>
                  <a:lnTo>
                    <a:pt x="0" y="352"/>
                  </a:lnTo>
                  <a:lnTo>
                    <a:pt x="0" y="360"/>
                  </a:lnTo>
                  <a:lnTo>
                    <a:pt x="2" y="364"/>
                  </a:lnTo>
                  <a:lnTo>
                    <a:pt x="4" y="366"/>
                  </a:lnTo>
                  <a:lnTo>
                    <a:pt x="11" y="366"/>
                  </a:lnTo>
                  <a:lnTo>
                    <a:pt x="17" y="366"/>
                  </a:lnTo>
                  <a:lnTo>
                    <a:pt x="24" y="366"/>
                  </a:lnTo>
                  <a:lnTo>
                    <a:pt x="26" y="366"/>
                  </a:lnTo>
                  <a:lnTo>
                    <a:pt x="26" y="368"/>
                  </a:lnTo>
                  <a:lnTo>
                    <a:pt x="28" y="380"/>
                  </a:lnTo>
                  <a:lnTo>
                    <a:pt x="28" y="394"/>
                  </a:lnTo>
                  <a:lnTo>
                    <a:pt x="32" y="406"/>
                  </a:lnTo>
                  <a:lnTo>
                    <a:pt x="35" y="412"/>
                  </a:lnTo>
                  <a:lnTo>
                    <a:pt x="35" y="418"/>
                  </a:lnTo>
                  <a:lnTo>
                    <a:pt x="43" y="422"/>
                  </a:lnTo>
                  <a:lnTo>
                    <a:pt x="45" y="424"/>
                  </a:lnTo>
                  <a:lnTo>
                    <a:pt x="48" y="426"/>
                  </a:lnTo>
                  <a:lnTo>
                    <a:pt x="48" y="436"/>
                  </a:lnTo>
                  <a:lnTo>
                    <a:pt x="48" y="446"/>
                  </a:lnTo>
                  <a:lnTo>
                    <a:pt x="48" y="454"/>
                  </a:lnTo>
                  <a:lnTo>
                    <a:pt x="52" y="464"/>
                  </a:lnTo>
                  <a:lnTo>
                    <a:pt x="56" y="472"/>
                  </a:lnTo>
                  <a:lnTo>
                    <a:pt x="56" y="480"/>
                  </a:lnTo>
                  <a:lnTo>
                    <a:pt x="56" y="488"/>
                  </a:lnTo>
                  <a:lnTo>
                    <a:pt x="58" y="496"/>
                  </a:lnTo>
                  <a:lnTo>
                    <a:pt x="61" y="502"/>
                  </a:lnTo>
                  <a:lnTo>
                    <a:pt x="65" y="506"/>
                  </a:lnTo>
                  <a:lnTo>
                    <a:pt x="76" y="512"/>
                  </a:lnTo>
                  <a:lnTo>
                    <a:pt x="89" y="514"/>
                  </a:lnTo>
                  <a:lnTo>
                    <a:pt x="100" y="518"/>
                  </a:lnTo>
                  <a:lnTo>
                    <a:pt x="104" y="524"/>
                  </a:lnTo>
                  <a:lnTo>
                    <a:pt x="108" y="528"/>
                  </a:lnTo>
                  <a:lnTo>
                    <a:pt x="137" y="548"/>
                  </a:lnTo>
                  <a:lnTo>
                    <a:pt x="148" y="558"/>
                  </a:lnTo>
                  <a:lnTo>
                    <a:pt x="152" y="564"/>
                  </a:lnTo>
                  <a:lnTo>
                    <a:pt x="156" y="572"/>
                  </a:lnTo>
                  <a:lnTo>
                    <a:pt x="161" y="586"/>
                  </a:lnTo>
                  <a:lnTo>
                    <a:pt x="163" y="594"/>
                  </a:lnTo>
                  <a:lnTo>
                    <a:pt x="167" y="600"/>
                  </a:lnTo>
                  <a:lnTo>
                    <a:pt x="174" y="604"/>
                  </a:lnTo>
                  <a:lnTo>
                    <a:pt x="178" y="612"/>
                  </a:lnTo>
                  <a:lnTo>
                    <a:pt x="184" y="618"/>
                  </a:lnTo>
                  <a:lnTo>
                    <a:pt x="191" y="620"/>
                  </a:lnTo>
                  <a:lnTo>
                    <a:pt x="198" y="622"/>
                  </a:lnTo>
                  <a:lnTo>
                    <a:pt x="206" y="622"/>
                  </a:lnTo>
                  <a:lnTo>
                    <a:pt x="215" y="620"/>
                  </a:lnTo>
                  <a:lnTo>
                    <a:pt x="230" y="614"/>
                  </a:lnTo>
                  <a:lnTo>
                    <a:pt x="234" y="614"/>
                  </a:lnTo>
                  <a:lnTo>
                    <a:pt x="239" y="616"/>
                  </a:lnTo>
                  <a:lnTo>
                    <a:pt x="245" y="622"/>
                  </a:lnTo>
                  <a:lnTo>
                    <a:pt x="250" y="634"/>
                  </a:lnTo>
                  <a:lnTo>
                    <a:pt x="256" y="642"/>
                  </a:lnTo>
                  <a:lnTo>
                    <a:pt x="263" y="650"/>
                  </a:lnTo>
                  <a:lnTo>
                    <a:pt x="271" y="654"/>
                  </a:lnTo>
                  <a:lnTo>
                    <a:pt x="282" y="652"/>
                  </a:lnTo>
                  <a:lnTo>
                    <a:pt x="293" y="652"/>
                  </a:lnTo>
                  <a:lnTo>
                    <a:pt x="302" y="650"/>
                  </a:lnTo>
                  <a:lnTo>
                    <a:pt x="313" y="650"/>
                  </a:lnTo>
                  <a:lnTo>
                    <a:pt x="321" y="646"/>
                  </a:lnTo>
                  <a:lnTo>
                    <a:pt x="328" y="642"/>
                  </a:lnTo>
                  <a:lnTo>
                    <a:pt x="341" y="632"/>
                  </a:lnTo>
                  <a:lnTo>
                    <a:pt x="345" y="630"/>
                  </a:lnTo>
                  <a:lnTo>
                    <a:pt x="352" y="630"/>
                  </a:lnTo>
                  <a:lnTo>
                    <a:pt x="365" y="632"/>
                  </a:lnTo>
                  <a:lnTo>
                    <a:pt x="371" y="630"/>
                  </a:lnTo>
                  <a:lnTo>
                    <a:pt x="376" y="626"/>
                  </a:lnTo>
                  <a:lnTo>
                    <a:pt x="389" y="612"/>
                  </a:lnTo>
                  <a:lnTo>
                    <a:pt x="393" y="606"/>
                  </a:lnTo>
                  <a:lnTo>
                    <a:pt x="402" y="600"/>
                  </a:lnTo>
                  <a:lnTo>
                    <a:pt x="406" y="598"/>
                  </a:lnTo>
                  <a:lnTo>
                    <a:pt x="410" y="600"/>
                  </a:lnTo>
                  <a:lnTo>
                    <a:pt x="419" y="606"/>
                  </a:lnTo>
                  <a:lnTo>
                    <a:pt x="423" y="606"/>
                  </a:lnTo>
                  <a:lnTo>
                    <a:pt x="428" y="604"/>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37" name="Freeform 63"/>
            <p:cNvSpPr>
              <a:spLocks/>
            </p:cNvSpPr>
            <p:nvPr/>
          </p:nvSpPr>
          <p:spPr bwMode="gray">
            <a:xfrm>
              <a:off x="6221468" y="3236937"/>
              <a:ext cx="1233101" cy="1142317"/>
            </a:xfrm>
            <a:custGeom>
              <a:avLst/>
              <a:gdLst>
                <a:gd name="T0" fmla="*/ 17 w 565"/>
                <a:gd name="T1" fmla="*/ 354 h 622"/>
                <a:gd name="T2" fmla="*/ 32 w 565"/>
                <a:gd name="T3" fmla="*/ 330 h 622"/>
                <a:gd name="T4" fmla="*/ 45 w 565"/>
                <a:gd name="T5" fmla="*/ 328 h 622"/>
                <a:gd name="T6" fmla="*/ 65 w 565"/>
                <a:gd name="T7" fmla="*/ 312 h 622"/>
                <a:gd name="T8" fmla="*/ 85 w 565"/>
                <a:gd name="T9" fmla="*/ 322 h 622"/>
                <a:gd name="T10" fmla="*/ 119 w 565"/>
                <a:gd name="T11" fmla="*/ 302 h 622"/>
                <a:gd name="T12" fmla="*/ 121 w 565"/>
                <a:gd name="T13" fmla="*/ 268 h 622"/>
                <a:gd name="T14" fmla="*/ 130 w 565"/>
                <a:gd name="T15" fmla="*/ 246 h 622"/>
                <a:gd name="T16" fmla="*/ 139 w 565"/>
                <a:gd name="T17" fmla="*/ 230 h 622"/>
                <a:gd name="T18" fmla="*/ 163 w 565"/>
                <a:gd name="T19" fmla="*/ 198 h 622"/>
                <a:gd name="T20" fmla="*/ 165 w 565"/>
                <a:gd name="T21" fmla="*/ 158 h 622"/>
                <a:gd name="T22" fmla="*/ 169 w 565"/>
                <a:gd name="T23" fmla="*/ 120 h 622"/>
                <a:gd name="T24" fmla="*/ 184 w 565"/>
                <a:gd name="T25" fmla="*/ 58 h 622"/>
                <a:gd name="T26" fmla="*/ 193 w 565"/>
                <a:gd name="T27" fmla="*/ 44 h 622"/>
                <a:gd name="T28" fmla="*/ 215 w 565"/>
                <a:gd name="T29" fmla="*/ 6 h 622"/>
                <a:gd name="T30" fmla="*/ 239 w 565"/>
                <a:gd name="T31" fmla="*/ 8 h 622"/>
                <a:gd name="T32" fmla="*/ 263 w 565"/>
                <a:gd name="T33" fmla="*/ 28 h 622"/>
                <a:gd name="T34" fmla="*/ 317 w 565"/>
                <a:gd name="T35" fmla="*/ 22 h 622"/>
                <a:gd name="T36" fmla="*/ 356 w 565"/>
                <a:gd name="T37" fmla="*/ 18 h 622"/>
                <a:gd name="T38" fmla="*/ 397 w 565"/>
                <a:gd name="T39" fmla="*/ 2 h 622"/>
                <a:gd name="T40" fmla="*/ 430 w 565"/>
                <a:gd name="T41" fmla="*/ 4 h 622"/>
                <a:gd name="T42" fmla="*/ 454 w 565"/>
                <a:gd name="T43" fmla="*/ 20 h 622"/>
                <a:gd name="T44" fmla="*/ 506 w 565"/>
                <a:gd name="T45" fmla="*/ 22 h 622"/>
                <a:gd name="T46" fmla="*/ 532 w 565"/>
                <a:gd name="T47" fmla="*/ 50 h 622"/>
                <a:gd name="T48" fmla="*/ 556 w 565"/>
                <a:gd name="T49" fmla="*/ 70 h 622"/>
                <a:gd name="T50" fmla="*/ 563 w 565"/>
                <a:gd name="T51" fmla="*/ 102 h 622"/>
                <a:gd name="T52" fmla="*/ 543 w 565"/>
                <a:gd name="T53" fmla="*/ 138 h 622"/>
                <a:gd name="T54" fmla="*/ 534 w 565"/>
                <a:gd name="T55" fmla="*/ 172 h 622"/>
                <a:gd name="T56" fmla="*/ 523 w 565"/>
                <a:gd name="T57" fmla="*/ 198 h 622"/>
                <a:gd name="T58" fmla="*/ 502 w 565"/>
                <a:gd name="T59" fmla="*/ 234 h 622"/>
                <a:gd name="T60" fmla="*/ 500 w 565"/>
                <a:gd name="T61" fmla="*/ 264 h 622"/>
                <a:gd name="T62" fmla="*/ 517 w 565"/>
                <a:gd name="T63" fmla="*/ 306 h 622"/>
                <a:gd name="T64" fmla="*/ 528 w 565"/>
                <a:gd name="T65" fmla="*/ 392 h 622"/>
                <a:gd name="T66" fmla="*/ 560 w 565"/>
                <a:gd name="T67" fmla="*/ 460 h 622"/>
                <a:gd name="T68" fmla="*/ 502 w 565"/>
                <a:gd name="T69" fmla="*/ 452 h 622"/>
                <a:gd name="T70" fmla="*/ 489 w 565"/>
                <a:gd name="T71" fmla="*/ 478 h 622"/>
                <a:gd name="T72" fmla="*/ 482 w 565"/>
                <a:gd name="T73" fmla="*/ 552 h 622"/>
                <a:gd name="T74" fmla="*/ 513 w 565"/>
                <a:gd name="T75" fmla="*/ 588 h 622"/>
                <a:gd name="T76" fmla="*/ 521 w 565"/>
                <a:gd name="T77" fmla="*/ 622 h 622"/>
                <a:gd name="T78" fmla="*/ 500 w 565"/>
                <a:gd name="T79" fmla="*/ 618 h 622"/>
                <a:gd name="T80" fmla="*/ 480 w 565"/>
                <a:gd name="T81" fmla="*/ 594 h 622"/>
                <a:gd name="T82" fmla="*/ 447 w 565"/>
                <a:gd name="T83" fmla="*/ 560 h 622"/>
                <a:gd name="T84" fmla="*/ 397 w 565"/>
                <a:gd name="T85" fmla="*/ 572 h 622"/>
                <a:gd name="T86" fmla="*/ 382 w 565"/>
                <a:gd name="T87" fmla="*/ 556 h 622"/>
                <a:gd name="T88" fmla="*/ 352 w 565"/>
                <a:gd name="T89" fmla="*/ 544 h 622"/>
                <a:gd name="T90" fmla="*/ 306 w 565"/>
                <a:gd name="T91" fmla="*/ 548 h 622"/>
                <a:gd name="T92" fmla="*/ 289 w 565"/>
                <a:gd name="T93" fmla="*/ 466 h 622"/>
                <a:gd name="T94" fmla="*/ 289 w 565"/>
                <a:gd name="T95" fmla="*/ 444 h 622"/>
                <a:gd name="T96" fmla="*/ 280 w 565"/>
                <a:gd name="T97" fmla="*/ 424 h 622"/>
                <a:gd name="T98" fmla="*/ 261 w 565"/>
                <a:gd name="T99" fmla="*/ 422 h 622"/>
                <a:gd name="T100" fmla="*/ 237 w 565"/>
                <a:gd name="T101" fmla="*/ 412 h 622"/>
                <a:gd name="T102" fmla="*/ 215 w 565"/>
                <a:gd name="T103" fmla="*/ 430 h 622"/>
                <a:gd name="T104" fmla="*/ 191 w 565"/>
                <a:gd name="T105" fmla="*/ 452 h 622"/>
                <a:gd name="T106" fmla="*/ 169 w 565"/>
                <a:gd name="T107" fmla="*/ 430 h 622"/>
                <a:gd name="T108" fmla="*/ 135 w 565"/>
                <a:gd name="T109" fmla="*/ 380 h 622"/>
                <a:gd name="T110" fmla="*/ 72 w 565"/>
                <a:gd name="T111" fmla="*/ 374 h 622"/>
                <a:gd name="T112" fmla="*/ 28 w 565"/>
                <a:gd name="T113" fmla="*/ 384 h 622"/>
                <a:gd name="T114" fmla="*/ 4 w 565"/>
                <a:gd name="T115" fmla="*/ 382 h 622"/>
                <a:gd name="T116" fmla="*/ 2 w 565"/>
                <a:gd name="T117" fmla="*/ 360 h 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22"/>
                <a:gd name="T179" fmla="*/ 565 w 565"/>
                <a:gd name="T180" fmla="*/ 622 h 6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22">
                  <a:moveTo>
                    <a:pt x="2" y="360"/>
                  </a:moveTo>
                  <a:lnTo>
                    <a:pt x="2" y="360"/>
                  </a:lnTo>
                  <a:lnTo>
                    <a:pt x="11" y="358"/>
                  </a:lnTo>
                  <a:lnTo>
                    <a:pt x="15" y="356"/>
                  </a:lnTo>
                  <a:lnTo>
                    <a:pt x="17" y="354"/>
                  </a:lnTo>
                  <a:lnTo>
                    <a:pt x="17" y="348"/>
                  </a:lnTo>
                  <a:lnTo>
                    <a:pt x="17" y="344"/>
                  </a:lnTo>
                  <a:lnTo>
                    <a:pt x="24" y="336"/>
                  </a:lnTo>
                  <a:lnTo>
                    <a:pt x="32" y="330"/>
                  </a:lnTo>
                  <a:lnTo>
                    <a:pt x="37" y="334"/>
                  </a:lnTo>
                  <a:lnTo>
                    <a:pt x="41" y="334"/>
                  </a:lnTo>
                  <a:lnTo>
                    <a:pt x="43" y="332"/>
                  </a:lnTo>
                  <a:lnTo>
                    <a:pt x="45" y="328"/>
                  </a:lnTo>
                  <a:lnTo>
                    <a:pt x="48" y="322"/>
                  </a:lnTo>
                  <a:lnTo>
                    <a:pt x="50" y="318"/>
                  </a:lnTo>
                  <a:lnTo>
                    <a:pt x="54" y="314"/>
                  </a:lnTo>
                  <a:lnTo>
                    <a:pt x="58" y="312"/>
                  </a:lnTo>
                  <a:lnTo>
                    <a:pt x="65" y="312"/>
                  </a:lnTo>
                  <a:lnTo>
                    <a:pt x="67" y="314"/>
                  </a:lnTo>
                  <a:lnTo>
                    <a:pt x="74" y="320"/>
                  </a:lnTo>
                  <a:lnTo>
                    <a:pt x="78" y="324"/>
                  </a:lnTo>
                  <a:lnTo>
                    <a:pt x="80" y="324"/>
                  </a:lnTo>
                  <a:lnTo>
                    <a:pt x="85" y="322"/>
                  </a:lnTo>
                  <a:lnTo>
                    <a:pt x="95" y="312"/>
                  </a:lnTo>
                  <a:lnTo>
                    <a:pt x="102" y="310"/>
                  </a:lnTo>
                  <a:lnTo>
                    <a:pt x="111" y="308"/>
                  </a:lnTo>
                  <a:lnTo>
                    <a:pt x="115" y="306"/>
                  </a:lnTo>
                  <a:lnTo>
                    <a:pt x="119" y="302"/>
                  </a:lnTo>
                  <a:lnTo>
                    <a:pt x="126" y="294"/>
                  </a:lnTo>
                  <a:lnTo>
                    <a:pt x="128" y="288"/>
                  </a:lnTo>
                  <a:lnTo>
                    <a:pt x="128" y="282"/>
                  </a:lnTo>
                  <a:lnTo>
                    <a:pt x="124" y="274"/>
                  </a:lnTo>
                  <a:lnTo>
                    <a:pt x="121" y="268"/>
                  </a:lnTo>
                  <a:lnTo>
                    <a:pt x="121" y="262"/>
                  </a:lnTo>
                  <a:lnTo>
                    <a:pt x="121" y="260"/>
                  </a:lnTo>
                  <a:lnTo>
                    <a:pt x="121" y="258"/>
                  </a:lnTo>
                  <a:lnTo>
                    <a:pt x="130" y="246"/>
                  </a:lnTo>
                  <a:lnTo>
                    <a:pt x="135" y="240"/>
                  </a:lnTo>
                  <a:lnTo>
                    <a:pt x="135" y="232"/>
                  </a:lnTo>
                  <a:lnTo>
                    <a:pt x="137" y="232"/>
                  </a:lnTo>
                  <a:lnTo>
                    <a:pt x="139" y="230"/>
                  </a:lnTo>
                  <a:lnTo>
                    <a:pt x="145" y="226"/>
                  </a:lnTo>
                  <a:lnTo>
                    <a:pt x="154" y="220"/>
                  </a:lnTo>
                  <a:lnTo>
                    <a:pt x="161" y="212"/>
                  </a:lnTo>
                  <a:lnTo>
                    <a:pt x="163" y="206"/>
                  </a:lnTo>
                  <a:lnTo>
                    <a:pt x="163" y="198"/>
                  </a:lnTo>
                  <a:lnTo>
                    <a:pt x="169" y="184"/>
                  </a:lnTo>
                  <a:lnTo>
                    <a:pt x="169" y="178"/>
                  </a:lnTo>
                  <a:lnTo>
                    <a:pt x="169" y="172"/>
                  </a:lnTo>
                  <a:lnTo>
                    <a:pt x="165" y="158"/>
                  </a:lnTo>
                  <a:lnTo>
                    <a:pt x="163" y="146"/>
                  </a:lnTo>
                  <a:lnTo>
                    <a:pt x="163" y="136"/>
                  </a:lnTo>
                  <a:lnTo>
                    <a:pt x="167" y="126"/>
                  </a:lnTo>
                  <a:lnTo>
                    <a:pt x="169" y="122"/>
                  </a:lnTo>
                  <a:lnTo>
                    <a:pt x="169" y="120"/>
                  </a:lnTo>
                  <a:lnTo>
                    <a:pt x="169" y="112"/>
                  </a:lnTo>
                  <a:lnTo>
                    <a:pt x="180" y="88"/>
                  </a:lnTo>
                  <a:lnTo>
                    <a:pt x="182" y="76"/>
                  </a:lnTo>
                  <a:lnTo>
                    <a:pt x="184" y="58"/>
                  </a:lnTo>
                  <a:lnTo>
                    <a:pt x="184" y="52"/>
                  </a:lnTo>
                  <a:lnTo>
                    <a:pt x="187" y="50"/>
                  </a:lnTo>
                  <a:lnTo>
                    <a:pt x="189" y="48"/>
                  </a:lnTo>
                  <a:lnTo>
                    <a:pt x="191" y="46"/>
                  </a:lnTo>
                  <a:lnTo>
                    <a:pt x="193" y="44"/>
                  </a:lnTo>
                  <a:lnTo>
                    <a:pt x="195" y="30"/>
                  </a:lnTo>
                  <a:lnTo>
                    <a:pt x="204" y="26"/>
                  </a:lnTo>
                  <a:lnTo>
                    <a:pt x="208" y="20"/>
                  </a:lnTo>
                  <a:lnTo>
                    <a:pt x="215" y="6"/>
                  </a:lnTo>
                  <a:lnTo>
                    <a:pt x="217" y="4"/>
                  </a:lnTo>
                  <a:lnTo>
                    <a:pt x="224" y="6"/>
                  </a:lnTo>
                  <a:lnTo>
                    <a:pt x="232" y="8"/>
                  </a:lnTo>
                  <a:lnTo>
                    <a:pt x="239" y="8"/>
                  </a:lnTo>
                  <a:lnTo>
                    <a:pt x="243" y="10"/>
                  </a:lnTo>
                  <a:lnTo>
                    <a:pt x="250" y="16"/>
                  </a:lnTo>
                  <a:lnTo>
                    <a:pt x="254" y="24"/>
                  </a:lnTo>
                  <a:lnTo>
                    <a:pt x="258" y="26"/>
                  </a:lnTo>
                  <a:lnTo>
                    <a:pt x="263" y="28"/>
                  </a:lnTo>
                  <a:lnTo>
                    <a:pt x="274" y="30"/>
                  </a:lnTo>
                  <a:lnTo>
                    <a:pt x="289" y="30"/>
                  </a:lnTo>
                  <a:lnTo>
                    <a:pt x="306" y="28"/>
                  </a:lnTo>
                  <a:lnTo>
                    <a:pt x="313" y="26"/>
                  </a:lnTo>
                  <a:lnTo>
                    <a:pt x="317" y="22"/>
                  </a:lnTo>
                  <a:lnTo>
                    <a:pt x="324" y="12"/>
                  </a:lnTo>
                  <a:lnTo>
                    <a:pt x="328" y="12"/>
                  </a:lnTo>
                  <a:lnTo>
                    <a:pt x="332" y="12"/>
                  </a:lnTo>
                  <a:lnTo>
                    <a:pt x="343" y="16"/>
                  </a:lnTo>
                  <a:lnTo>
                    <a:pt x="356" y="18"/>
                  </a:lnTo>
                  <a:lnTo>
                    <a:pt x="369" y="18"/>
                  </a:lnTo>
                  <a:lnTo>
                    <a:pt x="376" y="16"/>
                  </a:lnTo>
                  <a:lnTo>
                    <a:pt x="382" y="12"/>
                  </a:lnTo>
                  <a:lnTo>
                    <a:pt x="389" y="8"/>
                  </a:lnTo>
                  <a:lnTo>
                    <a:pt x="397" y="2"/>
                  </a:lnTo>
                  <a:lnTo>
                    <a:pt x="406" y="0"/>
                  </a:lnTo>
                  <a:lnTo>
                    <a:pt x="413" y="0"/>
                  </a:lnTo>
                  <a:lnTo>
                    <a:pt x="419" y="2"/>
                  </a:lnTo>
                  <a:lnTo>
                    <a:pt x="430" y="4"/>
                  </a:lnTo>
                  <a:lnTo>
                    <a:pt x="437" y="6"/>
                  </a:lnTo>
                  <a:lnTo>
                    <a:pt x="443" y="8"/>
                  </a:lnTo>
                  <a:lnTo>
                    <a:pt x="450" y="12"/>
                  </a:lnTo>
                  <a:lnTo>
                    <a:pt x="454" y="20"/>
                  </a:lnTo>
                  <a:lnTo>
                    <a:pt x="460" y="26"/>
                  </a:lnTo>
                  <a:lnTo>
                    <a:pt x="467" y="28"/>
                  </a:lnTo>
                  <a:lnTo>
                    <a:pt x="474" y="30"/>
                  </a:lnTo>
                  <a:lnTo>
                    <a:pt x="482" y="30"/>
                  </a:lnTo>
                  <a:lnTo>
                    <a:pt x="491" y="28"/>
                  </a:lnTo>
                  <a:lnTo>
                    <a:pt x="506" y="22"/>
                  </a:lnTo>
                  <a:lnTo>
                    <a:pt x="510" y="22"/>
                  </a:lnTo>
                  <a:lnTo>
                    <a:pt x="515" y="24"/>
                  </a:lnTo>
                  <a:lnTo>
                    <a:pt x="521" y="30"/>
                  </a:lnTo>
                  <a:lnTo>
                    <a:pt x="526" y="42"/>
                  </a:lnTo>
                  <a:lnTo>
                    <a:pt x="532" y="50"/>
                  </a:lnTo>
                  <a:lnTo>
                    <a:pt x="539" y="58"/>
                  </a:lnTo>
                  <a:lnTo>
                    <a:pt x="547" y="62"/>
                  </a:lnTo>
                  <a:lnTo>
                    <a:pt x="552" y="66"/>
                  </a:lnTo>
                  <a:lnTo>
                    <a:pt x="556" y="70"/>
                  </a:lnTo>
                  <a:lnTo>
                    <a:pt x="558" y="74"/>
                  </a:lnTo>
                  <a:lnTo>
                    <a:pt x="558" y="80"/>
                  </a:lnTo>
                  <a:lnTo>
                    <a:pt x="558" y="90"/>
                  </a:lnTo>
                  <a:lnTo>
                    <a:pt x="563" y="102"/>
                  </a:lnTo>
                  <a:lnTo>
                    <a:pt x="565" y="108"/>
                  </a:lnTo>
                  <a:lnTo>
                    <a:pt x="563" y="112"/>
                  </a:lnTo>
                  <a:lnTo>
                    <a:pt x="552" y="126"/>
                  </a:lnTo>
                  <a:lnTo>
                    <a:pt x="543" y="138"/>
                  </a:lnTo>
                  <a:lnTo>
                    <a:pt x="539" y="152"/>
                  </a:lnTo>
                  <a:lnTo>
                    <a:pt x="539" y="160"/>
                  </a:lnTo>
                  <a:lnTo>
                    <a:pt x="537" y="168"/>
                  </a:lnTo>
                  <a:lnTo>
                    <a:pt x="534" y="172"/>
                  </a:lnTo>
                  <a:lnTo>
                    <a:pt x="530" y="176"/>
                  </a:lnTo>
                  <a:lnTo>
                    <a:pt x="526" y="180"/>
                  </a:lnTo>
                  <a:lnTo>
                    <a:pt x="521" y="186"/>
                  </a:lnTo>
                  <a:lnTo>
                    <a:pt x="521" y="192"/>
                  </a:lnTo>
                  <a:lnTo>
                    <a:pt x="523" y="198"/>
                  </a:lnTo>
                  <a:lnTo>
                    <a:pt x="523" y="204"/>
                  </a:lnTo>
                  <a:lnTo>
                    <a:pt x="523" y="210"/>
                  </a:lnTo>
                  <a:lnTo>
                    <a:pt x="513" y="222"/>
                  </a:lnTo>
                  <a:lnTo>
                    <a:pt x="502" y="234"/>
                  </a:lnTo>
                  <a:lnTo>
                    <a:pt x="497" y="242"/>
                  </a:lnTo>
                  <a:lnTo>
                    <a:pt x="495" y="250"/>
                  </a:lnTo>
                  <a:lnTo>
                    <a:pt x="495" y="260"/>
                  </a:lnTo>
                  <a:lnTo>
                    <a:pt x="497" y="262"/>
                  </a:lnTo>
                  <a:lnTo>
                    <a:pt x="500" y="264"/>
                  </a:lnTo>
                  <a:lnTo>
                    <a:pt x="504" y="276"/>
                  </a:lnTo>
                  <a:lnTo>
                    <a:pt x="508" y="288"/>
                  </a:lnTo>
                  <a:lnTo>
                    <a:pt x="517" y="298"/>
                  </a:lnTo>
                  <a:lnTo>
                    <a:pt x="517" y="306"/>
                  </a:lnTo>
                  <a:lnTo>
                    <a:pt x="517" y="328"/>
                  </a:lnTo>
                  <a:lnTo>
                    <a:pt x="517" y="350"/>
                  </a:lnTo>
                  <a:lnTo>
                    <a:pt x="521" y="370"/>
                  </a:lnTo>
                  <a:lnTo>
                    <a:pt x="528" y="392"/>
                  </a:lnTo>
                  <a:lnTo>
                    <a:pt x="537" y="408"/>
                  </a:lnTo>
                  <a:lnTo>
                    <a:pt x="545" y="426"/>
                  </a:lnTo>
                  <a:lnTo>
                    <a:pt x="556" y="442"/>
                  </a:lnTo>
                  <a:lnTo>
                    <a:pt x="558" y="452"/>
                  </a:lnTo>
                  <a:lnTo>
                    <a:pt x="560" y="460"/>
                  </a:lnTo>
                  <a:lnTo>
                    <a:pt x="556" y="456"/>
                  </a:lnTo>
                  <a:lnTo>
                    <a:pt x="543" y="452"/>
                  </a:lnTo>
                  <a:lnTo>
                    <a:pt x="528" y="450"/>
                  </a:lnTo>
                  <a:lnTo>
                    <a:pt x="502" y="452"/>
                  </a:lnTo>
                  <a:lnTo>
                    <a:pt x="500" y="454"/>
                  </a:lnTo>
                  <a:lnTo>
                    <a:pt x="500" y="456"/>
                  </a:lnTo>
                  <a:lnTo>
                    <a:pt x="500" y="460"/>
                  </a:lnTo>
                  <a:lnTo>
                    <a:pt x="497" y="464"/>
                  </a:lnTo>
                  <a:lnTo>
                    <a:pt x="489" y="478"/>
                  </a:lnTo>
                  <a:lnTo>
                    <a:pt x="487" y="492"/>
                  </a:lnTo>
                  <a:lnTo>
                    <a:pt x="484" y="514"/>
                  </a:lnTo>
                  <a:lnTo>
                    <a:pt x="482" y="544"/>
                  </a:lnTo>
                  <a:lnTo>
                    <a:pt x="482" y="552"/>
                  </a:lnTo>
                  <a:lnTo>
                    <a:pt x="484" y="560"/>
                  </a:lnTo>
                  <a:lnTo>
                    <a:pt x="487" y="568"/>
                  </a:lnTo>
                  <a:lnTo>
                    <a:pt x="493" y="574"/>
                  </a:lnTo>
                  <a:lnTo>
                    <a:pt x="500" y="580"/>
                  </a:lnTo>
                  <a:lnTo>
                    <a:pt x="506" y="586"/>
                  </a:lnTo>
                  <a:lnTo>
                    <a:pt x="513" y="588"/>
                  </a:lnTo>
                  <a:lnTo>
                    <a:pt x="519" y="590"/>
                  </a:lnTo>
                  <a:lnTo>
                    <a:pt x="521" y="590"/>
                  </a:lnTo>
                  <a:lnTo>
                    <a:pt x="521" y="592"/>
                  </a:lnTo>
                  <a:lnTo>
                    <a:pt x="521" y="600"/>
                  </a:lnTo>
                  <a:lnTo>
                    <a:pt x="521" y="622"/>
                  </a:lnTo>
                  <a:lnTo>
                    <a:pt x="519" y="622"/>
                  </a:lnTo>
                  <a:lnTo>
                    <a:pt x="513" y="622"/>
                  </a:lnTo>
                  <a:lnTo>
                    <a:pt x="506" y="622"/>
                  </a:lnTo>
                  <a:lnTo>
                    <a:pt x="500" y="618"/>
                  </a:lnTo>
                  <a:lnTo>
                    <a:pt x="495" y="614"/>
                  </a:lnTo>
                  <a:lnTo>
                    <a:pt x="493" y="610"/>
                  </a:lnTo>
                  <a:lnTo>
                    <a:pt x="491" y="604"/>
                  </a:lnTo>
                  <a:lnTo>
                    <a:pt x="489" y="600"/>
                  </a:lnTo>
                  <a:lnTo>
                    <a:pt x="480" y="594"/>
                  </a:lnTo>
                  <a:lnTo>
                    <a:pt x="471" y="588"/>
                  </a:lnTo>
                  <a:lnTo>
                    <a:pt x="458" y="572"/>
                  </a:lnTo>
                  <a:lnTo>
                    <a:pt x="454" y="562"/>
                  </a:lnTo>
                  <a:lnTo>
                    <a:pt x="452" y="560"/>
                  </a:lnTo>
                  <a:lnTo>
                    <a:pt x="447" y="560"/>
                  </a:lnTo>
                  <a:lnTo>
                    <a:pt x="428" y="570"/>
                  </a:lnTo>
                  <a:lnTo>
                    <a:pt x="417" y="574"/>
                  </a:lnTo>
                  <a:lnTo>
                    <a:pt x="406" y="574"/>
                  </a:lnTo>
                  <a:lnTo>
                    <a:pt x="397" y="572"/>
                  </a:lnTo>
                  <a:lnTo>
                    <a:pt x="395" y="570"/>
                  </a:lnTo>
                  <a:lnTo>
                    <a:pt x="393" y="566"/>
                  </a:lnTo>
                  <a:lnTo>
                    <a:pt x="393" y="560"/>
                  </a:lnTo>
                  <a:lnTo>
                    <a:pt x="395" y="550"/>
                  </a:lnTo>
                  <a:lnTo>
                    <a:pt x="382" y="556"/>
                  </a:lnTo>
                  <a:lnTo>
                    <a:pt x="378" y="558"/>
                  </a:lnTo>
                  <a:lnTo>
                    <a:pt x="374" y="554"/>
                  </a:lnTo>
                  <a:lnTo>
                    <a:pt x="363" y="548"/>
                  </a:lnTo>
                  <a:lnTo>
                    <a:pt x="352" y="544"/>
                  </a:lnTo>
                  <a:lnTo>
                    <a:pt x="343" y="544"/>
                  </a:lnTo>
                  <a:lnTo>
                    <a:pt x="334" y="546"/>
                  </a:lnTo>
                  <a:lnTo>
                    <a:pt x="315" y="550"/>
                  </a:lnTo>
                  <a:lnTo>
                    <a:pt x="308" y="550"/>
                  </a:lnTo>
                  <a:lnTo>
                    <a:pt x="306" y="548"/>
                  </a:lnTo>
                  <a:lnTo>
                    <a:pt x="304" y="546"/>
                  </a:lnTo>
                  <a:lnTo>
                    <a:pt x="306" y="526"/>
                  </a:lnTo>
                  <a:lnTo>
                    <a:pt x="304" y="504"/>
                  </a:lnTo>
                  <a:lnTo>
                    <a:pt x="297" y="486"/>
                  </a:lnTo>
                  <a:lnTo>
                    <a:pt x="289" y="466"/>
                  </a:lnTo>
                  <a:lnTo>
                    <a:pt x="289" y="462"/>
                  </a:lnTo>
                  <a:lnTo>
                    <a:pt x="289" y="456"/>
                  </a:lnTo>
                  <a:lnTo>
                    <a:pt x="289" y="450"/>
                  </a:lnTo>
                  <a:lnTo>
                    <a:pt x="289" y="444"/>
                  </a:lnTo>
                  <a:lnTo>
                    <a:pt x="284" y="440"/>
                  </a:lnTo>
                  <a:lnTo>
                    <a:pt x="284" y="432"/>
                  </a:lnTo>
                  <a:lnTo>
                    <a:pt x="282" y="428"/>
                  </a:lnTo>
                  <a:lnTo>
                    <a:pt x="280" y="424"/>
                  </a:lnTo>
                  <a:lnTo>
                    <a:pt x="274" y="424"/>
                  </a:lnTo>
                  <a:lnTo>
                    <a:pt x="267" y="424"/>
                  </a:lnTo>
                  <a:lnTo>
                    <a:pt x="263" y="424"/>
                  </a:lnTo>
                  <a:lnTo>
                    <a:pt x="261" y="422"/>
                  </a:lnTo>
                  <a:lnTo>
                    <a:pt x="250" y="422"/>
                  </a:lnTo>
                  <a:lnTo>
                    <a:pt x="248" y="422"/>
                  </a:lnTo>
                  <a:lnTo>
                    <a:pt x="243" y="420"/>
                  </a:lnTo>
                  <a:lnTo>
                    <a:pt x="241" y="416"/>
                  </a:lnTo>
                  <a:lnTo>
                    <a:pt x="237" y="412"/>
                  </a:lnTo>
                  <a:lnTo>
                    <a:pt x="230" y="410"/>
                  </a:lnTo>
                  <a:lnTo>
                    <a:pt x="224" y="412"/>
                  </a:lnTo>
                  <a:lnTo>
                    <a:pt x="217" y="416"/>
                  </a:lnTo>
                  <a:lnTo>
                    <a:pt x="215" y="422"/>
                  </a:lnTo>
                  <a:lnTo>
                    <a:pt x="215" y="430"/>
                  </a:lnTo>
                  <a:lnTo>
                    <a:pt x="215" y="438"/>
                  </a:lnTo>
                  <a:lnTo>
                    <a:pt x="213" y="442"/>
                  </a:lnTo>
                  <a:lnTo>
                    <a:pt x="211" y="444"/>
                  </a:lnTo>
                  <a:lnTo>
                    <a:pt x="202" y="450"/>
                  </a:lnTo>
                  <a:lnTo>
                    <a:pt x="191" y="452"/>
                  </a:lnTo>
                  <a:lnTo>
                    <a:pt x="180" y="450"/>
                  </a:lnTo>
                  <a:lnTo>
                    <a:pt x="176" y="448"/>
                  </a:lnTo>
                  <a:lnTo>
                    <a:pt x="174" y="446"/>
                  </a:lnTo>
                  <a:lnTo>
                    <a:pt x="171" y="438"/>
                  </a:lnTo>
                  <a:lnTo>
                    <a:pt x="169" y="430"/>
                  </a:lnTo>
                  <a:lnTo>
                    <a:pt x="165" y="414"/>
                  </a:lnTo>
                  <a:lnTo>
                    <a:pt x="161" y="398"/>
                  </a:lnTo>
                  <a:lnTo>
                    <a:pt x="156" y="392"/>
                  </a:lnTo>
                  <a:lnTo>
                    <a:pt x="150" y="386"/>
                  </a:lnTo>
                  <a:lnTo>
                    <a:pt x="135" y="380"/>
                  </a:lnTo>
                  <a:lnTo>
                    <a:pt x="119" y="378"/>
                  </a:lnTo>
                  <a:lnTo>
                    <a:pt x="104" y="378"/>
                  </a:lnTo>
                  <a:lnTo>
                    <a:pt x="87" y="378"/>
                  </a:lnTo>
                  <a:lnTo>
                    <a:pt x="72" y="374"/>
                  </a:lnTo>
                  <a:lnTo>
                    <a:pt x="56" y="372"/>
                  </a:lnTo>
                  <a:lnTo>
                    <a:pt x="45" y="372"/>
                  </a:lnTo>
                  <a:lnTo>
                    <a:pt x="39" y="376"/>
                  </a:lnTo>
                  <a:lnTo>
                    <a:pt x="35" y="380"/>
                  </a:lnTo>
                  <a:lnTo>
                    <a:pt x="28" y="384"/>
                  </a:lnTo>
                  <a:lnTo>
                    <a:pt x="19" y="386"/>
                  </a:lnTo>
                  <a:lnTo>
                    <a:pt x="11" y="386"/>
                  </a:lnTo>
                  <a:lnTo>
                    <a:pt x="6" y="384"/>
                  </a:lnTo>
                  <a:lnTo>
                    <a:pt x="4" y="382"/>
                  </a:lnTo>
                  <a:lnTo>
                    <a:pt x="2" y="378"/>
                  </a:lnTo>
                  <a:lnTo>
                    <a:pt x="0" y="374"/>
                  </a:lnTo>
                  <a:lnTo>
                    <a:pt x="0" y="366"/>
                  </a:lnTo>
                  <a:lnTo>
                    <a:pt x="2" y="360"/>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38" name="Freeform 64"/>
            <p:cNvSpPr>
              <a:spLocks/>
            </p:cNvSpPr>
            <p:nvPr/>
          </p:nvSpPr>
          <p:spPr bwMode="gray">
            <a:xfrm>
              <a:off x="6191208" y="3918413"/>
              <a:ext cx="798111" cy="740193"/>
            </a:xfrm>
            <a:custGeom>
              <a:avLst/>
              <a:gdLst>
                <a:gd name="T0" fmla="*/ 2147483647 w 365"/>
                <a:gd name="T1" fmla="*/ 2147483647 h 402"/>
                <a:gd name="T2" fmla="*/ 2147483647 w 365"/>
                <a:gd name="T3" fmla="*/ 2147483647 h 402"/>
                <a:gd name="T4" fmla="*/ 2147483647 w 365"/>
                <a:gd name="T5" fmla="*/ 2147483647 h 402"/>
                <a:gd name="T6" fmla="*/ 2147483647 w 365"/>
                <a:gd name="T7" fmla="*/ 2147483647 h 402"/>
                <a:gd name="T8" fmla="*/ 2147483647 w 365"/>
                <a:gd name="T9" fmla="*/ 2147483647 h 402"/>
                <a:gd name="T10" fmla="*/ 2147483647 w 365"/>
                <a:gd name="T11" fmla="*/ 2147483647 h 402"/>
                <a:gd name="T12" fmla="*/ 2147483647 w 365"/>
                <a:gd name="T13" fmla="*/ 2147483647 h 402"/>
                <a:gd name="T14" fmla="*/ 2147483647 w 365"/>
                <a:gd name="T15" fmla="*/ 2147483647 h 402"/>
                <a:gd name="T16" fmla="*/ 2147483647 w 365"/>
                <a:gd name="T17" fmla="*/ 2147483647 h 402"/>
                <a:gd name="T18" fmla="*/ 2147483647 w 365"/>
                <a:gd name="T19" fmla="*/ 2147483647 h 402"/>
                <a:gd name="T20" fmla="*/ 2147483647 w 365"/>
                <a:gd name="T21" fmla="*/ 2147483647 h 402"/>
                <a:gd name="T22" fmla="*/ 2147483647 w 365"/>
                <a:gd name="T23" fmla="*/ 2147483647 h 402"/>
                <a:gd name="T24" fmla="*/ 2147483647 w 365"/>
                <a:gd name="T25" fmla="*/ 2147483647 h 402"/>
                <a:gd name="T26" fmla="*/ 2147483647 w 365"/>
                <a:gd name="T27" fmla="*/ 2147483647 h 402"/>
                <a:gd name="T28" fmla="*/ 2147483647 w 365"/>
                <a:gd name="T29" fmla="*/ 2147483647 h 402"/>
                <a:gd name="T30" fmla="*/ 2147483647 w 365"/>
                <a:gd name="T31" fmla="*/ 2147483647 h 402"/>
                <a:gd name="T32" fmla="*/ 2147483647 w 365"/>
                <a:gd name="T33" fmla="*/ 2147483647 h 402"/>
                <a:gd name="T34" fmla="*/ 2147483647 w 365"/>
                <a:gd name="T35" fmla="*/ 2147483647 h 402"/>
                <a:gd name="T36" fmla="*/ 2147483647 w 365"/>
                <a:gd name="T37" fmla="*/ 2147483647 h 402"/>
                <a:gd name="T38" fmla="*/ 2147483647 w 365"/>
                <a:gd name="T39" fmla="*/ 2147483647 h 402"/>
                <a:gd name="T40" fmla="*/ 2147483647 w 365"/>
                <a:gd name="T41" fmla="*/ 2147483647 h 402"/>
                <a:gd name="T42" fmla="*/ 2147483647 w 365"/>
                <a:gd name="T43" fmla="*/ 2147483647 h 402"/>
                <a:gd name="T44" fmla="*/ 2147483647 w 365"/>
                <a:gd name="T45" fmla="*/ 2147483647 h 402"/>
                <a:gd name="T46" fmla="*/ 2147483647 w 365"/>
                <a:gd name="T47" fmla="*/ 2147483647 h 402"/>
                <a:gd name="T48" fmla="*/ 2147483647 w 365"/>
                <a:gd name="T49" fmla="*/ 2147483647 h 402"/>
                <a:gd name="T50" fmla="*/ 2147483647 w 365"/>
                <a:gd name="T51" fmla="*/ 2147483647 h 402"/>
                <a:gd name="T52" fmla="*/ 2147483647 w 365"/>
                <a:gd name="T53" fmla="*/ 2147483647 h 402"/>
                <a:gd name="T54" fmla="*/ 2147483647 w 365"/>
                <a:gd name="T55" fmla="*/ 2147483647 h 402"/>
                <a:gd name="T56" fmla="*/ 2147483647 w 365"/>
                <a:gd name="T57" fmla="*/ 2147483647 h 402"/>
                <a:gd name="T58" fmla="*/ 2147483647 w 365"/>
                <a:gd name="T59" fmla="*/ 2147483647 h 402"/>
                <a:gd name="T60" fmla="*/ 2147483647 w 365"/>
                <a:gd name="T61" fmla="*/ 2147483647 h 402"/>
                <a:gd name="T62" fmla="*/ 2147483647 w 365"/>
                <a:gd name="T63" fmla="*/ 2147483647 h 402"/>
                <a:gd name="T64" fmla="*/ 2147483647 w 365"/>
                <a:gd name="T65" fmla="*/ 2147483647 h 402"/>
                <a:gd name="T66" fmla="*/ 2147483647 w 365"/>
                <a:gd name="T67" fmla="*/ 2147483647 h 402"/>
                <a:gd name="T68" fmla="*/ 2147483647 w 365"/>
                <a:gd name="T69" fmla="*/ 2147483647 h 402"/>
                <a:gd name="T70" fmla="*/ 2147483647 w 365"/>
                <a:gd name="T71" fmla="*/ 2147483647 h 402"/>
                <a:gd name="T72" fmla="*/ 2147483647 w 365"/>
                <a:gd name="T73" fmla="*/ 2147483647 h 402"/>
                <a:gd name="T74" fmla="*/ 2147483647 w 365"/>
                <a:gd name="T75" fmla="*/ 2147483647 h 402"/>
                <a:gd name="T76" fmla="*/ 2147483647 w 365"/>
                <a:gd name="T77" fmla="*/ 2147483647 h 402"/>
                <a:gd name="T78" fmla="*/ 0 w 365"/>
                <a:gd name="T79" fmla="*/ 2147483647 h 402"/>
                <a:gd name="T80" fmla="*/ 2147483647 w 365"/>
                <a:gd name="T81" fmla="*/ 2147483647 h 402"/>
                <a:gd name="T82" fmla="*/ 2147483647 w 365"/>
                <a:gd name="T83" fmla="*/ 2147483647 h 402"/>
                <a:gd name="T84" fmla="*/ 2147483647 w 365"/>
                <a:gd name="T85" fmla="*/ 2147483647 h 402"/>
                <a:gd name="T86" fmla="*/ 2147483647 w 365"/>
                <a:gd name="T87" fmla="*/ 2147483647 h 402"/>
                <a:gd name="T88" fmla="*/ 2147483647 w 365"/>
                <a:gd name="T89" fmla="*/ 2147483647 h 402"/>
                <a:gd name="T90" fmla="*/ 2147483647 w 365"/>
                <a:gd name="T91" fmla="*/ 2147483647 h 402"/>
                <a:gd name="T92" fmla="*/ 2147483647 w 365"/>
                <a:gd name="T93" fmla="*/ 2147483647 h 402"/>
                <a:gd name="T94" fmla="*/ 2147483647 w 365"/>
                <a:gd name="T95" fmla="*/ 2147483647 h 402"/>
                <a:gd name="T96" fmla="*/ 2147483647 w 365"/>
                <a:gd name="T97" fmla="*/ 2147483647 h 402"/>
                <a:gd name="T98" fmla="*/ 2147483647 w 365"/>
                <a:gd name="T99" fmla="*/ 2147483647 h 402"/>
                <a:gd name="T100" fmla="*/ 2147483647 w 365"/>
                <a:gd name="T101" fmla="*/ 2147483647 h 402"/>
                <a:gd name="T102" fmla="*/ 2147483647 w 365"/>
                <a:gd name="T103" fmla="*/ 2147483647 h 402"/>
                <a:gd name="T104" fmla="*/ 2147483647 w 365"/>
                <a:gd name="T105" fmla="*/ 2147483647 h 402"/>
                <a:gd name="T106" fmla="*/ 2147483647 w 365"/>
                <a:gd name="T107" fmla="*/ 2147483647 h 402"/>
                <a:gd name="T108" fmla="*/ 2147483647 w 365"/>
                <a:gd name="T109" fmla="*/ 2147483647 h 402"/>
                <a:gd name="T110" fmla="*/ 2147483647 w 365"/>
                <a:gd name="T111" fmla="*/ 2147483647 h 402"/>
                <a:gd name="T112" fmla="*/ 2147483647 w 365"/>
                <a:gd name="T113" fmla="*/ 2147483647 h 402"/>
                <a:gd name="T114" fmla="*/ 2147483647 w 365"/>
                <a:gd name="T115" fmla="*/ 2147483647 h 402"/>
                <a:gd name="T116" fmla="*/ 2147483647 w 365"/>
                <a:gd name="T117" fmla="*/ 2147483647 h 402"/>
                <a:gd name="T118" fmla="*/ 2147483647 w 365"/>
                <a:gd name="T119" fmla="*/ 2147483647 h 402"/>
                <a:gd name="T120" fmla="*/ 2147483647 w 365"/>
                <a:gd name="T121" fmla="*/ 2147483647 h 402"/>
                <a:gd name="T122" fmla="*/ 2147483647 w 365"/>
                <a:gd name="T123" fmla="*/ 2147483647 h 402"/>
                <a:gd name="T124" fmla="*/ 2147483647 w 365"/>
                <a:gd name="T125" fmla="*/ 2147483647 h 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5"/>
                <a:gd name="T190" fmla="*/ 0 h 402"/>
                <a:gd name="T191" fmla="*/ 365 w 365"/>
                <a:gd name="T192" fmla="*/ 402 h 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5" h="402">
                  <a:moveTo>
                    <a:pt x="32" y="14"/>
                  </a:moveTo>
                  <a:lnTo>
                    <a:pt x="32" y="14"/>
                  </a:lnTo>
                  <a:lnTo>
                    <a:pt x="41" y="12"/>
                  </a:lnTo>
                  <a:lnTo>
                    <a:pt x="48" y="8"/>
                  </a:lnTo>
                  <a:lnTo>
                    <a:pt x="52" y="4"/>
                  </a:lnTo>
                  <a:lnTo>
                    <a:pt x="58" y="0"/>
                  </a:lnTo>
                  <a:lnTo>
                    <a:pt x="69" y="0"/>
                  </a:lnTo>
                  <a:lnTo>
                    <a:pt x="85" y="2"/>
                  </a:lnTo>
                  <a:lnTo>
                    <a:pt x="100" y="6"/>
                  </a:lnTo>
                  <a:lnTo>
                    <a:pt x="117" y="6"/>
                  </a:lnTo>
                  <a:lnTo>
                    <a:pt x="132" y="6"/>
                  </a:lnTo>
                  <a:lnTo>
                    <a:pt x="148" y="8"/>
                  </a:lnTo>
                  <a:lnTo>
                    <a:pt x="163" y="14"/>
                  </a:lnTo>
                  <a:lnTo>
                    <a:pt x="169" y="20"/>
                  </a:lnTo>
                  <a:lnTo>
                    <a:pt x="174" y="26"/>
                  </a:lnTo>
                  <a:lnTo>
                    <a:pt x="178" y="42"/>
                  </a:lnTo>
                  <a:lnTo>
                    <a:pt x="182" y="58"/>
                  </a:lnTo>
                  <a:lnTo>
                    <a:pt x="184" y="66"/>
                  </a:lnTo>
                  <a:lnTo>
                    <a:pt x="187" y="74"/>
                  </a:lnTo>
                  <a:lnTo>
                    <a:pt x="189" y="76"/>
                  </a:lnTo>
                  <a:lnTo>
                    <a:pt x="193" y="78"/>
                  </a:lnTo>
                  <a:lnTo>
                    <a:pt x="204" y="80"/>
                  </a:lnTo>
                  <a:lnTo>
                    <a:pt x="215" y="78"/>
                  </a:lnTo>
                  <a:lnTo>
                    <a:pt x="224" y="72"/>
                  </a:lnTo>
                  <a:lnTo>
                    <a:pt x="226" y="70"/>
                  </a:lnTo>
                  <a:lnTo>
                    <a:pt x="228" y="66"/>
                  </a:lnTo>
                  <a:lnTo>
                    <a:pt x="228" y="58"/>
                  </a:lnTo>
                  <a:lnTo>
                    <a:pt x="228" y="50"/>
                  </a:lnTo>
                  <a:lnTo>
                    <a:pt x="230" y="44"/>
                  </a:lnTo>
                  <a:lnTo>
                    <a:pt x="237" y="40"/>
                  </a:lnTo>
                  <a:lnTo>
                    <a:pt x="243" y="38"/>
                  </a:lnTo>
                  <a:lnTo>
                    <a:pt x="250" y="40"/>
                  </a:lnTo>
                  <a:lnTo>
                    <a:pt x="254" y="44"/>
                  </a:lnTo>
                  <a:lnTo>
                    <a:pt x="256" y="48"/>
                  </a:lnTo>
                  <a:lnTo>
                    <a:pt x="261" y="50"/>
                  </a:lnTo>
                  <a:lnTo>
                    <a:pt x="263" y="50"/>
                  </a:lnTo>
                  <a:lnTo>
                    <a:pt x="274" y="50"/>
                  </a:lnTo>
                  <a:lnTo>
                    <a:pt x="276" y="52"/>
                  </a:lnTo>
                  <a:lnTo>
                    <a:pt x="280" y="52"/>
                  </a:lnTo>
                  <a:lnTo>
                    <a:pt x="287" y="52"/>
                  </a:lnTo>
                  <a:lnTo>
                    <a:pt x="293" y="52"/>
                  </a:lnTo>
                  <a:lnTo>
                    <a:pt x="295" y="56"/>
                  </a:lnTo>
                  <a:lnTo>
                    <a:pt x="297" y="60"/>
                  </a:lnTo>
                  <a:lnTo>
                    <a:pt x="297" y="68"/>
                  </a:lnTo>
                  <a:lnTo>
                    <a:pt x="302" y="72"/>
                  </a:lnTo>
                  <a:lnTo>
                    <a:pt x="302" y="78"/>
                  </a:lnTo>
                  <a:lnTo>
                    <a:pt x="302" y="84"/>
                  </a:lnTo>
                  <a:lnTo>
                    <a:pt x="302" y="90"/>
                  </a:lnTo>
                  <a:lnTo>
                    <a:pt x="302" y="94"/>
                  </a:lnTo>
                  <a:lnTo>
                    <a:pt x="310" y="114"/>
                  </a:lnTo>
                  <a:lnTo>
                    <a:pt x="317" y="132"/>
                  </a:lnTo>
                  <a:lnTo>
                    <a:pt x="319" y="154"/>
                  </a:lnTo>
                  <a:lnTo>
                    <a:pt x="317" y="174"/>
                  </a:lnTo>
                  <a:lnTo>
                    <a:pt x="319" y="176"/>
                  </a:lnTo>
                  <a:lnTo>
                    <a:pt x="321" y="178"/>
                  </a:lnTo>
                  <a:lnTo>
                    <a:pt x="328" y="178"/>
                  </a:lnTo>
                  <a:lnTo>
                    <a:pt x="347" y="174"/>
                  </a:lnTo>
                  <a:lnTo>
                    <a:pt x="356" y="172"/>
                  </a:lnTo>
                  <a:lnTo>
                    <a:pt x="365" y="172"/>
                  </a:lnTo>
                  <a:lnTo>
                    <a:pt x="365" y="230"/>
                  </a:lnTo>
                  <a:lnTo>
                    <a:pt x="341" y="236"/>
                  </a:lnTo>
                  <a:lnTo>
                    <a:pt x="321" y="238"/>
                  </a:lnTo>
                  <a:lnTo>
                    <a:pt x="308" y="238"/>
                  </a:lnTo>
                  <a:lnTo>
                    <a:pt x="306" y="394"/>
                  </a:lnTo>
                  <a:lnTo>
                    <a:pt x="284" y="400"/>
                  </a:lnTo>
                  <a:lnTo>
                    <a:pt x="265" y="402"/>
                  </a:lnTo>
                  <a:lnTo>
                    <a:pt x="245" y="402"/>
                  </a:lnTo>
                  <a:lnTo>
                    <a:pt x="234" y="402"/>
                  </a:lnTo>
                  <a:lnTo>
                    <a:pt x="226" y="398"/>
                  </a:lnTo>
                  <a:lnTo>
                    <a:pt x="217" y="394"/>
                  </a:lnTo>
                  <a:lnTo>
                    <a:pt x="213" y="386"/>
                  </a:lnTo>
                  <a:lnTo>
                    <a:pt x="208" y="380"/>
                  </a:lnTo>
                  <a:lnTo>
                    <a:pt x="202" y="376"/>
                  </a:lnTo>
                  <a:lnTo>
                    <a:pt x="169" y="374"/>
                  </a:lnTo>
                  <a:lnTo>
                    <a:pt x="137" y="374"/>
                  </a:lnTo>
                  <a:lnTo>
                    <a:pt x="104" y="374"/>
                  </a:lnTo>
                  <a:lnTo>
                    <a:pt x="71" y="372"/>
                  </a:lnTo>
                  <a:lnTo>
                    <a:pt x="61" y="368"/>
                  </a:lnTo>
                  <a:lnTo>
                    <a:pt x="54" y="368"/>
                  </a:lnTo>
                  <a:lnTo>
                    <a:pt x="48" y="368"/>
                  </a:lnTo>
                  <a:lnTo>
                    <a:pt x="45" y="370"/>
                  </a:lnTo>
                  <a:lnTo>
                    <a:pt x="43" y="372"/>
                  </a:lnTo>
                  <a:lnTo>
                    <a:pt x="39" y="378"/>
                  </a:lnTo>
                  <a:lnTo>
                    <a:pt x="37" y="380"/>
                  </a:lnTo>
                  <a:lnTo>
                    <a:pt x="35" y="380"/>
                  </a:lnTo>
                  <a:lnTo>
                    <a:pt x="32" y="376"/>
                  </a:lnTo>
                  <a:lnTo>
                    <a:pt x="28" y="372"/>
                  </a:lnTo>
                  <a:lnTo>
                    <a:pt x="26" y="370"/>
                  </a:lnTo>
                  <a:lnTo>
                    <a:pt x="19" y="368"/>
                  </a:lnTo>
                  <a:lnTo>
                    <a:pt x="15" y="370"/>
                  </a:lnTo>
                  <a:lnTo>
                    <a:pt x="6" y="374"/>
                  </a:lnTo>
                  <a:lnTo>
                    <a:pt x="2" y="368"/>
                  </a:lnTo>
                  <a:lnTo>
                    <a:pt x="0" y="364"/>
                  </a:lnTo>
                  <a:lnTo>
                    <a:pt x="0" y="360"/>
                  </a:lnTo>
                  <a:lnTo>
                    <a:pt x="2" y="348"/>
                  </a:lnTo>
                  <a:lnTo>
                    <a:pt x="4" y="336"/>
                  </a:lnTo>
                  <a:lnTo>
                    <a:pt x="6" y="332"/>
                  </a:lnTo>
                  <a:lnTo>
                    <a:pt x="11" y="328"/>
                  </a:lnTo>
                  <a:lnTo>
                    <a:pt x="13" y="324"/>
                  </a:lnTo>
                  <a:lnTo>
                    <a:pt x="15" y="320"/>
                  </a:lnTo>
                  <a:lnTo>
                    <a:pt x="17" y="296"/>
                  </a:lnTo>
                  <a:lnTo>
                    <a:pt x="19" y="284"/>
                  </a:lnTo>
                  <a:lnTo>
                    <a:pt x="24" y="274"/>
                  </a:lnTo>
                  <a:lnTo>
                    <a:pt x="26" y="270"/>
                  </a:lnTo>
                  <a:lnTo>
                    <a:pt x="26" y="264"/>
                  </a:lnTo>
                  <a:lnTo>
                    <a:pt x="26" y="258"/>
                  </a:lnTo>
                  <a:lnTo>
                    <a:pt x="28" y="254"/>
                  </a:lnTo>
                  <a:lnTo>
                    <a:pt x="32" y="250"/>
                  </a:lnTo>
                  <a:lnTo>
                    <a:pt x="37" y="244"/>
                  </a:lnTo>
                  <a:lnTo>
                    <a:pt x="39" y="234"/>
                  </a:lnTo>
                  <a:lnTo>
                    <a:pt x="43" y="226"/>
                  </a:lnTo>
                  <a:lnTo>
                    <a:pt x="50" y="218"/>
                  </a:lnTo>
                  <a:lnTo>
                    <a:pt x="58" y="210"/>
                  </a:lnTo>
                  <a:lnTo>
                    <a:pt x="63" y="206"/>
                  </a:lnTo>
                  <a:lnTo>
                    <a:pt x="65" y="198"/>
                  </a:lnTo>
                  <a:lnTo>
                    <a:pt x="65" y="182"/>
                  </a:lnTo>
                  <a:lnTo>
                    <a:pt x="65" y="184"/>
                  </a:lnTo>
                  <a:lnTo>
                    <a:pt x="63" y="178"/>
                  </a:lnTo>
                  <a:lnTo>
                    <a:pt x="61" y="174"/>
                  </a:lnTo>
                  <a:lnTo>
                    <a:pt x="58" y="166"/>
                  </a:lnTo>
                  <a:lnTo>
                    <a:pt x="50" y="154"/>
                  </a:lnTo>
                  <a:lnTo>
                    <a:pt x="48" y="146"/>
                  </a:lnTo>
                  <a:lnTo>
                    <a:pt x="50" y="138"/>
                  </a:lnTo>
                  <a:lnTo>
                    <a:pt x="48" y="134"/>
                  </a:lnTo>
                  <a:lnTo>
                    <a:pt x="43" y="130"/>
                  </a:lnTo>
                  <a:lnTo>
                    <a:pt x="41" y="126"/>
                  </a:lnTo>
                  <a:lnTo>
                    <a:pt x="45" y="112"/>
                  </a:lnTo>
                  <a:lnTo>
                    <a:pt x="48" y="104"/>
                  </a:lnTo>
                  <a:lnTo>
                    <a:pt x="50" y="94"/>
                  </a:lnTo>
                  <a:lnTo>
                    <a:pt x="50" y="84"/>
                  </a:lnTo>
                  <a:lnTo>
                    <a:pt x="45" y="74"/>
                  </a:lnTo>
                  <a:lnTo>
                    <a:pt x="41" y="66"/>
                  </a:lnTo>
                  <a:lnTo>
                    <a:pt x="30" y="56"/>
                  </a:lnTo>
                  <a:lnTo>
                    <a:pt x="28" y="54"/>
                  </a:lnTo>
                  <a:lnTo>
                    <a:pt x="28" y="50"/>
                  </a:lnTo>
                  <a:lnTo>
                    <a:pt x="28" y="44"/>
                  </a:lnTo>
                  <a:lnTo>
                    <a:pt x="24" y="40"/>
                  </a:lnTo>
                  <a:lnTo>
                    <a:pt x="21" y="38"/>
                  </a:lnTo>
                  <a:lnTo>
                    <a:pt x="17" y="34"/>
                  </a:lnTo>
                  <a:lnTo>
                    <a:pt x="13" y="32"/>
                  </a:lnTo>
                  <a:lnTo>
                    <a:pt x="11" y="24"/>
                  </a:lnTo>
                  <a:lnTo>
                    <a:pt x="13" y="22"/>
                  </a:lnTo>
                  <a:lnTo>
                    <a:pt x="15" y="22"/>
                  </a:lnTo>
                  <a:lnTo>
                    <a:pt x="26" y="20"/>
                  </a:lnTo>
                  <a:lnTo>
                    <a:pt x="32" y="14"/>
                  </a:lnTo>
                  <a:close/>
                </a:path>
              </a:pathLst>
            </a:custGeom>
            <a:solidFill>
              <a:schemeClr val="bg1">
                <a:lumMod val="65000"/>
              </a:schemeClr>
            </a:solidFill>
            <a:ln w="6350">
              <a:solidFill>
                <a:schemeClr val="bg1"/>
              </a:solidFill>
              <a:round/>
              <a:headEnd/>
              <a:tailEnd/>
            </a:ln>
          </p:spPr>
          <p:txBody>
            <a:bodyPr/>
            <a:lstStyle/>
            <a:p>
              <a:pPr>
                <a:defRPr/>
              </a:pPr>
              <a:endParaRPr lang="en-US" dirty="0"/>
            </a:p>
          </p:txBody>
        </p:sp>
        <p:sp>
          <p:nvSpPr>
            <p:cNvPr id="139" name="Freeform 65"/>
            <p:cNvSpPr>
              <a:spLocks/>
            </p:cNvSpPr>
            <p:nvPr/>
          </p:nvSpPr>
          <p:spPr bwMode="gray">
            <a:xfrm>
              <a:off x="6187425" y="4596329"/>
              <a:ext cx="890784" cy="749090"/>
            </a:xfrm>
            <a:custGeom>
              <a:avLst/>
              <a:gdLst>
                <a:gd name="T0" fmla="*/ 17 w 408"/>
                <a:gd name="T1" fmla="*/ 2 h 408"/>
                <a:gd name="T2" fmla="*/ 28 w 408"/>
                <a:gd name="T3" fmla="*/ 2 h 408"/>
                <a:gd name="T4" fmla="*/ 37 w 408"/>
                <a:gd name="T5" fmla="*/ 12 h 408"/>
                <a:gd name="T6" fmla="*/ 41 w 408"/>
                <a:gd name="T7" fmla="*/ 10 h 408"/>
                <a:gd name="T8" fmla="*/ 50 w 408"/>
                <a:gd name="T9" fmla="*/ 0 h 408"/>
                <a:gd name="T10" fmla="*/ 63 w 408"/>
                <a:gd name="T11" fmla="*/ 0 h 408"/>
                <a:gd name="T12" fmla="*/ 106 w 408"/>
                <a:gd name="T13" fmla="*/ 6 h 408"/>
                <a:gd name="T14" fmla="*/ 204 w 408"/>
                <a:gd name="T15" fmla="*/ 8 h 408"/>
                <a:gd name="T16" fmla="*/ 215 w 408"/>
                <a:gd name="T17" fmla="*/ 18 h 408"/>
                <a:gd name="T18" fmla="*/ 228 w 408"/>
                <a:gd name="T19" fmla="*/ 30 h 408"/>
                <a:gd name="T20" fmla="*/ 267 w 408"/>
                <a:gd name="T21" fmla="*/ 34 h 408"/>
                <a:gd name="T22" fmla="*/ 308 w 408"/>
                <a:gd name="T23" fmla="*/ 26 h 408"/>
                <a:gd name="T24" fmla="*/ 382 w 408"/>
                <a:gd name="T25" fmla="*/ 18 h 408"/>
                <a:gd name="T26" fmla="*/ 389 w 408"/>
                <a:gd name="T27" fmla="*/ 24 h 408"/>
                <a:gd name="T28" fmla="*/ 408 w 408"/>
                <a:gd name="T29" fmla="*/ 22 h 408"/>
                <a:gd name="T30" fmla="*/ 406 w 408"/>
                <a:gd name="T31" fmla="*/ 30 h 408"/>
                <a:gd name="T32" fmla="*/ 362 w 408"/>
                <a:gd name="T33" fmla="*/ 44 h 408"/>
                <a:gd name="T34" fmla="*/ 358 w 408"/>
                <a:gd name="T35" fmla="*/ 42 h 408"/>
                <a:gd name="T36" fmla="*/ 282 w 408"/>
                <a:gd name="T37" fmla="*/ 164 h 408"/>
                <a:gd name="T38" fmla="*/ 245 w 408"/>
                <a:gd name="T39" fmla="*/ 378 h 408"/>
                <a:gd name="T40" fmla="*/ 243 w 408"/>
                <a:gd name="T41" fmla="*/ 388 h 408"/>
                <a:gd name="T42" fmla="*/ 226 w 408"/>
                <a:gd name="T43" fmla="*/ 398 h 408"/>
                <a:gd name="T44" fmla="*/ 215 w 408"/>
                <a:gd name="T45" fmla="*/ 404 h 408"/>
                <a:gd name="T46" fmla="*/ 189 w 408"/>
                <a:gd name="T47" fmla="*/ 408 h 408"/>
                <a:gd name="T48" fmla="*/ 173 w 408"/>
                <a:gd name="T49" fmla="*/ 396 h 408"/>
                <a:gd name="T50" fmla="*/ 173 w 408"/>
                <a:gd name="T51" fmla="*/ 388 h 408"/>
                <a:gd name="T52" fmla="*/ 169 w 408"/>
                <a:gd name="T53" fmla="*/ 378 h 408"/>
                <a:gd name="T54" fmla="*/ 163 w 408"/>
                <a:gd name="T55" fmla="*/ 378 h 408"/>
                <a:gd name="T56" fmla="*/ 163 w 408"/>
                <a:gd name="T57" fmla="*/ 390 h 408"/>
                <a:gd name="T58" fmla="*/ 154 w 408"/>
                <a:gd name="T59" fmla="*/ 392 h 408"/>
                <a:gd name="T60" fmla="*/ 147 w 408"/>
                <a:gd name="T61" fmla="*/ 392 h 408"/>
                <a:gd name="T62" fmla="*/ 145 w 408"/>
                <a:gd name="T63" fmla="*/ 398 h 408"/>
                <a:gd name="T64" fmla="*/ 115 w 408"/>
                <a:gd name="T65" fmla="*/ 370 h 408"/>
                <a:gd name="T66" fmla="*/ 100 w 408"/>
                <a:gd name="T67" fmla="*/ 350 h 408"/>
                <a:gd name="T68" fmla="*/ 87 w 408"/>
                <a:gd name="T69" fmla="*/ 290 h 408"/>
                <a:gd name="T70" fmla="*/ 89 w 408"/>
                <a:gd name="T71" fmla="*/ 260 h 408"/>
                <a:gd name="T72" fmla="*/ 78 w 408"/>
                <a:gd name="T73" fmla="*/ 230 h 408"/>
                <a:gd name="T74" fmla="*/ 78 w 408"/>
                <a:gd name="T75" fmla="*/ 222 h 408"/>
                <a:gd name="T76" fmla="*/ 84 w 408"/>
                <a:gd name="T77" fmla="*/ 210 h 408"/>
                <a:gd name="T78" fmla="*/ 97 w 408"/>
                <a:gd name="T79" fmla="*/ 198 h 408"/>
                <a:gd name="T80" fmla="*/ 97 w 408"/>
                <a:gd name="T81" fmla="*/ 190 h 408"/>
                <a:gd name="T82" fmla="*/ 93 w 408"/>
                <a:gd name="T83" fmla="*/ 184 h 408"/>
                <a:gd name="T84" fmla="*/ 73 w 408"/>
                <a:gd name="T85" fmla="*/ 176 h 408"/>
                <a:gd name="T86" fmla="*/ 60 w 408"/>
                <a:gd name="T87" fmla="*/ 146 h 408"/>
                <a:gd name="T88" fmla="*/ 43 w 408"/>
                <a:gd name="T89" fmla="*/ 100 h 408"/>
                <a:gd name="T90" fmla="*/ 43 w 408"/>
                <a:gd name="T91" fmla="*/ 84 h 408"/>
                <a:gd name="T92" fmla="*/ 28 w 408"/>
                <a:gd name="T93" fmla="*/ 70 h 408"/>
                <a:gd name="T94" fmla="*/ 23 w 408"/>
                <a:gd name="T95" fmla="*/ 62 h 408"/>
                <a:gd name="T96" fmla="*/ 2 w 408"/>
                <a:gd name="T97" fmla="*/ 34 h 408"/>
                <a:gd name="T98" fmla="*/ 6 w 408"/>
                <a:gd name="T99" fmla="*/ 22 h 408"/>
                <a:gd name="T100" fmla="*/ 8 w 408"/>
                <a:gd name="T101" fmla="*/ 6 h 4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408"/>
                <a:gd name="T155" fmla="*/ 408 w 408"/>
                <a:gd name="T156" fmla="*/ 408 h 4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408">
                  <a:moveTo>
                    <a:pt x="8" y="6"/>
                  </a:moveTo>
                  <a:lnTo>
                    <a:pt x="8" y="6"/>
                  </a:lnTo>
                  <a:lnTo>
                    <a:pt x="17" y="2"/>
                  </a:lnTo>
                  <a:lnTo>
                    <a:pt x="21" y="0"/>
                  </a:lnTo>
                  <a:lnTo>
                    <a:pt x="28" y="2"/>
                  </a:lnTo>
                  <a:lnTo>
                    <a:pt x="30" y="4"/>
                  </a:lnTo>
                  <a:lnTo>
                    <a:pt x="34" y="8"/>
                  </a:lnTo>
                  <a:lnTo>
                    <a:pt x="37" y="12"/>
                  </a:lnTo>
                  <a:lnTo>
                    <a:pt x="39" y="12"/>
                  </a:lnTo>
                  <a:lnTo>
                    <a:pt x="41" y="10"/>
                  </a:lnTo>
                  <a:lnTo>
                    <a:pt x="45" y="4"/>
                  </a:lnTo>
                  <a:lnTo>
                    <a:pt x="47" y="2"/>
                  </a:lnTo>
                  <a:lnTo>
                    <a:pt x="50" y="0"/>
                  </a:lnTo>
                  <a:lnTo>
                    <a:pt x="56" y="0"/>
                  </a:lnTo>
                  <a:lnTo>
                    <a:pt x="63" y="0"/>
                  </a:lnTo>
                  <a:lnTo>
                    <a:pt x="73" y="4"/>
                  </a:lnTo>
                  <a:lnTo>
                    <a:pt x="106" y="6"/>
                  </a:lnTo>
                  <a:lnTo>
                    <a:pt x="139" y="6"/>
                  </a:lnTo>
                  <a:lnTo>
                    <a:pt x="171" y="6"/>
                  </a:lnTo>
                  <a:lnTo>
                    <a:pt x="204" y="8"/>
                  </a:lnTo>
                  <a:lnTo>
                    <a:pt x="210" y="12"/>
                  </a:lnTo>
                  <a:lnTo>
                    <a:pt x="215" y="18"/>
                  </a:lnTo>
                  <a:lnTo>
                    <a:pt x="219" y="26"/>
                  </a:lnTo>
                  <a:lnTo>
                    <a:pt x="228" y="30"/>
                  </a:lnTo>
                  <a:lnTo>
                    <a:pt x="236" y="34"/>
                  </a:lnTo>
                  <a:lnTo>
                    <a:pt x="247" y="34"/>
                  </a:lnTo>
                  <a:lnTo>
                    <a:pt x="267" y="34"/>
                  </a:lnTo>
                  <a:lnTo>
                    <a:pt x="286" y="32"/>
                  </a:lnTo>
                  <a:lnTo>
                    <a:pt x="308" y="26"/>
                  </a:lnTo>
                  <a:lnTo>
                    <a:pt x="345" y="18"/>
                  </a:lnTo>
                  <a:lnTo>
                    <a:pt x="362" y="18"/>
                  </a:lnTo>
                  <a:lnTo>
                    <a:pt x="382" y="18"/>
                  </a:lnTo>
                  <a:lnTo>
                    <a:pt x="389" y="24"/>
                  </a:lnTo>
                  <a:lnTo>
                    <a:pt x="397" y="24"/>
                  </a:lnTo>
                  <a:lnTo>
                    <a:pt x="408" y="22"/>
                  </a:lnTo>
                  <a:lnTo>
                    <a:pt x="408" y="26"/>
                  </a:lnTo>
                  <a:lnTo>
                    <a:pt x="406" y="30"/>
                  </a:lnTo>
                  <a:lnTo>
                    <a:pt x="384" y="36"/>
                  </a:lnTo>
                  <a:lnTo>
                    <a:pt x="373" y="40"/>
                  </a:lnTo>
                  <a:lnTo>
                    <a:pt x="362" y="44"/>
                  </a:lnTo>
                  <a:lnTo>
                    <a:pt x="360" y="44"/>
                  </a:lnTo>
                  <a:lnTo>
                    <a:pt x="358" y="42"/>
                  </a:lnTo>
                  <a:lnTo>
                    <a:pt x="352" y="36"/>
                  </a:lnTo>
                  <a:lnTo>
                    <a:pt x="284" y="48"/>
                  </a:lnTo>
                  <a:lnTo>
                    <a:pt x="282" y="164"/>
                  </a:lnTo>
                  <a:lnTo>
                    <a:pt x="245" y="164"/>
                  </a:lnTo>
                  <a:lnTo>
                    <a:pt x="245" y="274"/>
                  </a:lnTo>
                  <a:lnTo>
                    <a:pt x="245" y="378"/>
                  </a:lnTo>
                  <a:lnTo>
                    <a:pt x="245" y="384"/>
                  </a:lnTo>
                  <a:lnTo>
                    <a:pt x="243" y="388"/>
                  </a:lnTo>
                  <a:lnTo>
                    <a:pt x="236" y="394"/>
                  </a:lnTo>
                  <a:lnTo>
                    <a:pt x="228" y="396"/>
                  </a:lnTo>
                  <a:lnTo>
                    <a:pt x="226" y="398"/>
                  </a:lnTo>
                  <a:lnTo>
                    <a:pt x="215" y="404"/>
                  </a:lnTo>
                  <a:lnTo>
                    <a:pt x="204" y="406"/>
                  </a:lnTo>
                  <a:lnTo>
                    <a:pt x="193" y="408"/>
                  </a:lnTo>
                  <a:lnTo>
                    <a:pt x="189" y="408"/>
                  </a:lnTo>
                  <a:lnTo>
                    <a:pt x="182" y="406"/>
                  </a:lnTo>
                  <a:lnTo>
                    <a:pt x="178" y="402"/>
                  </a:lnTo>
                  <a:lnTo>
                    <a:pt x="173" y="396"/>
                  </a:lnTo>
                  <a:lnTo>
                    <a:pt x="171" y="392"/>
                  </a:lnTo>
                  <a:lnTo>
                    <a:pt x="173" y="388"/>
                  </a:lnTo>
                  <a:lnTo>
                    <a:pt x="171" y="382"/>
                  </a:lnTo>
                  <a:lnTo>
                    <a:pt x="169" y="378"/>
                  </a:lnTo>
                  <a:lnTo>
                    <a:pt x="167" y="376"/>
                  </a:lnTo>
                  <a:lnTo>
                    <a:pt x="165" y="378"/>
                  </a:lnTo>
                  <a:lnTo>
                    <a:pt x="163" y="378"/>
                  </a:lnTo>
                  <a:lnTo>
                    <a:pt x="163" y="386"/>
                  </a:lnTo>
                  <a:lnTo>
                    <a:pt x="163" y="390"/>
                  </a:lnTo>
                  <a:lnTo>
                    <a:pt x="158" y="392"/>
                  </a:lnTo>
                  <a:lnTo>
                    <a:pt x="154" y="392"/>
                  </a:lnTo>
                  <a:lnTo>
                    <a:pt x="150" y="392"/>
                  </a:lnTo>
                  <a:lnTo>
                    <a:pt x="147" y="392"/>
                  </a:lnTo>
                  <a:lnTo>
                    <a:pt x="145" y="394"/>
                  </a:lnTo>
                  <a:lnTo>
                    <a:pt x="145" y="398"/>
                  </a:lnTo>
                  <a:lnTo>
                    <a:pt x="134" y="386"/>
                  </a:lnTo>
                  <a:lnTo>
                    <a:pt x="115" y="370"/>
                  </a:lnTo>
                  <a:lnTo>
                    <a:pt x="106" y="360"/>
                  </a:lnTo>
                  <a:lnTo>
                    <a:pt x="100" y="350"/>
                  </a:lnTo>
                  <a:lnTo>
                    <a:pt x="93" y="330"/>
                  </a:lnTo>
                  <a:lnTo>
                    <a:pt x="89" y="310"/>
                  </a:lnTo>
                  <a:lnTo>
                    <a:pt x="87" y="290"/>
                  </a:lnTo>
                  <a:lnTo>
                    <a:pt x="89" y="270"/>
                  </a:lnTo>
                  <a:lnTo>
                    <a:pt x="89" y="260"/>
                  </a:lnTo>
                  <a:lnTo>
                    <a:pt x="89" y="248"/>
                  </a:lnTo>
                  <a:lnTo>
                    <a:pt x="84" y="238"/>
                  </a:lnTo>
                  <a:lnTo>
                    <a:pt x="78" y="230"/>
                  </a:lnTo>
                  <a:lnTo>
                    <a:pt x="78" y="224"/>
                  </a:lnTo>
                  <a:lnTo>
                    <a:pt x="78" y="222"/>
                  </a:lnTo>
                  <a:lnTo>
                    <a:pt x="87" y="216"/>
                  </a:lnTo>
                  <a:lnTo>
                    <a:pt x="84" y="210"/>
                  </a:lnTo>
                  <a:lnTo>
                    <a:pt x="87" y="206"/>
                  </a:lnTo>
                  <a:lnTo>
                    <a:pt x="91" y="202"/>
                  </a:lnTo>
                  <a:lnTo>
                    <a:pt x="97" y="198"/>
                  </a:lnTo>
                  <a:lnTo>
                    <a:pt x="97" y="194"/>
                  </a:lnTo>
                  <a:lnTo>
                    <a:pt x="97" y="190"/>
                  </a:lnTo>
                  <a:lnTo>
                    <a:pt x="95" y="186"/>
                  </a:lnTo>
                  <a:lnTo>
                    <a:pt x="93" y="184"/>
                  </a:lnTo>
                  <a:lnTo>
                    <a:pt x="84" y="184"/>
                  </a:lnTo>
                  <a:lnTo>
                    <a:pt x="78" y="180"/>
                  </a:lnTo>
                  <a:lnTo>
                    <a:pt x="73" y="176"/>
                  </a:lnTo>
                  <a:lnTo>
                    <a:pt x="69" y="170"/>
                  </a:lnTo>
                  <a:lnTo>
                    <a:pt x="65" y="158"/>
                  </a:lnTo>
                  <a:lnTo>
                    <a:pt x="60" y="146"/>
                  </a:lnTo>
                  <a:lnTo>
                    <a:pt x="47" y="116"/>
                  </a:lnTo>
                  <a:lnTo>
                    <a:pt x="43" y="100"/>
                  </a:lnTo>
                  <a:lnTo>
                    <a:pt x="43" y="92"/>
                  </a:lnTo>
                  <a:lnTo>
                    <a:pt x="43" y="84"/>
                  </a:lnTo>
                  <a:lnTo>
                    <a:pt x="43" y="78"/>
                  </a:lnTo>
                  <a:lnTo>
                    <a:pt x="39" y="74"/>
                  </a:lnTo>
                  <a:lnTo>
                    <a:pt x="28" y="70"/>
                  </a:lnTo>
                  <a:lnTo>
                    <a:pt x="26" y="66"/>
                  </a:lnTo>
                  <a:lnTo>
                    <a:pt x="23" y="62"/>
                  </a:lnTo>
                  <a:lnTo>
                    <a:pt x="8" y="44"/>
                  </a:lnTo>
                  <a:lnTo>
                    <a:pt x="2" y="34"/>
                  </a:lnTo>
                  <a:lnTo>
                    <a:pt x="0" y="24"/>
                  </a:lnTo>
                  <a:lnTo>
                    <a:pt x="6" y="22"/>
                  </a:lnTo>
                  <a:lnTo>
                    <a:pt x="10" y="18"/>
                  </a:lnTo>
                  <a:lnTo>
                    <a:pt x="13" y="12"/>
                  </a:lnTo>
                  <a:lnTo>
                    <a:pt x="8" y="6"/>
                  </a:lnTo>
                  <a:close/>
                </a:path>
              </a:pathLst>
            </a:custGeom>
            <a:solidFill>
              <a:schemeClr val="bg1">
                <a:lumMod val="6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40" name="Freeform 66"/>
            <p:cNvSpPr>
              <a:spLocks/>
            </p:cNvSpPr>
            <p:nvPr/>
          </p:nvSpPr>
          <p:spPr bwMode="gray">
            <a:xfrm>
              <a:off x="6505157" y="4907709"/>
              <a:ext cx="1085583" cy="838054"/>
            </a:xfrm>
            <a:custGeom>
              <a:avLst/>
              <a:gdLst>
                <a:gd name="T0" fmla="*/ 2147483647 w 498"/>
                <a:gd name="T1" fmla="*/ 2147483647 h 456"/>
                <a:gd name="T2" fmla="*/ 2147483647 w 498"/>
                <a:gd name="T3" fmla="*/ 2147483647 h 456"/>
                <a:gd name="T4" fmla="*/ 2147483647 w 498"/>
                <a:gd name="T5" fmla="*/ 2147483647 h 456"/>
                <a:gd name="T6" fmla="*/ 2147483647 w 498"/>
                <a:gd name="T7" fmla="*/ 2147483647 h 456"/>
                <a:gd name="T8" fmla="*/ 2147483647 w 498"/>
                <a:gd name="T9" fmla="*/ 2147483647 h 456"/>
                <a:gd name="T10" fmla="*/ 2147483647 w 498"/>
                <a:gd name="T11" fmla="*/ 2147483647 h 456"/>
                <a:gd name="T12" fmla="*/ 2147483647 w 498"/>
                <a:gd name="T13" fmla="*/ 2147483647 h 456"/>
                <a:gd name="T14" fmla="*/ 2147483647 w 498"/>
                <a:gd name="T15" fmla="*/ 2147483647 h 456"/>
                <a:gd name="T16" fmla="*/ 2147483647 w 498"/>
                <a:gd name="T17" fmla="*/ 2147483647 h 456"/>
                <a:gd name="T18" fmla="*/ 2147483647 w 498"/>
                <a:gd name="T19" fmla="*/ 2147483647 h 456"/>
                <a:gd name="T20" fmla="*/ 2147483647 w 498"/>
                <a:gd name="T21" fmla="*/ 2147483647 h 456"/>
                <a:gd name="T22" fmla="*/ 2147483647 w 498"/>
                <a:gd name="T23" fmla="*/ 2147483647 h 456"/>
                <a:gd name="T24" fmla="*/ 2147483647 w 498"/>
                <a:gd name="T25" fmla="*/ 2147483647 h 456"/>
                <a:gd name="T26" fmla="*/ 2147483647 w 498"/>
                <a:gd name="T27" fmla="*/ 2147483647 h 456"/>
                <a:gd name="T28" fmla="*/ 2147483647 w 498"/>
                <a:gd name="T29" fmla="*/ 2147483647 h 456"/>
                <a:gd name="T30" fmla="*/ 2147483647 w 498"/>
                <a:gd name="T31" fmla="*/ 2147483647 h 456"/>
                <a:gd name="T32" fmla="*/ 2147483647 w 498"/>
                <a:gd name="T33" fmla="*/ 2147483647 h 456"/>
                <a:gd name="T34" fmla="*/ 2147483647 w 498"/>
                <a:gd name="T35" fmla="*/ 2147483647 h 456"/>
                <a:gd name="T36" fmla="*/ 2147483647 w 498"/>
                <a:gd name="T37" fmla="*/ 2147483647 h 456"/>
                <a:gd name="T38" fmla="*/ 2147483647 w 498"/>
                <a:gd name="T39" fmla="*/ 2147483647 h 456"/>
                <a:gd name="T40" fmla="*/ 2147483647 w 498"/>
                <a:gd name="T41" fmla="*/ 2147483647 h 456"/>
                <a:gd name="T42" fmla="*/ 2147483647 w 498"/>
                <a:gd name="T43" fmla="*/ 2147483647 h 456"/>
                <a:gd name="T44" fmla="*/ 2147483647 w 498"/>
                <a:gd name="T45" fmla="*/ 2147483647 h 456"/>
                <a:gd name="T46" fmla="*/ 2147483647 w 498"/>
                <a:gd name="T47" fmla="*/ 2147483647 h 456"/>
                <a:gd name="T48" fmla="*/ 2147483647 w 498"/>
                <a:gd name="T49" fmla="*/ 2147483647 h 456"/>
                <a:gd name="T50" fmla="*/ 2147483647 w 498"/>
                <a:gd name="T51" fmla="*/ 2147483647 h 456"/>
                <a:gd name="T52" fmla="*/ 2147483647 w 498"/>
                <a:gd name="T53" fmla="*/ 2147483647 h 456"/>
                <a:gd name="T54" fmla="*/ 2147483647 w 498"/>
                <a:gd name="T55" fmla="*/ 2147483647 h 456"/>
                <a:gd name="T56" fmla="*/ 2147483647 w 498"/>
                <a:gd name="T57" fmla="*/ 2147483647 h 456"/>
                <a:gd name="T58" fmla="*/ 2147483647 w 498"/>
                <a:gd name="T59" fmla="*/ 2147483647 h 456"/>
                <a:gd name="T60" fmla="*/ 2147483647 w 498"/>
                <a:gd name="T61" fmla="*/ 2147483647 h 456"/>
                <a:gd name="T62" fmla="*/ 2147483647 w 498"/>
                <a:gd name="T63" fmla="*/ 2147483647 h 456"/>
                <a:gd name="T64" fmla="*/ 2147483647 w 498"/>
                <a:gd name="T65" fmla="*/ 2147483647 h 456"/>
                <a:gd name="T66" fmla="*/ 2147483647 w 498"/>
                <a:gd name="T67" fmla="*/ 2147483647 h 456"/>
                <a:gd name="T68" fmla="*/ 2147483647 w 498"/>
                <a:gd name="T69" fmla="*/ 2147483647 h 456"/>
                <a:gd name="T70" fmla="*/ 2147483647 w 498"/>
                <a:gd name="T71" fmla="*/ 2147483647 h 456"/>
                <a:gd name="T72" fmla="*/ 2147483647 w 498"/>
                <a:gd name="T73" fmla="*/ 2147483647 h 456"/>
                <a:gd name="T74" fmla="*/ 2147483647 w 498"/>
                <a:gd name="T75" fmla="*/ 2147483647 h 456"/>
                <a:gd name="T76" fmla="*/ 2147483647 w 498"/>
                <a:gd name="T77" fmla="*/ 2147483647 h 456"/>
                <a:gd name="T78" fmla="*/ 2147483647 w 498"/>
                <a:gd name="T79" fmla="*/ 2147483647 h 456"/>
                <a:gd name="T80" fmla="*/ 2147483647 w 498"/>
                <a:gd name="T81" fmla="*/ 2147483647 h 456"/>
                <a:gd name="T82" fmla="*/ 2147483647 w 498"/>
                <a:gd name="T83" fmla="*/ 2147483647 h 456"/>
                <a:gd name="T84" fmla="*/ 2147483647 w 498"/>
                <a:gd name="T85" fmla="*/ 2147483647 h 456"/>
                <a:gd name="T86" fmla="*/ 2147483647 w 498"/>
                <a:gd name="T87" fmla="*/ 2147483647 h 456"/>
                <a:gd name="T88" fmla="*/ 2147483647 w 498"/>
                <a:gd name="T89" fmla="*/ 2147483647 h 456"/>
                <a:gd name="T90" fmla="*/ 2147483647 w 498"/>
                <a:gd name="T91" fmla="*/ 2147483647 h 456"/>
                <a:gd name="T92" fmla="*/ 2147483647 w 498"/>
                <a:gd name="T93" fmla="*/ 2147483647 h 456"/>
                <a:gd name="T94" fmla="*/ 2147483647 w 498"/>
                <a:gd name="T95" fmla="*/ 2147483647 h 456"/>
                <a:gd name="T96" fmla="*/ 2147483647 w 498"/>
                <a:gd name="T97" fmla="*/ 2147483647 h 456"/>
                <a:gd name="T98" fmla="*/ 2147483647 w 498"/>
                <a:gd name="T99" fmla="*/ 2147483647 h 456"/>
                <a:gd name="T100" fmla="*/ 2147483647 w 498"/>
                <a:gd name="T101" fmla="*/ 2147483647 h 456"/>
                <a:gd name="T102" fmla="*/ 2147483647 w 498"/>
                <a:gd name="T103" fmla="*/ 2147483647 h 456"/>
                <a:gd name="T104" fmla="*/ 2147483647 w 498"/>
                <a:gd name="T105" fmla="*/ 2147483647 h 456"/>
                <a:gd name="T106" fmla="*/ 2147483647 w 498"/>
                <a:gd name="T107" fmla="*/ 2147483647 h 4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8"/>
                <a:gd name="T163" fmla="*/ 0 h 456"/>
                <a:gd name="T164" fmla="*/ 498 w 498"/>
                <a:gd name="T165" fmla="*/ 456 h 4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8" h="456">
                  <a:moveTo>
                    <a:pt x="0" y="228"/>
                  </a:moveTo>
                  <a:lnTo>
                    <a:pt x="0" y="228"/>
                  </a:lnTo>
                  <a:lnTo>
                    <a:pt x="0" y="224"/>
                  </a:lnTo>
                  <a:lnTo>
                    <a:pt x="2" y="222"/>
                  </a:lnTo>
                  <a:lnTo>
                    <a:pt x="5" y="222"/>
                  </a:lnTo>
                  <a:lnTo>
                    <a:pt x="9" y="222"/>
                  </a:lnTo>
                  <a:lnTo>
                    <a:pt x="13" y="222"/>
                  </a:lnTo>
                  <a:lnTo>
                    <a:pt x="18" y="220"/>
                  </a:lnTo>
                  <a:lnTo>
                    <a:pt x="18" y="216"/>
                  </a:lnTo>
                  <a:lnTo>
                    <a:pt x="18" y="208"/>
                  </a:lnTo>
                  <a:lnTo>
                    <a:pt x="20" y="208"/>
                  </a:lnTo>
                  <a:lnTo>
                    <a:pt x="22" y="206"/>
                  </a:lnTo>
                  <a:lnTo>
                    <a:pt x="24" y="208"/>
                  </a:lnTo>
                  <a:lnTo>
                    <a:pt x="26" y="212"/>
                  </a:lnTo>
                  <a:lnTo>
                    <a:pt x="28" y="218"/>
                  </a:lnTo>
                  <a:lnTo>
                    <a:pt x="26" y="222"/>
                  </a:lnTo>
                  <a:lnTo>
                    <a:pt x="28" y="226"/>
                  </a:lnTo>
                  <a:lnTo>
                    <a:pt x="33" y="232"/>
                  </a:lnTo>
                  <a:lnTo>
                    <a:pt x="37" y="236"/>
                  </a:lnTo>
                  <a:lnTo>
                    <a:pt x="44" y="238"/>
                  </a:lnTo>
                  <a:lnTo>
                    <a:pt x="48" y="238"/>
                  </a:lnTo>
                  <a:lnTo>
                    <a:pt x="59" y="236"/>
                  </a:lnTo>
                  <a:lnTo>
                    <a:pt x="70" y="234"/>
                  </a:lnTo>
                  <a:lnTo>
                    <a:pt x="81" y="228"/>
                  </a:lnTo>
                  <a:lnTo>
                    <a:pt x="83" y="226"/>
                  </a:lnTo>
                  <a:lnTo>
                    <a:pt x="91" y="224"/>
                  </a:lnTo>
                  <a:lnTo>
                    <a:pt x="98" y="218"/>
                  </a:lnTo>
                  <a:lnTo>
                    <a:pt x="100" y="214"/>
                  </a:lnTo>
                  <a:lnTo>
                    <a:pt x="100" y="208"/>
                  </a:lnTo>
                  <a:lnTo>
                    <a:pt x="100" y="104"/>
                  </a:lnTo>
                  <a:lnTo>
                    <a:pt x="109" y="108"/>
                  </a:lnTo>
                  <a:lnTo>
                    <a:pt x="115" y="114"/>
                  </a:lnTo>
                  <a:lnTo>
                    <a:pt x="122" y="120"/>
                  </a:lnTo>
                  <a:lnTo>
                    <a:pt x="126" y="126"/>
                  </a:lnTo>
                  <a:lnTo>
                    <a:pt x="131" y="142"/>
                  </a:lnTo>
                  <a:lnTo>
                    <a:pt x="133" y="158"/>
                  </a:lnTo>
                  <a:lnTo>
                    <a:pt x="135" y="162"/>
                  </a:lnTo>
                  <a:lnTo>
                    <a:pt x="139" y="162"/>
                  </a:lnTo>
                  <a:lnTo>
                    <a:pt x="148" y="160"/>
                  </a:lnTo>
                  <a:lnTo>
                    <a:pt x="159" y="156"/>
                  </a:lnTo>
                  <a:lnTo>
                    <a:pt x="170" y="154"/>
                  </a:lnTo>
                  <a:lnTo>
                    <a:pt x="172" y="152"/>
                  </a:lnTo>
                  <a:lnTo>
                    <a:pt x="176" y="148"/>
                  </a:lnTo>
                  <a:lnTo>
                    <a:pt x="178" y="144"/>
                  </a:lnTo>
                  <a:lnTo>
                    <a:pt x="181" y="142"/>
                  </a:lnTo>
                  <a:lnTo>
                    <a:pt x="185" y="138"/>
                  </a:lnTo>
                  <a:lnTo>
                    <a:pt x="191" y="130"/>
                  </a:lnTo>
                  <a:lnTo>
                    <a:pt x="194" y="122"/>
                  </a:lnTo>
                  <a:lnTo>
                    <a:pt x="200" y="114"/>
                  </a:lnTo>
                  <a:lnTo>
                    <a:pt x="204" y="112"/>
                  </a:lnTo>
                  <a:lnTo>
                    <a:pt x="209" y="112"/>
                  </a:lnTo>
                  <a:lnTo>
                    <a:pt x="215" y="114"/>
                  </a:lnTo>
                  <a:lnTo>
                    <a:pt x="222" y="120"/>
                  </a:lnTo>
                  <a:lnTo>
                    <a:pt x="228" y="124"/>
                  </a:lnTo>
                  <a:lnTo>
                    <a:pt x="237" y="126"/>
                  </a:lnTo>
                  <a:lnTo>
                    <a:pt x="237" y="122"/>
                  </a:lnTo>
                  <a:lnTo>
                    <a:pt x="248" y="122"/>
                  </a:lnTo>
                  <a:lnTo>
                    <a:pt x="257" y="120"/>
                  </a:lnTo>
                  <a:lnTo>
                    <a:pt x="263" y="116"/>
                  </a:lnTo>
                  <a:lnTo>
                    <a:pt x="270" y="110"/>
                  </a:lnTo>
                  <a:lnTo>
                    <a:pt x="274" y="104"/>
                  </a:lnTo>
                  <a:lnTo>
                    <a:pt x="278" y="96"/>
                  </a:lnTo>
                  <a:lnTo>
                    <a:pt x="283" y="88"/>
                  </a:lnTo>
                  <a:lnTo>
                    <a:pt x="283" y="80"/>
                  </a:lnTo>
                  <a:lnTo>
                    <a:pt x="285" y="76"/>
                  </a:lnTo>
                  <a:lnTo>
                    <a:pt x="289" y="76"/>
                  </a:lnTo>
                  <a:lnTo>
                    <a:pt x="294" y="74"/>
                  </a:lnTo>
                  <a:lnTo>
                    <a:pt x="298" y="70"/>
                  </a:lnTo>
                  <a:lnTo>
                    <a:pt x="300" y="62"/>
                  </a:lnTo>
                  <a:lnTo>
                    <a:pt x="302" y="54"/>
                  </a:lnTo>
                  <a:lnTo>
                    <a:pt x="307" y="48"/>
                  </a:lnTo>
                  <a:lnTo>
                    <a:pt x="309" y="44"/>
                  </a:lnTo>
                  <a:lnTo>
                    <a:pt x="313" y="44"/>
                  </a:lnTo>
                  <a:lnTo>
                    <a:pt x="324" y="40"/>
                  </a:lnTo>
                  <a:lnTo>
                    <a:pt x="335" y="34"/>
                  </a:lnTo>
                  <a:lnTo>
                    <a:pt x="346" y="28"/>
                  </a:lnTo>
                  <a:lnTo>
                    <a:pt x="357" y="24"/>
                  </a:lnTo>
                  <a:lnTo>
                    <a:pt x="365" y="20"/>
                  </a:lnTo>
                  <a:lnTo>
                    <a:pt x="374" y="18"/>
                  </a:lnTo>
                  <a:lnTo>
                    <a:pt x="378" y="14"/>
                  </a:lnTo>
                  <a:lnTo>
                    <a:pt x="380" y="10"/>
                  </a:lnTo>
                  <a:lnTo>
                    <a:pt x="383" y="6"/>
                  </a:lnTo>
                  <a:lnTo>
                    <a:pt x="385" y="2"/>
                  </a:lnTo>
                  <a:lnTo>
                    <a:pt x="391" y="4"/>
                  </a:lnTo>
                  <a:lnTo>
                    <a:pt x="400" y="2"/>
                  </a:lnTo>
                  <a:lnTo>
                    <a:pt x="411" y="0"/>
                  </a:lnTo>
                  <a:lnTo>
                    <a:pt x="420" y="2"/>
                  </a:lnTo>
                  <a:lnTo>
                    <a:pt x="428" y="6"/>
                  </a:lnTo>
                  <a:lnTo>
                    <a:pt x="437" y="12"/>
                  </a:lnTo>
                  <a:lnTo>
                    <a:pt x="437" y="20"/>
                  </a:lnTo>
                  <a:lnTo>
                    <a:pt x="437" y="28"/>
                  </a:lnTo>
                  <a:lnTo>
                    <a:pt x="441" y="38"/>
                  </a:lnTo>
                  <a:lnTo>
                    <a:pt x="448" y="58"/>
                  </a:lnTo>
                  <a:lnTo>
                    <a:pt x="452" y="76"/>
                  </a:lnTo>
                  <a:lnTo>
                    <a:pt x="459" y="96"/>
                  </a:lnTo>
                  <a:lnTo>
                    <a:pt x="463" y="104"/>
                  </a:lnTo>
                  <a:lnTo>
                    <a:pt x="470" y="114"/>
                  </a:lnTo>
                  <a:lnTo>
                    <a:pt x="470" y="120"/>
                  </a:lnTo>
                  <a:lnTo>
                    <a:pt x="467" y="124"/>
                  </a:lnTo>
                  <a:lnTo>
                    <a:pt x="465" y="128"/>
                  </a:lnTo>
                  <a:lnTo>
                    <a:pt x="461" y="124"/>
                  </a:lnTo>
                  <a:lnTo>
                    <a:pt x="454" y="120"/>
                  </a:lnTo>
                  <a:lnTo>
                    <a:pt x="448" y="118"/>
                  </a:lnTo>
                  <a:lnTo>
                    <a:pt x="443" y="120"/>
                  </a:lnTo>
                  <a:lnTo>
                    <a:pt x="437" y="128"/>
                  </a:lnTo>
                  <a:lnTo>
                    <a:pt x="433" y="138"/>
                  </a:lnTo>
                  <a:lnTo>
                    <a:pt x="430" y="150"/>
                  </a:lnTo>
                  <a:lnTo>
                    <a:pt x="433" y="154"/>
                  </a:lnTo>
                  <a:lnTo>
                    <a:pt x="435" y="160"/>
                  </a:lnTo>
                  <a:lnTo>
                    <a:pt x="439" y="164"/>
                  </a:lnTo>
                  <a:lnTo>
                    <a:pt x="443" y="166"/>
                  </a:lnTo>
                  <a:lnTo>
                    <a:pt x="448" y="166"/>
                  </a:lnTo>
                  <a:lnTo>
                    <a:pt x="450" y="166"/>
                  </a:lnTo>
                  <a:lnTo>
                    <a:pt x="459" y="160"/>
                  </a:lnTo>
                  <a:lnTo>
                    <a:pt x="465" y="154"/>
                  </a:lnTo>
                  <a:lnTo>
                    <a:pt x="470" y="152"/>
                  </a:lnTo>
                  <a:lnTo>
                    <a:pt x="474" y="152"/>
                  </a:lnTo>
                  <a:lnTo>
                    <a:pt x="478" y="154"/>
                  </a:lnTo>
                  <a:lnTo>
                    <a:pt x="485" y="152"/>
                  </a:lnTo>
                  <a:lnTo>
                    <a:pt x="493" y="152"/>
                  </a:lnTo>
                  <a:lnTo>
                    <a:pt x="496" y="154"/>
                  </a:lnTo>
                  <a:lnTo>
                    <a:pt x="498" y="158"/>
                  </a:lnTo>
                  <a:lnTo>
                    <a:pt x="496" y="168"/>
                  </a:lnTo>
                  <a:lnTo>
                    <a:pt x="491" y="178"/>
                  </a:lnTo>
                  <a:lnTo>
                    <a:pt x="487" y="186"/>
                  </a:lnTo>
                  <a:lnTo>
                    <a:pt x="483" y="202"/>
                  </a:lnTo>
                  <a:lnTo>
                    <a:pt x="476" y="220"/>
                  </a:lnTo>
                  <a:lnTo>
                    <a:pt x="467" y="234"/>
                  </a:lnTo>
                  <a:lnTo>
                    <a:pt x="461" y="242"/>
                  </a:lnTo>
                  <a:lnTo>
                    <a:pt x="454" y="248"/>
                  </a:lnTo>
                  <a:lnTo>
                    <a:pt x="448" y="256"/>
                  </a:lnTo>
                  <a:lnTo>
                    <a:pt x="443" y="264"/>
                  </a:lnTo>
                  <a:lnTo>
                    <a:pt x="435" y="280"/>
                  </a:lnTo>
                  <a:lnTo>
                    <a:pt x="426" y="296"/>
                  </a:lnTo>
                  <a:lnTo>
                    <a:pt x="402" y="324"/>
                  </a:lnTo>
                  <a:lnTo>
                    <a:pt x="391" y="336"/>
                  </a:lnTo>
                  <a:lnTo>
                    <a:pt x="380" y="348"/>
                  </a:lnTo>
                  <a:lnTo>
                    <a:pt x="363" y="368"/>
                  </a:lnTo>
                  <a:lnTo>
                    <a:pt x="346" y="386"/>
                  </a:lnTo>
                  <a:lnTo>
                    <a:pt x="339" y="392"/>
                  </a:lnTo>
                  <a:lnTo>
                    <a:pt x="333" y="398"/>
                  </a:lnTo>
                  <a:lnTo>
                    <a:pt x="322" y="402"/>
                  </a:lnTo>
                  <a:lnTo>
                    <a:pt x="313" y="404"/>
                  </a:lnTo>
                  <a:lnTo>
                    <a:pt x="309" y="406"/>
                  </a:lnTo>
                  <a:lnTo>
                    <a:pt x="304" y="410"/>
                  </a:lnTo>
                  <a:lnTo>
                    <a:pt x="300" y="416"/>
                  </a:lnTo>
                  <a:lnTo>
                    <a:pt x="298" y="416"/>
                  </a:lnTo>
                  <a:lnTo>
                    <a:pt x="280" y="416"/>
                  </a:lnTo>
                  <a:lnTo>
                    <a:pt x="272" y="418"/>
                  </a:lnTo>
                  <a:lnTo>
                    <a:pt x="265" y="424"/>
                  </a:lnTo>
                  <a:lnTo>
                    <a:pt x="263" y="426"/>
                  </a:lnTo>
                  <a:lnTo>
                    <a:pt x="259" y="426"/>
                  </a:lnTo>
                  <a:lnTo>
                    <a:pt x="250" y="426"/>
                  </a:lnTo>
                  <a:lnTo>
                    <a:pt x="241" y="424"/>
                  </a:lnTo>
                  <a:lnTo>
                    <a:pt x="233" y="424"/>
                  </a:lnTo>
                  <a:lnTo>
                    <a:pt x="228" y="422"/>
                  </a:lnTo>
                  <a:lnTo>
                    <a:pt x="224" y="422"/>
                  </a:lnTo>
                  <a:lnTo>
                    <a:pt x="215" y="424"/>
                  </a:lnTo>
                  <a:lnTo>
                    <a:pt x="198" y="434"/>
                  </a:lnTo>
                  <a:lnTo>
                    <a:pt x="191" y="434"/>
                  </a:lnTo>
                  <a:lnTo>
                    <a:pt x="187" y="434"/>
                  </a:lnTo>
                  <a:lnTo>
                    <a:pt x="183" y="432"/>
                  </a:lnTo>
                  <a:lnTo>
                    <a:pt x="178" y="430"/>
                  </a:lnTo>
                  <a:lnTo>
                    <a:pt x="174" y="430"/>
                  </a:lnTo>
                  <a:lnTo>
                    <a:pt x="170" y="434"/>
                  </a:lnTo>
                  <a:lnTo>
                    <a:pt x="165" y="438"/>
                  </a:lnTo>
                  <a:lnTo>
                    <a:pt x="161" y="440"/>
                  </a:lnTo>
                  <a:lnTo>
                    <a:pt x="154" y="442"/>
                  </a:lnTo>
                  <a:lnTo>
                    <a:pt x="139" y="438"/>
                  </a:lnTo>
                  <a:lnTo>
                    <a:pt x="131" y="438"/>
                  </a:lnTo>
                  <a:lnTo>
                    <a:pt x="122" y="438"/>
                  </a:lnTo>
                  <a:lnTo>
                    <a:pt x="118" y="442"/>
                  </a:lnTo>
                  <a:lnTo>
                    <a:pt x="115" y="448"/>
                  </a:lnTo>
                  <a:lnTo>
                    <a:pt x="113" y="452"/>
                  </a:lnTo>
                  <a:lnTo>
                    <a:pt x="107" y="456"/>
                  </a:lnTo>
                  <a:lnTo>
                    <a:pt x="102" y="456"/>
                  </a:lnTo>
                  <a:lnTo>
                    <a:pt x="98" y="454"/>
                  </a:lnTo>
                  <a:lnTo>
                    <a:pt x="89" y="448"/>
                  </a:lnTo>
                  <a:lnTo>
                    <a:pt x="85" y="442"/>
                  </a:lnTo>
                  <a:lnTo>
                    <a:pt x="78" y="434"/>
                  </a:lnTo>
                  <a:lnTo>
                    <a:pt x="72" y="430"/>
                  </a:lnTo>
                  <a:lnTo>
                    <a:pt x="68" y="430"/>
                  </a:lnTo>
                  <a:lnTo>
                    <a:pt x="63" y="430"/>
                  </a:lnTo>
                  <a:lnTo>
                    <a:pt x="57" y="434"/>
                  </a:lnTo>
                  <a:lnTo>
                    <a:pt x="54" y="432"/>
                  </a:lnTo>
                  <a:lnTo>
                    <a:pt x="54" y="414"/>
                  </a:lnTo>
                  <a:lnTo>
                    <a:pt x="52" y="404"/>
                  </a:lnTo>
                  <a:lnTo>
                    <a:pt x="46" y="396"/>
                  </a:lnTo>
                  <a:lnTo>
                    <a:pt x="44" y="392"/>
                  </a:lnTo>
                  <a:lnTo>
                    <a:pt x="44" y="388"/>
                  </a:lnTo>
                  <a:lnTo>
                    <a:pt x="39" y="378"/>
                  </a:lnTo>
                  <a:lnTo>
                    <a:pt x="41" y="372"/>
                  </a:lnTo>
                  <a:lnTo>
                    <a:pt x="44" y="370"/>
                  </a:lnTo>
                  <a:lnTo>
                    <a:pt x="50" y="368"/>
                  </a:lnTo>
                  <a:lnTo>
                    <a:pt x="57" y="368"/>
                  </a:lnTo>
                  <a:lnTo>
                    <a:pt x="57" y="362"/>
                  </a:lnTo>
                  <a:lnTo>
                    <a:pt x="57" y="354"/>
                  </a:lnTo>
                  <a:lnTo>
                    <a:pt x="52" y="340"/>
                  </a:lnTo>
                  <a:lnTo>
                    <a:pt x="44" y="328"/>
                  </a:lnTo>
                  <a:lnTo>
                    <a:pt x="37" y="322"/>
                  </a:lnTo>
                  <a:lnTo>
                    <a:pt x="31" y="318"/>
                  </a:lnTo>
                  <a:lnTo>
                    <a:pt x="28" y="316"/>
                  </a:lnTo>
                  <a:lnTo>
                    <a:pt x="26" y="312"/>
                  </a:lnTo>
                  <a:lnTo>
                    <a:pt x="24" y="302"/>
                  </a:lnTo>
                  <a:lnTo>
                    <a:pt x="22" y="282"/>
                  </a:lnTo>
                  <a:lnTo>
                    <a:pt x="18" y="262"/>
                  </a:lnTo>
                  <a:lnTo>
                    <a:pt x="11" y="244"/>
                  </a:lnTo>
                  <a:lnTo>
                    <a:pt x="0" y="228"/>
                  </a:lnTo>
                  <a:close/>
                </a:path>
              </a:pathLst>
            </a:custGeom>
            <a:solidFill>
              <a:schemeClr val="bg1">
                <a:lumMod val="65000"/>
              </a:schemeClr>
            </a:solidFill>
            <a:ln w="6350">
              <a:solidFill>
                <a:schemeClr val="bg1"/>
              </a:solidFill>
              <a:round/>
              <a:headEnd/>
              <a:tailEnd/>
            </a:ln>
          </p:spPr>
          <p:txBody>
            <a:bodyPr/>
            <a:lstStyle/>
            <a:p>
              <a:pPr>
                <a:defRPr/>
              </a:pPr>
              <a:endParaRPr lang="en-US" dirty="0"/>
            </a:p>
          </p:txBody>
        </p:sp>
        <p:sp>
          <p:nvSpPr>
            <p:cNvPr id="141" name="Freeform 67"/>
            <p:cNvSpPr>
              <a:spLocks/>
            </p:cNvSpPr>
            <p:nvPr/>
          </p:nvSpPr>
          <p:spPr bwMode="gray">
            <a:xfrm>
              <a:off x="7441331" y="5126564"/>
              <a:ext cx="98345" cy="87187"/>
            </a:xfrm>
            <a:custGeom>
              <a:avLst/>
              <a:gdLst>
                <a:gd name="T0" fmla="*/ 35 w 44"/>
                <a:gd name="T1" fmla="*/ 10 h 48"/>
                <a:gd name="T2" fmla="*/ 35 w 44"/>
                <a:gd name="T3" fmla="*/ 10 h 48"/>
                <a:gd name="T4" fmla="*/ 31 w 44"/>
                <a:gd name="T5" fmla="*/ 6 h 48"/>
                <a:gd name="T6" fmla="*/ 31 w 44"/>
                <a:gd name="T7" fmla="*/ 6 h 48"/>
                <a:gd name="T8" fmla="*/ 24 w 44"/>
                <a:gd name="T9" fmla="*/ 2 h 48"/>
                <a:gd name="T10" fmla="*/ 18 w 44"/>
                <a:gd name="T11" fmla="*/ 0 h 48"/>
                <a:gd name="T12" fmla="*/ 13 w 44"/>
                <a:gd name="T13" fmla="*/ 2 h 48"/>
                <a:gd name="T14" fmla="*/ 7 w 44"/>
                <a:gd name="T15" fmla="*/ 10 h 48"/>
                <a:gd name="T16" fmla="*/ 7 w 44"/>
                <a:gd name="T17" fmla="*/ 10 h 48"/>
                <a:gd name="T18" fmla="*/ 3 w 44"/>
                <a:gd name="T19" fmla="*/ 20 h 48"/>
                <a:gd name="T20" fmla="*/ 0 w 44"/>
                <a:gd name="T21" fmla="*/ 32 h 48"/>
                <a:gd name="T22" fmla="*/ 3 w 44"/>
                <a:gd name="T23" fmla="*/ 36 h 48"/>
                <a:gd name="T24" fmla="*/ 5 w 44"/>
                <a:gd name="T25" fmla="*/ 42 h 48"/>
                <a:gd name="T26" fmla="*/ 9 w 44"/>
                <a:gd name="T27" fmla="*/ 46 h 48"/>
                <a:gd name="T28" fmla="*/ 13 w 44"/>
                <a:gd name="T29" fmla="*/ 48 h 48"/>
                <a:gd name="T30" fmla="*/ 13 w 44"/>
                <a:gd name="T31" fmla="*/ 48 h 48"/>
                <a:gd name="T32" fmla="*/ 18 w 44"/>
                <a:gd name="T33" fmla="*/ 48 h 48"/>
                <a:gd name="T34" fmla="*/ 20 w 44"/>
                <a:gd name="T35" fmla="*/ 48 h 48"/>
                <a:gd name="T36" fmla="*/ 29 w 44"/>
                <a:gd name="T37" fmla="*/ 42 h 48"/>
                <a:gd name="T38" fmla="*/ 35 w 44"/>
                <a:gd name="T39" fmla="*/ 36 h 48"/>
                <a:gd name="T40" fmla="*/ 40 w 44"/>
                <a:gd name="T41" fmla="*/ 34 h 48"/>
                <a:gd name="T42" fmla="*/ 44 w 44"/>
                <a:gd name="T43" fmla="*/ 34 h 48"/>
                <a:gd name="T44" fmla="*/ 44 w 44"/>
                <a:gd name="T45" fmla="*/ 34 h 48"/>
                <a:gd name="T46" fmla="*/ 40 w 44"/>
                <a:gd name="T47" fmla="*/ 22 h 48"/>
                <a:gd name="T48" fmla="*/ 37 w 44"/>
                <a:gd name="T49" fmla="*/ 16 h 48"/>
                <a:gd name="T50" fmla="*/ 35 w 44"/>
                <a:gd name="T51" fmla="*/ 10 h 48"/>
                <a:gd name="T52" fmla="*/ 35 w 44"/>
                <a:gd name="T53" fmla="*/ 10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
                <a:gd name="T82" fmla="*/ 0 h 48"/>
                <a:gd name="T83" fmla="*/ 44 w 44"/>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 h="48">
                  <a:moveTo>
                    <a:pt x="35" y="10"/>
                  </a:moveTo>
                  <a:lnTo>
                    <a:pt x="35" y="10"/>
                  </a:lnTo>
                  <a:lnTo>
                    <a:pt x="31" y="6"/>
                  </a:lnTo>
                  <a:lnTo>
                    <a:pt x="24" y="2"/>
                  </a:lnTo>
                  <a:lnTo>
                    <a:pt x="18" y="0"/>
                  </a:lnTo>
                  <a:lnTo>
                    <a:pt x="13" y="2"/>
                  </a:lnTo>
                  <a:lnTo>
                    <a:pt x="7" y="10"/>
                  </a:lnTo>
                  <a:lnTo>
                    <a:pt x="3" y="20"/>
                  </a:lnTo>
                  <a:lnTo>
                    <a:pt x="0" y="32"/>
                  </a:lnTo>
                  <a:lnTo>
                    <a:pt x="3" y="36"/>
                  </a:lnTo>
                  <a:lnTo>
                    <a:pt x="5" y="42"/>
                  </a:lnTo>
                  <a:lnTo>
                    <a:pt x="9" y="46"/>
                  </a:lnTo>
                  <a:lnTo>
                    <a:pt x="13" y="48"/>
                  </a:lnTo>
                  <a:lnTo>
                    <a:pt x="18" y="48"/>
                  </a:lnTo>
                  <a:lnTo>
                    <a:pt x="20" y="48"/>
                  </a:lnTo>
                  <a:lnTo>
                    <a:pt x="29" y="42"/>
                  </a:lnTo>
                  <a:lnTo>
                    <a:pt x="35" y="36"/>
                  </a:lnTo>
                  <a:lnTo>
                    <a:pt x="40" y="34"/>
                  </a:lnTo>
                  <a:lnTo>
                    <a:pt x="44" y="34"/>
                  </a:lnTo>
                  <a:lnTo>
                    <a:pt x="40" y="22"/>
                  </a:lnTo>
                  <a:lnTo>
                    <a:pt x="37" y="16"/>
                  </a:lnTo>
                  <a:lnTo>
                    <a:pt x="35" y="10"/>
                  </a:lnTo>
                  <a:close/>
                </a:path>
              </a:pathLst>
            </a:custGeom>
            <a:solidFill>
              <a:schemeClr val="bg1">
                <a:lumMod val="9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42" name="Freeform 68"/>
            <p:cNvSpPr>
              <a:spLocks/>
            </p:cNvSpPr>
            <p:nvPr/>
          </p:nvSpPr>
          <p:spPr bwMode="gray">
            <a:xfrm>
              <a:off x="6722652" y="4651488"/>
              <a:ext cx="622224" cy="553365"/>
            </a:xfrm>
            <a:custGeom>
              <a:avLst/>
              <a:gdLst>
                <a:gd name="T0" fmla="*/ 2147483647 w 285"/>
                <a:gd name="T1" fmla="*/ 2147483647 h 302"/>
                <a:gd name="T2" fmla="*/ 2147483647 w 285"/>
                <a:gd name="T3" fmla="*/ 2147483647 h 302"/>
                <a:gd name="T4" fmla="*/ 2147483647 w 285"/>
                <a:gd name="T5" fmla="*/ 2147483647 h 302"/>
                <a:gd name="T6" fmla="*/ 2147483647 w 285"/>
                <a:gd name="T7" fmla="*/ 2147483647 h 302"/>
                <a:gd name="T8" fmla="*/ 2147483647 w 285"/>
                <a:gd name="T9" fmla="*/ 2147483647 h 302"/>
                <a:gd name="T10" fmla="*/ 2147483647 w 285"/>
                <a:gd name="T11" fmla="*/ 2147483647 h 302"/>
                <a:gd name="T12" fmla="*/ 2147483647 w 285"/>
                <a:gd name="T13" fmla="*/ 2147483647 h 302"/>
                <a:gd name="T14" fmla="*/ 2147483647 w 285"/>
                <a:gd name="T15" fmla="*/ 2147483647 h 302"/>
                <a:gd name="T16" fmla="*/ 2147483647 w 285"/>
                <a:gd name="T17" fmla="*/ 2147483647 h 302"/>
                <a:gd name="T18" fmla="*/ 2147483647 w 285"/>
                <a:gd name="T19" fmla="*/ 2147483647 h 302"/>
                <a:gd name="T20" fmla="*/ 2147483647 w 285"/>
                <a:gd name="T21" fmla="*/ 2147483647 h 302"/>
                <a:gd name="T22" fmla="*/ 2147483647 w 285"/>
                <a:gd name="T23" fmla="*/ 2147483647 h 302"/>
                <a:gd name="T24" fmla="*/ 2147483647 w 285"/>
                <a:gd name="T25" fmla="*/ 2147483647 h 302"/>
                <a:gd name="T26" fmla="*/ 2147483647 w 285"/>
                <a:gd name="T27" fmla="*/ 2147483647 h 302"/>
                <a:gd name="T28" fmla="*/ 2147483647 w 285"/>
                <a:gd name="T29" fmla="*/ 2147483647 h 302"/>
                <a:gd name="T30" fmla="*/ 2147483647 w 285"/>
                <a:gd name="T31" fmla="*/ 2147483647 h 302"/>
                <a:gd name="T32" fmla="*/ 2147483647 w 285"/>
                <a:gd name="T33" fmla="*/ 2147483647 h 302"/>
                <a:gd name="T34" fmla="*/ 2147483647 w 285"/>
                <a:gd name="T35" fmla="*/ 2147483647 h 302"/>
                <a:gd name="T36" fmla="*/ 2147483647 w 285"/>
                <a:gd name="T37" fmla="*/ 2147483647 h 302"/>
                <a:gd name="T38" fmla="*/ 2147483647 w 285"/>
                <a:gd name="T39" fmla="*/ 2147483647 h 302"/>
                <a:gd name="T40" fmla="*/ 2147483647 w 285"/>
                <a:gd name="T41" fmla="*/ 2147483647 h 302"/>
                <a:gd name="T42" fmla="*/ 2147483647 w 285"/>
                <a:gd name="T43" fmla="*/ 2147483647 h 302"/>
                <a:gd name="T44" fmla="*/ 2147483647 w 285"/>
                <a:gd name="T45" fmla="*/ 2147483647 h 302"/>
                <a:gd name="T46" fmla="*/ 2147483647 w 285"/>
                <a:gd name="T47" fmla="*/ 2147483647 h 302"/>
                <a:gd name="T48" fmla="*/ 2147483647 w 285"/>
                <a:gd name="T49" fmla="*/ 2147483647 h 302"/>
                <a:gd name="T50" fmla="*/ 2147483647 w 285"/>
                <a:gd name="T51" fmla="*/ 2147483647 h 302"/>
                <a:gd name="T52" fmla="*/ 2147483647 w 285"/>
                <a:gd name="T53" fmla="*/ 2147483647 h 302"/>
                <a:gd name="T54" fmla="*/ 2147483647 w 285"/>
                <a:gd name="T55" fmla="*/ 2147483647 h 302"/>
                <a:gd name="T56" fmla="*/ 2147483647 w 285"/>
                <a:gd name="T57" fmla="*/ 2147483647 h 302"/>
                <a:gd name="T58" fmla="*/ 2147483647 w 285"/>
                <a:gd name="T59" fmla="*/ 2147483647 h 302"/>
                <a:gd name="T60" fmla="*/ 2147483647 w 285"/>
                <a:gd name="T61" fmla="*/ 2147483647 h 302"/>
                <a:gd name="T62" fmla="*/ 2147483647 w 285"/>
                <a:gd name="T63" fmla="*/ 2147483647 h 302"/>
                <a:gd name="T64" fmla="*/ 2147483647 w 285"/>
                <a:gd name="T65" fmla="*/ 2147483647 h 302"/>
                <a:gd name="T66" fmla="*/ 0 w 285"/>
                <a:gd name="T67" fmla="*/ 2147483647 h 302"/>
                <a:gd name="T68" fmla="*/ 2147483647 w 285"/>
                <a:gd name="T69" fmla="*/ 2147483647 h 302"/>
                <a:gd name="T70" fmla="*/ 2147483647 w 285"/>
                <a:gd name="T71" fmla="*/ 2147483647 h 302"/>
                <a:gd name="T72" fmla="*/ 2147483647 w 285"/>
                <a:gd name="T73" fmla="*/ 2147483647 h 302"/>
                <a:gd name="T74" fmla="*/ 2147483647 w 285"/>
                <a:gd name="T75" fmla="*/ 2147483647 h 302"/>
                <a:gd name="T76" fmla="*/ 2147483647 w 285"/>
                <a:gd name="T77" fmla="*/ 2147483647 h 302"/>
                <a:gd name="T78" fmla="*/ 2147483647 w 285"/>
                <a:gd name="T79" fmla="*/ 0 h 302"/>
                <a:gd name="T80" fmla="*/ 2147483647 w 285"/>
                <a:gd name="T81" fmla="*/ 2147483647 h 302"/>
                <a:gd name="T82" fmla="*/ 2147483647 w 285"/>
                <a:gd name="T83" fmla="*/ 2147483647 h 302"/>
                <a:gd name="T84" fmla="*/ 2147483647 w 285"/>
                <a:gd name="T85" fmla="*/ 2147483647 h 302"/>
                <a:gd name="T86" fmla="*/ 2147483647 w 285"/>
                <a:gd name="T87" fmla="*/ 2147483647 h 302"/>
                <a:gd name="T88" fmla="*/ 2147483647 w 285"/>
                <a:gd name="T89" fmla="*/ 2147483647 h 302"/>
                <a:gd name="T90" fmla="*/ 2147483647 w 285"/>
                <a:gd name="T91" fmla="*/ 2147483647 h 302"/>
                <a:gd name="T92" fmla="*/ 2147483647 w 285"/>
                <a:gd name="T93" fmla="*/ 2147483647 h 302"/>
                <a:gd name="T94" fmla="*/ 2147483647 w 285"/>
                <a:gd name="T95" fmla="*/ 2147483647 h 302"/>
                <a:gd name="T96" fmla="*/ 2147483647 w 285"/>
                <a:gd name="T97" fmla="*/ 2147483647 h 302"/>
                <a:gd name="T98" fmla="*/ 2147483647 w 285"/>
                <a:gd name="T99" fmla="*/ 2147483647 h 302"/>
                <a:gd name="T100" fmla="*/ 2147483647 w 285"/>
                <a:gd name="T101" fmla="*/ 2147483647 h 302"/>
                <a:gd name="T102" fmla="*/ 2147483647 w 285"/>
                <a:gd name="T103" fmla="*/ 2147483647 h 3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5"/>
                <a:gd name="T157" fmla="*/ 0 h 302"/>
                <a:gd name="T158" fmla="*/ 285 w 285"/>
                <a:gd name="T159" fmla="*/ 302 h 3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5" h="302">
                  <a:moveTo>
                    <a:pt x="285" y="142"/>
                  </a:moveTo>
                  <a:lnTo>
                    <a:pt x="285" y="142"/>
                  </a:lnTo>
                  <a:lnTo>
                    <a:pt x="283" y="146"/>
                  </a:lnTo>
                  <a:lnTo>
                    <a:pt x="280" y="150"/>
                  </a:lnTo>
                  <a:lnTo>
                    <a:pt x="278" y="154"/>
                  </a:lnTo>
                  <a:lnTo>
                    <a:pt x="274" y="158"/>
                  </a:lnTo>
                  <a:lnTo>
                    <a:pt x="265" y="160"/>
                  </a:lnTo>
                  <a:lnTo>
                    <a:pt x="257" y="164"/>
                  </a:lnTo>
                  <a:lnTo>
                    <a:pt x="246" y="168"/>
                  </a:lnTo>
                  <a:lnTo>
                    <a:pt x="235" y="174"/>
                  </a:lnTo>
                  <a:lnTo>
                    <a:pt x="224" y="180"/>
                  </a:lnTo>
                  <a:lnTo>
                    <a:pt x="213" y="184"/>
                  </a:lnTo>
                  <a:lnTo>
                    <a:pt x="209" y="184"/>
                  </a:lnTo>
                  <a:lnTo>
                    <a:pt x="207" y="188"/>
                  </a:lnTo>
                  <a:lnTo>
                    <a:pt x="202" y="194"/>
                  </a:lnTo>
                  <a:lnTo>
                    <a:pt x="200" y="202"/>
                  </a:lnTo>
                  <a:lnTo>
                    <a:pt x="198" y="210"/>
                  </a:lnTo>
                  <a:lnTo>
                    <a:pt x="194" y="214"/>
                  </a:lnTo>
                  <a:lnTo>
                    <a:pt x="189" y="216"/>
                  </a:lnTo>
                  <a:lnTo>
                    <a:pt x="185" y="216"/>
                  </a:lnTo>
                  <a:lnTo>
                    <a:pt x="183" y="220"/>
                  </a:lnTo>
                  <a:lnTo>
                    <a:pt x="183" y="228"/>
                  </a:lnTo>
                  <a:lnTo>
                    <a:pt x="178" y="236"/>
                  </a:lnTo>
                  <a:lnTo>
                    <a:pt x="174" y="244"/>
                  </a:lnTo>
                  <a:lnTo>
                    <a:pt x="170" y="250"/>
                  </a:lnTo>
                  <a:lnTo>
                    <a:pt x="163" y="256"/>
                  </a:lnTo>
                  <a:lnTo>
                    <a:pt x="157" y="260"/>
                  </a:lnTo>
                  <a:lnTo>
                    <a:pt x="148" y="262"/>
                  </a:lnTo>
                  <a:lnTo>
                    <a:pt x="137" y="262"/>
                  </a:lnTo>
                  <a:lnTo>
                    <a:pt x="137" y="266"/>
                  </a:lnTo>
                  <a:lnTo>
                    <a:pt x="128" y="264"/>
                  </a:lnTo>
                  <a:lnTo>
                    <a:pt x="122" y="260"/>
                  </a:lnTo>
                  <a:lnTo>
                    <a:pt x="115" y="254"/>
                  </a:lnTo>
                  <a:lnTo>
                    <a:pt x="109" y="252"/>
                  </a:lnTo>
                  <a:lnTo>
                    <a:pt x="104" y="252"/>
                  </a:lnTo>
                  <a:lnTo>
                    <a:pt x="100" y="254"/>
                  </a:lnTo>
                  <a:lnTo>
                    <a:pt x="94" y="262"/>
                  </a:lnTo>
                  <a:lnTo>
                    <a:pt x="91" y="270"/>
                  </a:lnTo>
                  <a:lnTo>
                    <a:pt x="85" y="278"/>
                  </a:lnTo>
                  <a:lnTo>
                    <a:pt x="81" y="282"/>
                  </a:lnTo>
                  <a:lnTo>
                    <a:pt x="78" y="284"/>
                  </a:lnTo>
                  <a:lnTo>
                    <a:pt x="76" y="288"/>
                  </a:lnTo>
                  <a:lnTo>
                    <a:pt x="72" y="292"/>
                  </a:lnTo>
                  <a:lnTo>
                    <a:pt x="70" y="294"/>
                  </a:lnTo>
                  <a:lnTo>
                    <a:pt x="59" y="296"/>
                  </a:lnTo>
                  <a:lnTo>
                    <a:pt x="48" y="300"/>
                  </a:lnTo>
                  <a:lnTo>
                    <a:pt x="39" y="302"/>
                  </a:lnTo>
                  <a:lnTo>
                    <a:pt x="35" y="302"/>
                  </a:lnTo>
                  <a:lnTo>
                    <a:pt x="33" y="298"/>
                  </a:lnTo>
                  <a:lnTo>
                    <a:pt x="31" y="282"/>
                  </a:lnTo>
                  <a:lnTo>
                    <a:pt x="26" y="266"/>
                  </a:lnTo>
                  <a:lnTo>
                    <a:pt x="22" y="260"/>
                  </a:lnTo>
                  <a:lnTo>
                    <a:pt x="15" y="254"/>
                  </a:lnTo>
                  <a:lnTo>
                    <a:pt x="9" y="248"/>
                  </a:lnTo>
                  <a:lnTo>
                    <a:pt x="0" y="244"/>
                  </a:lnTo>
                  <a:lnTo>
                    <a:pt x="0" y="134"/>
                  </a:lnTo>
                  <a:lnTo>
                    <a:pt x="37" y="134"/>
                  </a:lnTo>
                  <a:lnTo>
                    <a:pt x="39" y="18"/>
                  </a:lnTo>
                  <a:lnTo>
                    <a:pt x="107" y="6"/>
                  </a:lnTo>
                  <a:lnTo>
                    <a:pt x="113" y="12"/>
                  </a:lnTo>
                  <a:lnTo>
                    <a:pt x="115" y="14"/>
                  </a:lnTo>
                  <a:lnTo>
                    <a:pt x="117" y="14"/>
                  </a:lnTo>
                  <a:lnTo>
                    <a:pt x="128" y="10"/>
                  </a:lnTo>
                  <a:lnTo>
                    <a:pt x="139" y="6"/>
                  </a:lnTo>
                  <a:lnTo>
                    <a:pt x="161" y="0"/>
                  </a:lnTo>
                  <a:lnTo>
                    <a:pt x="167" y="2"/>
                  </a:lnTo>
                  <a:lnTo>
                    <a:pt x="170" y="6"/>
                  </a:lnTo>
                  <a:lnTo>
                    <a:pt x="176" y="14"/>
                  </a:lnTo>
                  <a:lnTo>
                    <a:pt x="187" y="30"/>
                  </a:lnTo>
                  <a:lnTo>
                    <a:pt x="198" y="46"/>
                  </a:lnTo>
                  <a:lnTo>
                    <a:pt x="204" y="54"/>
                  </a:lnTo>
                  <a:lnTo>
                    <a:pt x="211" y="60"/>
                  </a:lnTo>
                  <a:lnTo>
                    <a:pt x="222" y="66"/>
                  </a:lnTo>
                  <a:lnTo>
                    <a:pt x="230" y="68"/>
                  </a:lnTo>
                  <a:lnTo>
                    <a:pt x="237" y="72"/>
                  </a:lnTo>
                  <a:lnTo>
                    <a:pt x="241" y="76"/>
                  </a:lnTo>
                  <a:lnTo>
                    <a:pt x="246" y="96"/>
                  </a:lnTo>
                  <a:lnTo>
                    <a:pt x="248" y="112"/>
                  </a:lnTo>
                  <a:lnTo>
                    <a:pt x="252" y="120"/>
                  </a:lnTo>
                  <a:lnTo>
                    <a:pt x="257" y="126"/>
                  </a:lnTo>
                  <a:lnTo>
                    <a:pt x="263" y="128"/>
                  </a:lnTo>
                  <a:lnTo>
                    <a:pt x="272" y="130"/>
                  </a:lnTo>
                  <a:lnTo>
                    <a:pt x="285" y="142"/>
                  </a:lnTo>
                  <a:close/>
                </a:path>
              </a:pathLst>
            </a:custGeom>
            <a:solidFill>
              <a:schemeClr val="bg1">
                <a:lumMod val="65000"/>
              </a:schemeClr>
            </a:solidFill>
            <a:ln w="6350">
              <a:solidFill>
                <a:schemeClr val="bg1"/>
              </a:solidFill>
              <a:round/>
              <a:headEnd/>
              <a:tailEnd/>
            </a:ln>
          </p:spPr>
          <p:txBody>
            <a:bodyPr/>
            <a:lstStyle/>
            <a:p>
              <a:pPr>
                <a:defRPr/>
              </a:pPr>
              <a:endParaRPr lang="en-US" dirty="0"/>
            </a:p>
          </p:txBody>
        </p:sp>
        <p:sp>
          <p:nvSpPr>
            <p:cNvPr id="5185" name="Freeform 69"/>
            <p:cNvSpPr>
              <a:spLocks/>
            </p:cNvSpPr>
            <p:nvPr/>
          </p:nvSpPr>
          <p:spPr bwMode="gray">
            <a:xfrm>
              <a:off x="7074496" y="4506983"/>
              <a:ext cx="501793" cy="422403"/>
            </a:xfrm>
            <a:custGeom>
              <a:avLst/>
              <a:gdLst>
                <a:gd name="T0" fmla="*/ 2147483647 w 230"/>
                <a:gd name="T1" fmla="*/ 2147483647 h 230"/>
                <a:gd name="T2" fmla="*/ 2147483647 w 230"/>
                <a:gd name="T3" fmla="*/ 2147483647 h 230"/>
                <a:gd name="T4" fmla="*/ 2147483647 w 230"/>
                <a:gd name="T5" fmla="*/ 2147483647 h 230"/>
                <a:gd name="T6" fmla="*/ 2147483647 w 230"/>
                <a:gd name="T7" fmla="*/ 2147483647 h 230"/>
                <a:gd name="T8" fmla="*/ 2147483647 w 230"/>
                <a:gd name="T9" fmla="*/ 2147483647 h 230"/>
                <a:gd name="T10" fmla="*/ 2147483647 w 230"/>
                <a:gd name="T11" fmla="*/ 2147483647 h 230"/>
                <a:gd name="T12" fmla="*/ 2147483647 w 230"/>
                <a:gd name="T13" fmla="*/ 2147483647 h 230"/>
                <a:gd name="T14" fmla="*/ 2147483647 w 230"/>
                <a:gd name="T15" fmla="*/ 2147483647 h 230"/>
                <a:gd name="T16" fmla="*/ 2147483647 w 230"/>
                <a:gd name="T17" fmla="*/ 2147483647 h 230"/>
                <a:gd name="T18" fmla="*/ 2147483647 w 230"/>
                <a:gd name="T19" fmla="*/ 2147483647 h 230"/>
                <a:gd name="T20" fmla="*/ 2147483647 w 230"/>
                <a:gd name="T21" fmla="*/ 2147483647 h 230"/>
                <a:gd name="T22" fmla="*/ 2147483647 w 230"/>
                <a:gd name="T23" fmla="*/ 2147483647 h 230"/>
                <a:gd name="T24" fmla="*/ 2147483647 w 230"/>
                <a:gd name="T25" fmla="*/ 2147483647 h 230"/>
                <a:gd name="T26" fmla="*/ 2147483647 w 230"/>
                <a:gd name="T27" fmla="*/ 2147483647 h 230"/>
                <a:gd name="T28" fmla="*/ 2147483647 w 230"/>
                <a:gd name="T29" fmla="*/ 2147483647 h 230"/>
                <a:gd name="T30" fmla="*/ 0 w 230"/>
                <a:gd name="T31" fmla="*/ 2147483647 h 230"/>
                <a:gd name="T32" fmla="*/ 2147483647 w 230"/>
                <a:gd name="T33" fmla="*/ 2147483647 h 230"/>
                <a:gd name="T34" fmla="*/ 2147483647 w 230"/>
                <a:gd name="T35" fmla="*/ 2147483647 h 230"/>
                <a:gd name="T36" fmla="*/ 2147483647 w 230"/>
                <a:gd name="T37" fmla="*/ 2147483647 h 230"/>
                <a:gd name="T38" fmla="*/ 2147483647 w 230"/>
                <a:gd name="T39" fmla="*/ 2147483647 h 230"/>
                <a:gd name="T40" fmla="*/ 2147483647 w 230"/>
                <a:gd name="T41" fmla="*/ 2147483647 h 230"/>
                <a:gd name="T42" fmla="*/ 2147483647 w 230"/>
                <a:gd name="T43" fmla="*/ 2147483647 h 230"/>
                <a:gd name="T44" fmla="*/ 2147483647 w 230"/>
                <a:gd name="T45" fmla="*/ 2147483647 h 230"/>
                <a:gd name="T46" fmla="*/ 2147483647 w 230"/>
                <a:gd name="T47" fmla="*/ 2147483647 h 230"/>
                <a:gd name="T48" fmla="*/ 2147483647 w 230"/>
                <a:gd name="T49" fmla="*/ 2147483647 h 230"/>
                <a:gd name="T50" fmla="*/ 2147483647 w 230"/>
                <a:gd name="T51" fmla="*/ 2147483647 h 230"/>
                <a:gd name="T52" fmla="*/ 2147483647 w 230"/>
                <a:gd name="T53" fmla="*/ 2147483647 h 230"/>
                <a:gd name="T54" fmla="*/ 2147483647 w 230"/>
                <a:gd name="T55" fmla="*/ 2147483647 h 230"/>
                <a:gd name="T56" fmla="*/ 2147483647 w 230"/>
                <a:gd name="T57" fmla="*/ 2147483647 h 230"/>
                <a:gd name="T58" fmla="*/ 2147483647 w 230"/>
                <a:gd name="T59" fmla="*/ 2147483647 h 230"/>
                <a:gd name="T60" fmla="*/ 2147483647 w 230"/>
                <a:gd name="T61" fmla="*/ 2147483647 h 230"/>
                <a:gd name="T62" fmla="*/ 2147483647 w 230"/>
                <a:gd name="T63" fmla="*/ 2147483647 h 230"/>
                <a:gd name="T64" fmla="*/ 2147483647 w 230"/>
                <a:gd name="T65" fmla="*/ 2147483647 h 230"/>
                <a:gd name="T66" fmla="*/ 2147483647 w 230"/>
                <a:gd name="T67" fmla="*/ 2147483647 h 230"/>
                <a:gd name="T68" fmla="*/ 2147483647 w 230"/>
                <a:gd name="T69" fmla="*/ 2147483647 h 230"/>
                <a:gd name="T70" fmla="*/ 2147483647 w 230"/>
                <a:gd name="T71" fmla="*/ 2147483647 h 230"/>
                <a:gd name="T72" fmla="*/ 2147483647 w 230"/>
                <a:gd name="T73" fmla="*/ 2147483647 h 230"/>
                <a:gd name="T74" fmla="*/ 2147483647 w 230"/>
                <a:gd name="T75" fmla="*/ 2147483647 h 230"/>
                <a:gd name="T76" fmla="*/ 2147483647 w 230"/>
                <a:gd name="T77" fmla="*/ 2147483647 h 230"/>
                <a:gd name="T78" fmla="*/ 2147483647 w 230"/>
                <a:gd name="T79" fmla="*/ 2147483647 h 230"/>
                <a:gd name="T80" fmla="*/ 2147483647 w 230"/>
                <a:gd name="T81" fmla="*/ 2147483647 h 230"/>
                <a:gd name="T82" fmla="*/ 2147483647 w 230"/>
                <a:gd name="T83" fmla="*/ 2147483647 h 230"/>
                <a:gd name="T84" fmla="*/ 2147483647 w 230"/>
                <a:gd name="T85" fmla="*/ 2147483647 h 230"/>
                <a:gd name="T86" fmla="*/ 2147483647 w 230"/>
                <a:gd name="T87" fmla="*/ 2147483647 h 230"/>
                <a:gd name="T88" fmla="*/ 2147483647 w 230"/>
                <a:gd name="T89" fmla="*/ 2147483647 h 230"/>
                <a:gd name="T90" fmla="*/ 2147483647 w 230"/>
                <a:gd name="T91" fmla="*/ 2147483647 h 230"/>
                <a:gd name="T92" fmla="*/ 2147483647 w 230"/>
                <a:gd name="T93" fmla="*/ 2147483647 h 230"/>
                <a:gd name="T94" fmla="*/ 2147483647 w 230"/>
                <a:gd name="T95" fmla="*/ 2147483647 h 230"/>
                <a:gd name="T96" fmla="*/ 2147483647 w 230"/>
                <a:gd name="T97" fmla="*/ 2147483647 h 2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0"/>
                <a:gd name="T148" fmla="*/ 0 h 230"/>
                <a:gd name="T149" fmla="*/ 230 w 230"/>
                <a:gd name="T150" fmla="*/ 230 h 2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0" h="230">
                  <a:moveTo>
                    <a:pt x="176" y="230"/>
                  </a:moveTo>
                  <a:lnTo>
                    <a:pt x="176" y="230"/>
                  </a:lnTo>
                  <a:lnTo>
                    <a:pt x="167" y="224"/>
                  </a:lnTo>
                  <a:lnTo>
                    <a:pt x="159" y="220"/>
                  </a:lnTo>
                  <a:lnTo>
                    <a:pt x="150" y="218"/>
                  </a:lnTo>
                  <a:lnTo>
                    <a:pt x="139" y="220"/>
                  </a:lnTo>
                  <a:lnTo>
                    <a:pt x="130" y="222"/>
                  </a:lnTo>
                  <a:lnTo>
                    <a:pt x="124" y="220"/>
                  </a:lnTo>
                  <a:lnTo>
                    <a:pt x="111" y="208"/>
                  </a:lnTo>
                  <a:lnTo>
                    <a:pt x="102" y="206"/>
                  </a:lnTo>
                  <a:lnTo>
                    <a:pt x="96" y="204"/>
                  </a:lnTo>
                  <a:lnTo>
                    <a:pt x="91" y="198"/>
                  </a:lnTo>
                  <a:lnTo>
                    <a:pt x="87" y="190"/>
                  </a:lnTo>
                  <a:lnTo>
                    <a:pt x="85" y="174"/>
                  </a:lnTo>
                  <a:lnTo>
                    <a:pt x="80" y="154"/>
                  </a:lnTo>
                  <a:lnTo>
                    <a:pt x="76" y="150"/>
                  </a:lnTo>
                  <a:lnTo>
                    <a:pt x="69" y="146"/>
                  </a:lnTo>
                  <a:lnTo>
                    <a:pt x="61" y="144"/>
                  </a:lnTo>
                  <a:lnTo>
                    <a:pt x="50" y="138"/>
                  </a:lnTo>
                  <a:lnTo>
                    <a:pt x="43" y="132"/>
                  </a:lnTo>
                  <a:lnTo>
                    <a:pt x="37" y="124"/>
                  </a:lnTo>
                  <a:lnTo>
                    <a:pt x="26" y="108"/>
                  </a:lnTo>
                  <a:lnTo>
                    <a:pt x="15" y="92"/>
                  </a:lnTo>
                  <a:lnTo>
                    <a:pt x="9" y="84"/>
                  </a:lnTo>
                  <a:lnTo>
                    <a:pt x="6" y="80"/>
                  </a:lnTo>
                  <a:lnTo>
                    <a:pt x="0" y="78"/>
                  </a:lnTo>
                  <a:lnTo>
                    <a:pt x="2" y="74"/>
                  </a:lnTo>
                  <a:lnTo>
                    <a:pt x="2" y="70"/>
                  </a:lnTo>
                  <a:lnTo>
                    <a:pt x="15" y="68"/>
                  </a:lnTo>
                  <a:lnTo>
                    <a:pt x="22" y="68"/>
                  </a:lnTo>
                  <a:lnTo>
                    <a:pt x="28" y="70"/>
                  </a:lnTo>
                  <a:lnTo>
                    <a:pt x="35" y="72"/>
                  </a:lnTo>
                  <a:lnTo>
                    <a:pt x="39" y="72"/>
                  </a:lnTo>
                  <a:lnTo>
                    <a:pt x="50" y="70"/>
                  </a:lnTo>
                  <a:lnTo>
                    <a:pt x="63" y="60"/>
                  </a:lnTo>
                  <a:lnTo>
                    <a:pt x="74" y="50"/>
                  </a:lnTo>
                  <a:lnTo>
                    <a:pt x="85" y="40"/>
                  </a:lnTo>
                  <a:lnTo>
                    <a:pt x="98" y="30"/>
                  </a:lnTo>
                  <a:lnTo>
                    <a:pt x="102" y="28"/>
                  </a:lnTo>
                  <a:lnTo>
                    <a:pt x="104" y="26"/>
                  </a:lnTo>
                  <a:lnTo>
                    <a:pt x="106" y="18"/>
                  </a:lnTo>
                  <a:lnTo>
                    <a:pt x="113" y="10"/>
                  </a:lnTo>
                  <a:lnTo>
                    <a:pt x="122" y="4"/>
                  </a:lnTo>
                  <a:lnTo>
                    <a:pt x="128" y="2"/>
                  </a:lnTo>
                  <a:lnTo>
                    <a:pt x="135" y="0"/>
                  </a:lnTo>
                  <a:lnTo>
                    <a:pt x="139" y="2"/>
                  </a:lnTo>
                  <a:lnTo>
                    <a:pt x="146" y="4"/>
                  </a:lnTo>
                  <a:lnTo>
                    <a:pt x="150" y="12"/>
                  </a:lnTo>
                  <a:lnTo>
                    <a:pt x="154" y="16"/>
                  </a:lnTo>
                  <a:lnTo>
                    <a:pt x="174" y="22"/>
                  </a:lnTo>
                  <a:lnTo>
                    <a:pt x="189" y="32"/>
                  </a:lnTo>
                  <a:lnTo>
                    <a:pt x="198" y="36"/>
                  </a:lnTo>
                  <a:lnTo>
                    <a:pt x="209" y="38"/>
                  </a:lnTo>
                  <a:lnTo>
                    <a:pt x="215" y="42"/>
                  </a:lnTo>
                  <a:lnTo>
                    <a:pt x="222" y="46"/>
                  </a:lnTo>
                  <a:lnTo>
                    <a:pt x="226" y="58"/>
                  </a:lnTo>
                  <a:lnTo>
                    <a:pt x="228" y="68"/>
                  </a:lnTo>
                  <a:lnTo>
                    <a:pt x="230" y="92"/>
                  </a:lnTo>
                  <a:lnTo>
                    <a:pt x="230" y="90"/>
                  </a:lnTo>
                  <a:lnTo>
                    <a:pt x="228" y="98"/>
                  </a:lnTo>
                  <a:lnTo>
                    <a:pt x="226" y="102"/>
                  </a:lnTo>
                  <a:lnTo>
                    <a:pt x="222" y="108"/>
                  </a:lnTo>
                  <a:lnTo>
                    <a:pt x="217" y="114"/>
                  </a:lnTo>
                  <a:lnTo>
                    <a:pt x="215" y="118"/>
                  </a:lnTo>
                  <a:lnTo>
                    <a:pt x="215" y="124"/>
                  </a:lnTo>
                  <a:lnTo>
                    <a:pt x="219" y="136"/>
                  </a:lnTo>
                  <a:lnTo>
                    <a:pt x="224" y="148"/>
                  </a:lnTo>
                  <a:lnTo>
                    <a:pt x="230" y="160"/>
                  </a:lnTo>
                  <a:lnTo>
                    <a:pt x="230" y="172"/>
                  </a:lnTo>
                  <a:lnTo>
                    <a:pt x="230" y="180"/>
                  </a:lnTo>
                  <a:lnTo>
                    <a:pt x="226" y="188"/>
                  </a:lnTo>
                  <a:lnTo>
                    <a:pt x="219" y="196"/>
                  </a:lnTo>
                  <a:lnTo>
                    <a:pt x="204" y="210"/>
                  </a:lnTo>
                  <a:lnTo>
                    <a:pt x="185" y="222"/>
                  </a:lnTo>
                  <a:lnTo>
                    <a:pt x="180" y="226"/>
                  </a:lnTo>
                  <a:lnTo>
                    <a:pt x="178" y="228"/>
                  </a:lnTo>
                  <a:lnTo>
                    <a:pt x="176" y="230"/>
                  </a:lnTo>
                  <a:close/>
                </a:path>
              </a:pathLst>
            </a:custGeom>
            <a:solidFill>
              <a:srgbClr val="FFC000"/>
            </a:solidFill>
            <a:ln w="6350">
              <a:solidFill>
                <a:schemeClr val="bg1"/>
              </a:solidFill>
              <a:round/>
              <a:headEnd/>
              <a:tailEnd/>
            </a:ln>
          </p:spPr>
          <p:txBody>
            <a:bodyPr/>
            <a:lstStyle/>
            <a:p>
              <a:endParaRPr lang="en-US"/>
            </a:p>
          </p:txBody>
        </p:sp>
        <p:sp>
          <p:nvSpPr>
            <p:cNvPr id="5186" name="Freeform 70"/>
            <p:cNvSpPr>
              <a:spLocks/>
            </p:cNvSpPr>
            <p:nvPr/>
          </p:nvSpPr>
          <p:spPr bwMode="gray">
            <a:xfrm>
              <a:off x="6859647" y="4062806"/>
              <a:ext cx="748365" cy="580624"/>
            </a:xfrm>
            <a:custGeom>
              <a:avLst/>
              <a:gdLst>
                <a:gd name="T0" fmla="*/ 2147483647 w 343"/>
                <a:gd name="T1" fmla="*/ 2147483647 h 316"/>
                <a:gd name="T2" fmla="*/ 2147483647 w 343"/>
                <a:gd name="T3" fmla="*/ 2147483647 h 316"/>
                <a:gd name="T4" fmla="*/ 2147483647 w 343"/>
                <a:gd name="T5" fmla="*/ 2147483647 h 316"/>
                <a:gd name="T6" fmla="*/ 2147483647 w 343"/>
                <a:gd name="T7" fmla="*/ 2147483647 h 316"/>
                <a:gd name="T8" fmla="*/ 2147483647 w 343"/>
                <a:gd name="T9" fmla="*/ 2147483647 h 316"/>
                <a:gd name="T10" fmla="*/ 2147483647 w 343"/>
                <a:gd name="T11" fmla="*/ 2147483647 h 316"/>
                <a:gd name="T12" fmla="*/ 2147483647 w 343"/>
                <a:gd name="T13" fmla="*/ 2147483647 h 316"/>
                <a:gd name="T14" fmla="*/ 2147483647 w 343"/>
                <a:gd name="T15" fmla="*/ 2147483647 h 316"/>
                <a:gd name="T16" fmla="*/ 2147483647 w 343"/>
                <a:gd name="T17" fmla="*/ 2147483647 h 316"/>
                <a:gd name="T18" fmla="*/ 2147483647 w 343"/>
                <a:gd name="T19" fmla="*/ 2147483647 h 316"/>
                <a:gd name="T20" fmla="*/ 2147483647 w 343"/>
                <a:gd name="T21" fmla="*/ 2147483647 h 316"/>
                <a:gd name="T22" fmla="*/ 2147483647 w 343"/>
                <a:gd name="T23" fmla="*/ 2147483647 h 316"/>
                <a:gd name="T24" fmla="*/ 2147483647 w 343"/>
                <a:gd name="T25" fmla="*/ 2147483647 h 316"/>
                <a:gd name="T26" fmla="*/ 2147483647 w 343"/>
                <a:gd name="T27" fmla="*/ 2147483647 h 316"/>
                <a:gd name="T28" fmla="*/ 2147483647 w 343"/>
                <a:gd name="T29" fmla="*/ 2147483647 h 316"/>
                <a:gd name="T30" fmla="*/ 2147483647 w 343"/>
                <a:gd name="T31" fmla="*/ 2147483647 h 316"/>
                <a:gd name="T32" fmla="*/ 2147483647 w 343"/>
                <a:gd name="T33" fmla="*/ 2147483647 h 316"/>
                <a:gd name="T34" fmla="*/ 2147483647 w 343"/>
                <a:gd name="T35" fmla="*/ 2147483647 h 316"/>
                <a:gd name="T36" fmla="*/ 2147483647 w 343"/>
                <a:gd name="T37" fmla="*/ 2147483647 h 316"/>
                <a:gd name="T38" fmla="*/ 2147483647 w 343"/>
                <a:gd name="T39" fmla="*/ 2147483647 h 316"/>
                <a:gd name="T40" fmla="*/ 2147483647 w 343"/>
                <a:gd name="T41" fmla="*/ 2147483647 h 316"/>
                <a:gd name="T42" fmla="*/ 2147483647 w 343"/>
                <a:gd name="T43" fmla="*/ 2147483647 h 316"/>
                <a:gd name="T44" fmla="*/ 2147483647 w 343"/>
                <a:gd name="T45" fmla="*/ 2147483647 h 316"/>
                <a:gd name="T46" fmla="*/ 2147483647 w 343"/>
                <a:gd name="T47" fmla="*/ 2147483647 h 316"/>
                <a:gd name="T48" fmla="*/ 2147483647 w 343"/>
                <a:gd name="T49" fmla="*/ 2147483647 h 316"/>
                <a:gd name="T50" fmla="*/ 2147483647 w 343"/>
                <a:gd name="T51" fmla="*/ 2147483647 h 316"/>
                <a:gd name="T52" fmla="*/ 2147483647 w 343"/>
                <a:gd name="T53" fmla="*/ 2147483647 h 316"/>
                <a:gd name="T54" fmla="*/ 2147483647 w 343"/>
                <a:gd name="T55" fmla="*/ 2147483647 h 316"/>
                <a:gd name="T56" fmla="*/ 2147483647 w 343"/>
                <a:gd name="T57" fmla="*/ 2147483647 h 316"/>
                <a:gd name="T58" fmla="*/ 2147483647 w 343"/>
                <a:gd name="T59" fmla="*/ 2147483647 h 316"/>
                <a:gd name="T60" fmla="*/ 2147483647 w 343"/>
                <a:gd name="T61" fmla="*/ 2147483647 h 316"/>
                <a:gd name="T62" fmla="*/ 2147483647 w 343"/>
                <a:gd name="T63" fmla="*/ 2147483647 h 316"/>
                <a:gd name="T64" fmla="*/ 2147483647 w 343"/>
                <a:gd name="T65" fmla="*/ 2147483647 h 316"/>
                <a:gd name="T66" fmla="*/ 2147483647 w 343"/>
                <a:gd name="T67" fmla="*/ 2147483647 h 316"/>
                <a:gd name="T68" fmla="*/ 2147483647 w 343"/>
                <a:gd name="T69" fmla="*/ 2147483647 h 316"/>
                <a:gd name="T70" fmla="*/ 2147483647 w 343"/>
                <a:gd name="T71" fmla="*/ 2147483647 h 316"/>
                <a:gd name="T72" fmla="*/ 2147483647 w 343"/>
                <a:gd name="T73" fmla="*/ 2147483647 h 316"/>
                <a:gd name="T74" fmla="*/ 2147483647 w 343"/>
                <a:gd name="T75" fmla="*/ 2147483647 h 316"/>
                <a:gd name="T76" fmla="*/ 2147483647 w 343"/>
                <a:gd name="T77" fmla="*/ 2147483647 h 316"/>
                <a:gd name="T78" fmla="*/ 2147483647 w 343"/>
                <a:gd name="T79" fmla="*/ 2147483647 h 316"/>
                <a:gd name="T80" fmla="*/ 2147483647 w 343"/>
                <a:gd name="T81" fmla="*/ 2147483647 h 316"/>
                <a:gd name="T82" fmla="*/ 2147483647 w 343"/>
                <a:gd name="T83" fmla="*/ 2147483647 h 316"/>
                <a:gd name="T84" fmla="*/ 2147483647 w 343"/>
                <a:gd name="T85" fmla="*/ 2147483647 h 316"/>
                <a:gd name="T86" fmla="*/ 2147483647 w 343"/>
                <a:gd name="T87" fmla="*/ 2147483647 h 316"/>
                <a:gd name="T88" fmla="*/ 2147483647 w 343"/>
                <a:gd name="T89" fmla="*/ 2147483647 h 316"/>
                <a:gd name="T90" fmla="*/ 2147483647 w 343"/>
                <a:gd name="T91" fmla="*/ 2147483647 h 316"/>
                <a:gd name="T92" fmla="*/ 2147483647 w 343"/>
                <a:gd name="T93" fmla="*/ 2147483647 h 316"/>
                <a:gd name="T94" fmla="*/ 2147483647 w 343"/>
                <a:gd name="T95" fmla="*/ 2147483647 h 316"/>
                <a:gd name="T96" fmla="*/ 2147483647 w 343"/>
                <a:gd name="T97" fmla="*/ 2147483647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316"/>
                <a:gd name="T149" fmla="*/ 343 w 343"/>
                <a:gd name="T150" fmla="*/ 316 h 3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316">
                  <a:moveTo>
                    <a:pt x="324" y="190"/>
                  </a:moveTo>
                  <a:lnTo>
                    <a:pt x="324" y="190"/>
                  </a:lnTo>
                  <a:lnTo>
                    <a:pt x="307" y="198"/>
                  </a:lnTo>
                  <a:lnTo>
                    <a:pt x="289" y="206"/>
                  </a:lnTo>
                  <a:lnTo>
                    <a:pt x="250" y="220"/>
                  </a:lnTo>
                  <a:lnTo>
                    <a:pt x="246" y="224"/>
                  </a:lnTo>
                  <a:lnTo>
                    <a:pt x="244" y="230"/>
                  </a:lnTo>
                  <a:lnTo>
                    <a:pt x="241" y="238"/>
                  </a:lnTo>
                  <a:lnTo>
                    <a:pt x="244" y="246"/>
                  </a:lnTo>
                  <a:lnTo>
                    <a:pt x="237" y="244"/>
                  </a:lnTo>
                  <a:lnTo>
                    <a:pt x="233" y="242"/>
                  </a:lnTo>
                  <a:lnTo>
                    <a:pt x="226" y="244"/>
                  </a:lnTo>
                  <a:lnTo>
                    <a:pt x="220" y="246"/>
                  </a:lnTo>
                  <a:lnTo>
                    <a:pt x="211" y="252"/>
                  </a:lnTo>
                  <a:lnTo>
                    <a:pt x="204" y="260"/>
                  </a:lnTo>
                  <a:lnTo>
                    <a:pt x="202" y="268"/>
                  </a:lnTo>
                  <a:lnTo>
                    <a:pt x="200" y="270"/>
                  </a:lnTo>
                  <a:lnTo>
                    <a:pt x="196" y="272"/>
                  </a:lnTo>
                  <a:lnTo>
                    <a:pt x="183" y="282"/>
                  </a:lnTo>
                  <a:lnTo>
                    <a:pt x="172" y="292"/>
                  </a:lnTo>
                  <a:lnTo>
                    <a:pt x="161" y="302"/>
                  </a:lnTo>
                  <a:lnTo>
                    <a:pt x="148" y="312"/>
                  </a:lnTo>
                  <a:lnTo>
                    <a:pt x="137" y="314"/>
                  </a:lnTo>
                  <a:lnTo>
                    <a:pt x="133" y="314"/>
                  </a:lnTo>
                  <a:lnTo>
                    <a:pt x="126" y="312"/>
                  </a:lnTo>
                  <a:lnTo>
                    <a:pt x="120" y="310"/>
                  </a:lnTo>
                  <a:lnTo>
                    <a:pt x="113" y="310"/>
                  </a:lnTo>
                  <a:lnTo>
                    <a:pt x="100" y="312"/>
                  </a:lnTo>
                  <a:lnTo>
                    <a:pt x="89" y="314"/>
                  </a:lnTo>
                  <a:lnTo>
                    <a:pt x="81" y="314"/>
                  </a:lnTo>
                  <a:lnTo>
                    <a:pt x="74" y="308"/>
                  </a:lnTo>
                  <a:lnTo>
                    <a:pt x="54" y="308"/>
                  </a:lnTo>
                  <a:lnTo>
                    <a:pt x="37" y="308"/>
                  </a:lnTo>
                  <a:lnTo>
                    <a:pt x="0" y="316"/>
                  </a:lnTo>
                  <a:lnTo>
                    <a:pt x="2" y="160"/>
                  </a:lnTo>
                  <a:lnTo>
                    <a:pt x="15" y="160"/>
                  </a:lnTo>
                  <a:lnTo>
                    <a:pt x="35" y="158"/>
                  </a:lnTo>
                  <a:lnTo>
                    <a:pt x="59" y="152"/>
                  </a:lnTo>
                  <a:lnTo>
                    <a:pt x="59" y="94"/>
                  </a:lnTo>
                  <a:lnTo>
                    <a:pt x="70" y="98"/>
                  </a:lnTo>
                  <a:lnTo>
                    <a:pt x="81" y="104"/>
                  </a:lnTo>
                  <a:lnTo>
                    <a:pt x="85" y="108"/>
                  </a:lnTo>
                  <a:lnTo>
                    <a:pt x="89" y="106"/>
                  </a:lnTo>
                  <a:lnTo>
                    <a:pt x="102" y="100"/>
                  </a:lnTo>
                  <a:lnTo>
                    <a:pt x="100" y="110"/>
                  </a:lnTo>
                  <a:lnTo>
                    <a:pt x="100" y="116"/>
                  </a:lnTo>
                  <a:lnTo>
                    <a:pt x="102" y="120"/>
                  </a:lnTo>
                  <a:lnTo>
                    <a:pt x="104" y="122"/>
                  </a:lnTo>
                  <a:lnTo>
                    <a:pt x="113" y="124"/>
                  </a:lnTo>
                  <a:lnTo>
                    <a:pt x="124" y="124"/>
                  </a:lnTo>
                  <a:lnTo>
                    <a:pt x="135" y="120"/>
                  </a:lnTo>
                  <a:lnTo>
                    <a:pt x="154" y="110"/>
                  </a:lnTo>
                  <a:lnTo>
                    <a:pt x="159" y="110"/>
                  </a:lnTo>
                  <a:lnTo>
                    <a:pt x="161" y="112"/>
                  </a:lnTo>
                  <a:lnTo>
                    <a:pt x="165" y="122"/>
                  </a:lnTo>
                  <a:lnTo>
                    <a:pt x="178" y="138"/>
                  </a:lnTo>
                  <a:lnTo>
                    <a:pt x="187" y="144"/>
                  </a:lnTo>
                  <a:lnTo>
                    <a:pt x="196" y="150"/>
                  </a:lnTo>
                  <a:lnTo>
                    <a:pt x="198" y="154"/>
                  </a:lnTo>
                  <a:lnTo>
                    <a:pt x="200" y="160"/>
                  </a:lnTo>
                  <a:lnTo>
                    <a:pt x="202" y="164"/>
                  </a:lnTo>
                  <a:lnTo>
                    <a:pt x="207" y="168"/>
                  </a:lnTo>
                  <a:lnTo>
                    <a:pt x="213" y="172"/>
                  </a:lnTo>
                  <a:lnTo>
                    <a:pt x="220" y="172"/>
                  </a:lnTo>
                  <a:lnTo>
                    <a:pt x="226" y="172"/>
                  </a:lnTo>
                  <a:lnTo>
                    <a:pt x="228" y="172"/>
                  </a:lnTo>
                  <a:lnTo>
                    <a:pt x="228" y="150"/>
                  </a:lnTo>
                  <a:lnTo>
                    <a:pt x="228" y="142"/>
                  </a:lnTo>
                  <a:lnTo>
                    <a:pt x="228" y="140"/>
                  </a:lnTo>
                  <a:lnTo>
                    <a:pt x="226" y="140"/>
                  </a:lnTo>
                  <a:lnTo>
                    <a:pt x="220" y="138"/>
                  </a:lnTo>
                  <a:lnTo>
                    <a:pt x="213" y="136"/>
                  </a:lnTo>
                  <a:lnTo>
                    <a:pt x="207" y="130"/>
                  </a:lnTo>
                  <a:lnTo>
                    <a:pt x="200" y="124"/>
                  </a:lnTo>
                  <a:lnTo>
                    <a:pt x="194" y="118"/>
                  </a:lnTo>
                  <a:lnTo>
                    <a:pt x="191" y="110"/>
                  </a:lnTo>
                  <a:lnTo>
                    <a:pt x="189" y="102"/>
                  </a:lnTo>
                  <a:lnTo>
                    <a:pt x="189" y="94"/>
                  </a:lnTo>
                  <a:lnTo>
                    <a:pt x="191" y="64"/>
                  </a:lnTo>
                  <a:lnTo>
                    <a:pt x="194" y="42"/>
                  </a:lnTo>
                  <a:lnTo>
                    <a:pt x="196" y="28"/>
                  </a:lnTo>
                  <a:lnTo>
                    <a:pt x="204" y="14"/>
                  </a:lnTo>
                  <a:lnTo>
                    <a:pt x="207" y="10"/>
                  </a:lnTo>
                  <a:lnTo>
                    <a:pt x="207" y="6"/>
                  </a:lnTo>
                  <a:lnTo>
                    <a:pt x="207" y="4"/>
                  </a:lnTo>
                  <a:lnTo>
                    <a:pt x="209" y="2"/>
                  </a:lnTo>
                  <a:lnTo>
                    <a:pt x="235" y="0"/>
                  </a:lnTo>
                  <a:lnTo>
                    <a:pt x="250" y="2"/>
                  </a:lnTo>
                  <a:lnTo>
                    <a:pt x="263" y="6"/>
                  </a:lnTo>
                  <a:lnTo>
                    <a:pt x="267" y="10"/>
                  </a:lnTo>
                  <a:lnTo>
                    <a:pt x="285" y="22"/>
                  </a:lnTo>
                  <a:lnTo>
                    <a:pt x="296" y="26"/>
                  </a:lnTo>
                  <a:lnTo>
                    <a:pt x="304" y="30"/>
                  </a:lnTo>
                  <a:lnTo>
                    <a:pt x="309" y="32"/>
                  </a:lnTo>
                  <a:lnTo>
                    <a:pt x="311" y="36"/>
                  </a:lnTo>
                  <a:lnTo>
                    <a:pt x="317" y="38"/>
                  </a:lnTo>
                  <a:lnTo>
                    <a:pt x="326" y="40"/>
                  </a:lnTo>
                  <a:lnTo>
                    <a:pt x="324" y="42"/>
                  </a:lnTo>
                  <a:lnTo>
                    <a:pt x="324" y="46"/>
                  </a:lnTo>
                  <a:lnTo>
                    <a:pt x="337" y="66"/>
                  </a:lnTo>
                  <a:lnTo>
                    <a:pt x="339" y="76"/>
                  </a:lnTo>
                  <a:lnTo>
                    <a:pt x="341" y="86"/>
                  </a:lnTo>
                  <a:lnTo>
                    <a:pt x="339" y="116"/>
                  </a:lnTo>
                  <a:lnTo>
                    <a:pt x="341" y="130"/>
                  </a:lnTo>
                  <a:lnTo>
                    <a:pt x="343" y="146"/>
                  </a:lnTo>
                  <a:lnTo>
                    <a:pt x="343" y="150"/>
                  </a:lnTo>
                  <a:lnTo>
                    <a:pt x="341" y="154"/>
                  </a:lnTo>
                  <a:lnTo>
                    <a:pt x="335" y="160"/>
                  </a:lnTo>
                  <a:lnTo>
                    <a:pt x="328" y="166"/>
                  </a:lnTo>
                  <a:lnTo>
                    <a:pt x="324" y="172"/>
                  </a:lnTo>
                  <a:lnTo>
                    <a:pt x="324" y="176"/>
                  </a:lnTo>
                  <a:lnTo>
                    <a:pt x="324" y="180"/>
                  </a:lnTo>
                  <a:lnTo>
                    <a:pt x="324" y="190"/>
                  </a:lnTo>
                  <a:close/>
                </a:path>
              </a:pathLst>
            </a:custGeom>
            <a:solidFill>
              <a:srgbClr val="FFC000"/>
            </a:solidFill>
            <a:ln w="6350">
              <a:solidFill>
                <a:schemeClr val="bg1"/>
              </a:solidFill>
              <a:round/>
              <a:headEnd/>
              <a:tailEnd/>
            </a:ln>
          </p:spPr>
          <p:txBody>
            <a:bodyPr/>
            <a:lstStyle/>
            <a:p>
              <a:endParaRPr lang="en-US"/>
            </a:p>
          </p:txBody>
        </p:sp>
        <p:sp>
          <p:nvSpPr>
            <p:cNvPr id="5187" name="Freeform 74"/>
            <p:cNvSpPr>
              <a:spLocks/>
            </p:cNvSpPr>
            <p:nvPr/>
          </p:nvSpPr>
          <p:spPr bwMode="gray">
            <a:xfrm>
              <a:off x="7348464" y="3604113"/>
              <a:ext cx="702222" cy="660459"/>
            </a:xfrm>
            <a:custGeom>
              <a:avLst/>
              <a:gdLst>
                <a:gd name="T0" fmla="*/ 2147483647 w 322"/>
                <a:gd name="T1" fmla="*/ 2147483647 h 360"/>
                <a:gd name="T2" fmla="*/ 2147483647 w 322"/>
                <a:gd name="T3" fmla="*/ 2147483647 h 360"/>
                <a:gd name="T4" fmla="*/ 2147483647 w 322"/>
                <a:gd name="T5" fmla="*/ 2147483647 h 360"/>
                <a:gd name="T6" fmla="*/ 2147483647 w 322"/>
                <a:gd name="T7" fmla="*/ 2147483647 h 360"/>
                <a:gd name="T8" fmla="*/ 2147483647 w 322"/>
                <a:gd name="T9" fmla="*/ 2147483647 h 360"/>
                <a:gd name="T10" fmla="*/ 2147483647 w 322"/>
                <a:gd name="T11" fmla="*/ 2147483647 h 360"/>
                <a:gd name="T12" fmla="*/ 2147483647 w 322"/>
                <a:gd name="T13" fmla="*/ 2147483647 h 360"/>
                <a:gd name="T14" fmla="*/ 2147483647 w 322"/>
                <a:gd name="T15" fmla="*/ 2147483647 h 360"/>
                <a:gd name="T16" fmla="*/ 2147483647 w 322"/>
                <a:gd name="T17" fmla="*/ 2147483647 h 360"/>
                <a:gd name="T18" fmla="*/ 2147483647 w 322"/>
                <a:gd name="T19" fmla="*/ 2147483647 h 360"/>
                <a:gd name="T20" fmla="*/ 2147483647 w 322"/>
                <a:gd name="T21" fmla="*/ 2147483647 h 360"/>
                <a:gd name="T22" fmla="*/ 2147483647 w 322"/>
                <a:gd name="T23" fmla="*/ 2147483647 h 360"/>
                <a:gd name="T24" fmla="*/ 2147483647 w 322"/>
                <a:gd name="T25" fmla="*/ 2147483647 h 360"/>
                <a:gd name="T26" fmla="*/ 2147483647 w 322"/>
                <a:gd name="T27" fmla="*/ 2147483647 h 360"/>
                <a:gd name="T28" fmla="*/ 2147483647 w 322"/>
                <a:gd name="T29" fmla="*/ 2147483647 h 360"/>
                <a:gd name="T30" fmla="*/ 2147483647 w 322"/>
                <a:gd name="T31" fmla="*/ 2147483647 h 360"/>
                <a:gd name="T32" fmla="*/ 2147483647 w 322"/>
                <a:gd name="T33" fmla="*/ 2147483647 h 360"/>
                <a:gd name="T34" fmla="*/ 2147483647 w 322"/>
                <a:gd name="T35" fmla="*/ 2147483647 h 360"/>
                <a:gd name="T36" fmla="*/ 2147483647 w 322"/>
                <a:gd name="T37" fmla="*/ 2147483647 h 360"/>
                <a:gd name="T38" fmla="*/ 2147483647 w 322"/>
                <a:gd name="T39" fmla="*/ 2147483647 h 360"/>
                <a:gd name="T40" fmla="*/ 2147483647 w 322"/>
                <a:gd name="T41" fmla="*/ 2147483647 h 360"/>
                <a:gd name="T42" fmla="*/ 0 w 322"/>
                <a:gd name="T43" fmla="*/ 2147483647 h 360"/>
                <a:gd name="T44" fmla="*/ 2147483647 w 322"/>
                <a:gd name="T45" fmla="*/ 2147483647 h 360"/>
                <a:gd name="T46" fmla="*/ 2147483647 w 322"/>
                <a:gd name="T47" fmla="*/ 2147483647 h 360"/>
                <a:gd name="T48" fmla="*/ 2147483647 w 322"/>
                <a:gd name="T49" fmla="*/ 2147483647 h 360"/>
                <a:gd name="T50" fmla="*/ 2147483647 w 322"/>
                <a:gd name="T51" fmla="*/ 2147483647 h 360"/>
                <a:gd name="T52" fmla="*/ 2147483647 w 322"/>
                <a:gd name="T53" fmla="*/ 2147483647 h 360"/>
                <a:gd name="T54" fmla="*/ 2147483647 w 322"/>
                <a:gd name="T55" fmla="*/ 2147483647 h 360"/>
                <a:gd name="T56" fmla="*/ 2147483647 w 322"/>
                <a:gd name="T57" fmla="*/ 0 h 360"/>
                <a:gd name="T58" fmla="*/ 2147483647 w 322"/>
                <a:gd name="T59" fmla="*/ 2147483647 h 360"/>
                <a:gd name="T60" fmla="*/ 2147483647 w 322"/>
                <a:gd name="T61" fmla="*/ 2147483647 h 360"/>
                <a:gd name="T62" fmla="*/ 2147483647 w 322"/>
                <a:gd name="T63" fmla="*/ 2147483647 h 360"/>
                <a:gd name="T64" fmla="*/ 2147483647 w 322"/>
                <a:gd name="T65" fmla="*/ 2147483647 h 360"/>
                <a:gd name="T66" fmla="*/ 2147483647 w 322"/>
                <a:gd name="T67" fmla="*/ 2147483647 h 360"/>
                <a:gd name="T68" fmla="*/ 2147483647 w 322"/>
                <a:gd name="T69" fmla="*/ 2147483647 h 360"/>
                <a:gd name="T70" fmla="*/ 2147483647 w 322"/>
                <a:gd name="T71" fmla="*/ 2147483647 h 360"/>
                <a:gd name="T72" fmla="*/ 2147483647 w 322"/>
                <a:gd name="T73" fmla="*/ 2147483647 h 360"/>
                <a:gd name="T74" fmla="*/ 2147483647 w 322"/>
                <a:gd name="T75" fmla="*/ 2147483647 h 360"/>
                <a:gd name="T76" fmla="*/ 2147483647 w 322"/>
                <a:gd name="T77" fmla="*/ 2147483647 h 360"/>
                <a:gd name="T78" fmla="*/ 2147483647 w 322"/>
                <a:gd name="T79" fmla="*/ 2147483647 h 360"/>
                <a:gd name="T80" fmla="*/ 2147483647 w 322"/>
                <a:gd name="T81" fmla="*/ 2147483647 h 360"/>
                <a:gd name="T82" fmla="*/ 2147483647 w 322"/>
                <a:gd name="T83" fmla="*/ 2147483647 h 360"/>
                <a:gd name="T84" fmla="*/ 2147483647 w 322"/>
                <a:gd name="T85" fmla="*/ 2147483647 h 360"/>
                <a:gd name="T86" fmla="*/ 2147483647 w 322"/>
                <a:gd name="T87" fmla="*/ 2147483647 h 360"/>
                <a:gd name="T88" fmla="*/ 2147483647 w 322"/>
                <a:gd name="T89" fmla="*/ 2147483647 h 360"/>
                <a:gd name="T90" fmla="*/ 2147483647 w 322"/>
                <a:gd name="T91" fmla="*/ 2147483647 h 3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2"/>
                <a:gd name="T139" fmla="*/ 0 h 360"/>
                <a:gd name="T140" fmla="*/ 322 w 322"/>
                <a:gd name="T141" fmla="*/ 360 h 3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2" h="360">
                  <a:moveTo>
                    <a:pt x="322" y="314"/>
                  </a:moveTo>
                  <a:lnTo>
                    <a:pt x="322" y="314"/>
                  </a:lnTo>
                  <a:lnTo>
                    <a:pt x="315" y="324"/>
                  </a:lnTo>
                  <a:lnTo>
                    <a:pt x="311" y="326"/>
                  </a:lnTo>
                  <a:lnTo>
                    <a:pt x="306" y="330"/>
                  </a:lnTo>
                  <a:lnTo>
                    <a:pt x="295" y="334"/>
                  </a:lnTo>
                  <a:lnTo>
                    <a:pt x="287" y="340"/>
                  </a:lnTo>
                  <a:lnTo>
                    <a:pt x="278" y="346"/>
                  </a:lnTo>
                  <a:lnTo>
                    <a:pt x="269" y="352"/>
                  </a:lnTo>
                  <a:lnTo>
                    <a:pt x="265" y="354"/>
                  </a:lnTo>
                  <a:lnTo>
                    <a:pt x="263" y="354"/>
                  </a:lnTo>
                  <a:lnTo>
                    <a:pt x="256" y="350"/>
                  </a:lnTo>
                  <a:lnTo>
                    <a:pt x="250" y="346"/>
                  </a:lnTo>
                  <a:lnTo>
                    <a:pt x="248" y="344"/>
                  </a:lnTo>
                  <a:lnTo>
                    <a:pt x="246" y="344"/>
                  </a:lnTo>
                  <a:lnTo>
                    <a:pt x="222" y="354"/>
                  </a:lnTo>
                  <a:lnTo>
                    <a:pt x="209" y="358"/>
                  </a:lnTo>
                  <a:lnTo>
                    <a:pt x="196" y="356"/>
                  </a:lnTo>
                  <a:lnTo>
                    <a:pt x="187" y="356"/>
                  </a:lnTo>
                  <a:lnTo>
                    <a:pt x="176" y="356"/>
                  </a:lnTo>
                  <a:lnTo>
                    <a:pt x="165" y="358"/>
                  </a:lnTo>
                  <a:lnTo>
                    <a:pt x="156" y="360"/>
                  </a:lnTo>
                  <a:lnTo>
                    <a:pt x="154" y="346"/>
                  </a:lnTo>
                  <a:lnTo>
                    <a:pt x="156" y="332"/>
                  </a:lnTo>
                  <a:lnTo>
                    <a:pt x="156" y="326"/>
                  </a:lnTo>
                  <a:lnTo>
                    <a:pt x="152" y="318"/>
                  </a:lnTo>
                  <a:lnTo>
                    <a:pt x="143" y="304"/>
                  </a:lnTo>
                  <a:lnTo>
                    <a:pt x="130" y="290"/>
                  </a:lnTo>
                  <a:lnTo>
                    <a:pt x="128" y="290"/>
                  </a:lnTo>
                  <a:lnTo>
                    <a:pt x="128" y="292"/>
                  </a:lnTo>
                  <a:lnTo>
                    <a:pt x="128" y="296"/>
                  </a:lnTo>
                  <a:lnTo>
                    <a:pt x="119" y="294"/>
                  </a:lnTo>
                  <a:lnTo>
                    <a:pt x="111" y="290"/>
                  </a:lnTo>
                  <a:lnTo>
                    <a:pt x="102" y="290"/>
                  </a:lnTo>
                  <a:lnTo>
                    <a:pt x="93" y="288"/>
                  </a:lnTo>
                  <a:lnTo>
                    <a:pt x="87" y="286"/>
                  </a:lnTo>
                  <a:lnTo>
                    <a:pt x="85" y="282"/>
                  </a:lnTo>
                  <a:lnTo>
                    <a:pt x="80" y="280"/>
                  </a:lnTo>
                  <a:lnTo>
                    <a:pt x="72" y="276"/>
                  </a:lnTo>
                  <a:lnTo>
                    <a:pt x="61" y="272"/>
                  </a:lnTo>
                  <a:lnTo>
                    <a:pt x="43" y="260"/>
                  </a:lnTo>
                  <a:lnTo>
                    <a:pt x="41" y="252"/>
                  </a:lnTo>
                  <a:lnTo>
                    <a:pt x="39" y="242"/>
                  </a:lnTo>
                  <a:lnTo>
                    <a:pt x="28" y="226"/>
                  </a:lnTo>
                  <a:lnTo>
                    <a:pt x="20" y="208"/>
                  </a:lnTo>
                  <a:lnTo>
                    <a:pt x="11" y="192"/>
                  </a:lnTo>
                  <a:lnTo>
                    <a:pt x="4" y="170"/>
                  </a:lnTo>
                  <a:lnTo>
                    <a:pt x="0" y="150"/>
                  </a:lnTo>
                  <a:lnTo>
                    <a:pt x="0" y="128"/>
                  </a:lnTo>
                  <a:lnTo>
                    <a:pt x="0" y="106"/>
                  </a:lnTo>
                  <a:lnTo>
                    <a:pt x="11" y="98"/>
                  </a:lnTo>
                  <a:lnTo>
                    <a:pt x="20" y="90"/>
                  </a:lnTo>
                  <a:lnTo>
                    <a:pt x="22" y="84"/>
                  </a:lnTo>
                  <a:lnTo>
                    <a:pt x="22" y="80"/>
                  </a:lnTo>
                  <a:lnTo>
                    <a:pt x="17" y="70"/>
                  </a:lnTo>
                  <a:lnTo>
                    <a:pt x="13" y="60"/>
                  </a:lnTo>
                  <a:lnTo>
                    <a:pt x="20" y="58"/>
                  </a:lnTo>
                  <a:lnTo>
                    <a:pt x="24" y="54"/>
                  </a:lnTo>
                  <a:lnTo>
                    <a:pt x="26" y="48"/>
                  </a:lnTo>
                  <a:lnTo>
                    <a:pt x="26" y="36"/>
                  </a:lnTo>
                  <a:lnTo>
                    <a:pt x="26" y="22"/>
                  </a:lnTo>
                  <a:lnTo>
                    <a:pt x="26" y="10"/>
                  </a:lnTo>
                  <a:lnTo>
                    <a:pt x="52" y="10"/>
                  </a:lnTo>
                  <a:lnTo>
                    <a:pt x="76" y="6"/>
                  </a:lnTo>
                  <a:lnTo>
                    <a:pt x="128" y="0"/>
                  </a:lnTo>
                  <a:lnTo>
                    <a:pt x="156" y="24"/>
                  </a:lnTo>
                  <a:lnTo>
                    <a:pt x="187" y="46"/>
                  </a:lnTo>
                  <a:lnTo>
                    <a:pt x="217" y="72"/>
                  </a:lnTo>
                  <a:lnTo>
                    <a:pt x="228" y="84"/>
                  </a:lnTo>
                  <a:lnTo>
                    <a:pt x="235" y="98"/>
                  </a:lnTo>
                  <a:lnTo>
                    <a:pt x="239" y="104"/>
                  </a:lnTo>
                  <a:lnTo>
                    <a:pt x="246" y="108"/>
                  </a:lnTo>
                  <a:lnTo>
                    <a:pt x="263" y="120"/>
                  </a:lnTo>
                  <a:lnTo>
                    <a:pt x="280" y="130"/>
                  </a:lnTo>
                  <a:lnTo>
                    <a:pt x="287" y="134"/>
                  </a:lnTo>
                  <a:lnTo>
                    <a:pt x="291" y="140"/>
                  </a:lnTo>
                  <a:lnTo>
                    <a:pt x="287" y="150"/>
                  </a:lnTo>
                  <a:lnTo>
                    <a:pt x="280" y="160"/>
                  </a:lnTo>
                  <a:lnTo>
                    <a:pt x="276" y="166"/>
                  </a:lnTo>
                  <a:lnTo>
                    <a:pt x="274" y="172"/>
                  </a:lnTo>
                  <a:lnTo>
                    <a:pt x="274" y="178"/>
                  </a:lnTo>
                  <a:lnTo>
                    <a:pt x="276" y="186"/>
                  </a:lnTo>
                  <a:lnTo>
                    <a:pt x="278" y="194"/>
                  </a:lnTo>
                  <a:lnTo>
                    <a:pt x="280" y="200"/>
                  </a:lnTo>
                  <a:lnTo>
                    <a:pt x="287" y="204"/>
                  </a:lnTo>
                  <a:lnTo>
                    <a:pt x="289" y="208"/>
                  </a:lnTo>
                  <a:lnTo>
                    <a:pt x="291" y="214"/>
                  </a:lnTo>
                  <a:lnTo>
                    <a:pt x="291" y="220"/>
                  </a:lnTo>
                  <a:lnTo>
                    <a:pt x="287" y="232"/>
                  </a:lnTo>
                  <a:lnTo>
                    <a:pt x="287" y="238"/>
                  </a:lnTo>
                  <a:lnTo>
                    <a:pt x="289" y="242"/>
                  </a:lnTo>
                  <a:lnTo>
                    <a:pt x="293" y="252"/>
                  </a:lnTo>
                  <a:lnTo>
                    <a:pt x="295" y="260"/>
                  </a:lnTo>
                  <a:lnTo>
                    <a:pt x="300" y="268"/>
                  </a:lnTo>
                  <a:lnTo>
                    <a:pt x="306" y="276"/>
                  </a:lnTo>
                  <a:lnTo>
                    <a:pt x="309" y="284"/>
                  </a:lnTo>
                  <a:lnTo>
                    <a:pt x="309" y="292"/>
                  </a:lnTo>
                  <a:lnTo>
                    <a:pt x="311" y="308"/>
                  </a:lnTo>
                  <a:lnTo>
                    <a:pt x="315" y="310"/>
                  </a:lnTo>
                  <a:lnTo>
                    <a:pt x="319" y="312"/>
                  </a:lnTo>
                  <a:lnTo>
                    <a:pt x="322" y="314"/>
                  </a:lnTo>
                  <a:close/>
                </a:path>
              </a:pathLst>
            </a:custGeom>
            <a:solidFill>
              <a:srgbClr val="FFC000"/>
            </a:solidFill>
            <a:ln w="6350">
              <a:solidFill>
                <a:schemeClr val="bg1"/>
              </a:solidFill>
              <a:round/>
              <a:headEnd/>
              <a:tailEnd/>
            </a:ln>
          </p:spPr>
          <p:txBody>
            <a:bodyPr/>
            <a:lstStyle/>
            <a:p>
              <a:endParaRPr lang="en-US"/>
            </a:p>
          </p:txBody>
        </p:sp>
        <p:sp>
          <p:nvSpPr>
            <p:cNvPr id="146" name="Freeform 75"/>
            <p:cNvSpPr>
              <a:spLocks/>
            </p:cNvSpPr>
            <p:nvPr/>
          </p:nvSpPr>
          <p:spPr bwMode="gray">
            <a:xfrm>
              <a:off x="7301377" y="3621268"/>
              <a:ext cx="104019" cy="103200"/>
            </a:xfrm>
            <a:custGeom>
              <a:avLst/>
              <a:gdLst>
                <a:gd name="T0" fmla="*/ 2147483647 w 48"/>
                <a:gd name="T1" fmla="*/ 2147483647 h 56"/>
                <a:gd name="T2" fmla="*/ 2147483647 w 48"/>
                <a:gd name="T3" fmla="*/ 2147483647 h 56"/>
                <a:gd name="T4" fmla="*/ 2147483647 w 48"/>
                <a:gd name="T5" fmla="*/ 2147483647 h 56"/>
                <a:gd name="T6" fmla="*/ 0 w 48"/>
                <a:gd name="T7" fmla="*/ 2147483647 h 56"/>
                <a:gd name="T8" fmla="*/ 0 w 48"/>
                <a:gd name="T9" fmla="*/ 2147483647 h 56"/>
                <a:gd name="T10" fmla="*/ 2147483647 w 48"/>
                <a:gd name="T11" fmla="*/ 2147483647 h 56"/>
                <a:gd name="T12" fmla="*/ 2147483647 w 48"/>
                <a:gd name="T13" fmla="*/ 2147483647 h 56"/>
                <a:gd name="T14" fmla="*/ 2147483647 w 48"/>
                <a:gd name="T15" fmla="*/ 2147483647 h 56"/>
                <a:gd name="T16" fmla="*/ 2147483647 w 48"/>
                <a:gd name="T17" fmla="*/ 2147483647 h 56"/>
                <a:gd name="T18" fmla="*/ 2147483647 w 48"/>
                <a:gd name="T19" fmla="*/ 0 h 56"/>
                <a:gd name="T20" fmla="*/ 2147483647 w 48"/>
                <a:gd name="T21" fmla="*/ 0 h 56"/>
                <a:gd name="T22" fmla="*/ 2147483647 w 48"/>
                <a:gd name="T23" fmla="*/ 0 h 56"/>
                <a:gd name="T24" fmla="*/ 2147483647 w 48"/>
                <a:gd name="T25" fmla="*/ 0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2147483647 h 56"/>
                <a:gd name="T38" fmla="*/ 2147483647 w 48"/>
                <a:gd name="T39" fmla="*/ 2147483647 h 56"/>
                <a:gd name="T40" fmla="*/ 2147483647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56"/>
                <a:gd name="T77" fmla="*/ 48 w 48"/>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56">
                  <a:moveTo>
                    <a:pt x="5" y="54"/>
                  </a:moveTo>
                  <a:lnTo>
                    <a:pt x="5" y="54"/>
                  </a:lnTo>
                  <a:lnTo>
                    <a:pt x="2" y="52"/>
                  </a:lnTo>
                  <a:lnTo>
                    <a:pt x="0" y="50"/>
                  </a:lnTo>
                  <a:lnTo>
                    <a:pt x="0" y="40"/>
                  </a:lnTo>
                  <a:lnTo>
                    <a:pt x="2" y="32"/>
                  </a:lnTo>
                  <a:lnTo>
                    <a:pt x="7" y="24"/>
                  </a:lnTo>
                  <a:lnTo>
                    <a:pt x="18" y="12"/>
                  </a:lnTo>
                  <a:lnTo>
                    <a:pt x="28" y="0"/>
                  </a:lnTo>
                  <a:lnTo>
                    <a:pt x="48" y="0"/>
                  </a:lnTo>
                  <a:lnTo>
                    <a:pt x="48" y="12"/>
                  </a:lnTo>
                  <a:lnTo>
                    <a:pt x="48" y="26"/>
                  </a:lnTo>
                  <a:lnTo>
                    <a:pt x="48" y="38"/>
                  </a:lnTo>
                  <a:lnTo>
                    <a:pt x="46" y="44"/>
                  </a:lnTo>
                  <a:lnTo>
                    <a:pt x="42" y="48"/>
                  </a:lnTo>
                  <a:lnTo>
                    <a:pt x="35" y="50"/>
                  </a:lnTo>
                  <a:lnTo>
                    <a:pt x="20" y="56"/>
                  </a:lnTo>
                  <a:lnTo>
                    <a:pt x="11" y="56"/>
                  </a:lnTo>
                  <a:lnTo>
                    <a:pt x="5" y="54"/>
                  </a:lnTo>
                  <a:close/>
                </a:path>
              </a:pathLst>
            </a:custGeom>
            <a:solidFill>
              <a:schemeClr val="bg1">
                <a:lumMod val="95000"/>
              </a:schemeClr>
            </a:solidFill>
            <a:ln w="6350">
              <a:solidFill>
                <a:schemeClr val="bg1"/>
              </a:solidFill>
              <a:round/>
              <a:headEnd/>
              <a:tailEnd/>
            </a:ln>
          </p:spPr>
          <p:txBody>
            <a:bodyPr/>
            <a:lstStyle/>
            <a:p>
              <a:pPr>
                <a:defRPr/>
              </a:pPr>
              <a:endParaRPr lang="en-US" dirty="0">
                <a:latin typeface="Arial" charset="0"/>
                <a:cs typeface="Arial" charset="0"/>
              </a:endParaRPr>
            </a:p>
          </p:txBody>
        </p:sp>
        <p:sp>
          <p:nvSpPr>
            <p:cNvPr id="147" name="Freeform 76"/>
            <p:cNvSpPr>
              <a:spLocks/>
            </p:cNvSpPr>
            <p:nvPr/>
          </p:nvSpPr>
          <p:spPr bwMode="gray">
            <a:xfrm>
              <a:off x="7312725" y="3715572"/>
              <a:ext cx="85106" cy="83627"/>
            </a:xfrm>
            <a:custGeom>
              <a:avLst/>
              <a:gdLst>
                <a:gd name="T0" fmla="*/ 17 w 39"/>
                <a:gd name="T1" fmla="*/ 46 h 46"/>
                <a:gd name="T2" fmla="*/ 17 w 39"/>
                <a:gd name="T3" fmla="*/ 46 h 46"/>
                <a:gd name="T4" fmla="*/ 17 w 39"/>
                <a:gd name="T5" fmla="*/ 38 h 46"/>
                <a:gd name="T6" fmla="*/ 17 w 39"/>
                <a:gd name="T7" fmla="*/ 38 h 46"/>
                <a:gd name="T8" fmla="*/ 8 w 39"/>
                <a:gd name="T9" fmla="*/ 28 h 46"/>
                <a:gd name="T10" fmla="*/ 8 w 39"/>
                <a:gd name="T11" fmla="*/ 28 h 46"/>
                <a:gd name="T12" fmla="*/ 4 w 39"/>
                <a:gd name="T13" fmla="*/ 16 h 46"/>
                <a:gd name="T14" fmla="*/ 0 w 39"/>
                <a:gd name="T15" fmla="*/ 4 h 46"/>
                <a:gd name="T16" fmla="*/ 0 w 39"/>
                <a:gd name="T17" fmla="*/ 4 h 46"/>
                <a:gd name="T18" fmla="*/ 6 w 39"/>
                <a:gd name="T19" fmla="*/ 6 h 46"/>
                <a:gd name="T20" fmla="*/ 15 w 39"/>
                <a:gd name="T21" fmla="*/ 6 h 46"/>
                <a:gd name="T22" fmla="*/ 30 w 39"/>
                <a:gd name="T23" fmla="*/ 0 h 46"/>
                <a:gd name="T24" fmla="*/ 30 w 39"/>
                <a:gd name="T25" fmla="*/ 0 h 46"/>
                <a:gd name="T26" fmla="*/ 34 w 39"/>
                <a:gd name="T27" fmla="*/ 10 h 46"/>
                <a:gd name="T28" fmla="*/ 39 w 39"/>
                <a:gd name="T29" fmla="*/ 20 h 46"/>
                <a:gd name="T30" fmla="*/ 39 w 39"/>
                <a:gd name="T31" fmla="*/ 20 h 46"/>
                <a:gd name="T32" fmla="*/ 39 w 39"/>
                <a:gd name="T33" fmla="*/ 24 h 46"/>
                <a:gd name="T34" fmla="*/ 37 w 39"/>
                <a:gd name="T35" fmla="*/ 30 h 46"/>
                <a:gd name="T36" fmla="*/ 28 w 39"/>
                <a:gd name="T37" fmla="*/ 38 h 46"/>
                <a:gd name="T38" fmla="*/ 28 w 39"/>
                <a:gd name="T39" fmla="*/ 38 h 46"/>
                <a:gd name="T40" fmla="*/ 17 w 39"/>
                <a:gd name="T41" fmla="*/ 46 h 46"/>
                <a:gd name="T42" fmla="*/ 17 w 39"/>
                <a:gd name="T43" fmla="*/ 46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46"/>
                <a:gd name="T68" fmla="*/ 39 w 39"/>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46">
                  <a:moveTo>
                    <a:pt x="17" y="46"/>
                  </a:moveTo>
                  <a:lnTo>
                    <a:pt x="17" y="46"/>
                  </a:lnTo>
                  <a:lnTo>
                    <a:pt x="17" y="38"/>
                  </a:lnTo>
                  <a:lnTo>
                    <a:pt x="8" y="28"/>
                  </a:lnTo>
                  <a:lnTo>
                    <a:pt x="4" y="16"/>
                  </a:lnTo>
                  <a:lnTo>
                    <a:pt x="0" y="4"/>
                  </a:lnTo>
                  <a:lnTo>
                    <a:pt x="6" y="6"/>
                  </a:lnTo>
                  <a:lnTo>
                    <a:pt x="15" y="6"/>
                  </a:lnTo>
                  <a:lnTo>
                    <a:pt x="30" y="0"/>
                  </a:lnTo>
                  <a:lnTo>
                    <a:pt x="34" y="10"/>
                  </a:lnTo>
                  <a:lnTo>
                    <a:pt x="39" y="20"/>
                  </a:lnTo>
                  <a:lnTo>
                    <a:pt x="39" y="24"/>
                  </a:lnTo>
                  <a:lnTo>
                    <a:pt x="37" y="30"/>
                  </a:lnTo>
                  <a:lnTo>
                    <a:pt x="28" y="38"/>
                  </a:lnTo>
                  <a:lnTo>
                    <a:pt x="17" y="46"/>
                  </a:lnTo>
                  <a:close/>
                </a:path>
              </a:pathLst>
            </a:custGeom>
            <a:solidFill>
              <a:schemeClr val="bg1">
                <a:lumMod val="9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5190" name="Freeform 77"/>
            <p:cNvSpPr>
              <a:spLocks/>
            </p:cNvSpPr>
            <p:nvPr/>
          </p:nvSpPr>
          <p:spPr bwMode="gray">
            <a:xfrm>
              <a:off x="7628199" y="3247029"/>
              <a:ext cx="578215" cy="614009"/>
            </a:xfrm>
            <a:custGeom>
              <a:avLst/>
              <a:gdLst>
                <a:gd name="T0" fmla="*/ 2147483647 w 265"/>
                <a:gd name="T1" fmla="*/ 2147483647 h 334"/>
                <a:gd name="T2" fmla="*/ 2147483647 w 265"/>
                <a:gd name="T3" fmla="*/ 2147483647 h 334"/>
                <a:gd name="T4" fmla="*/ 2147483647 w 265"/>
                <a:gd name="T5" fmla="*/ 2147483647 h 334"/>
                <a:gd name="T6" fmla="*/ 2147483647 w 265"/>
                <a:gd name="T7" fmla="*/ 2147483647 h 334"/>
                <a:gd name="T8" fmla="*/ 2147483647 w 265"/>
                <a:gd name="T9" fmla="*/ 2147483647 h 334"/>
                <a:gd name="T10" fmla="*/ 2147483647 w 265"/>
                <a:gd name="T11" fmla="*/ 2147483647 h 334"/>
                <a:gd name="T12" fmla="*/ 2147483647 w 265"/>
                <a:gd name="T13" fmla="*/ 2147483647 h 334"/>
                <a:gd name="T14" fmla="*/ 0 w 265"/>
                <a:gd name="T15" fmla="*/ 2147483647 h 334"/>
                <a:gd name="T16" fmla="*/ 2147483647 w 265"/>
                <a:gd name="T17" fmla="*/ 2147483647 h 334"/>
                <a:gd name="T18" fmla="*/ 2147483647 w 265"/>
                <a:gd name="T19" fmla="*/ 2147483647 h 334"/>
                <a:gd name="T20" fmla="*/ 2147483647 w 265"/>
                <a:gd name="T21" fmla="*/ 2147483647 h 334"/>
                <a:gd name="T22" fmla="*/ 2147483647 w 265"/>
                <a:gd name="T23" fmla="*/ 2147483647 h 334"/>
                <a:gd name="T24" fmla="*/ 2147483647 w 265"/>
                <a:gd name="T25" fmla="*/ 2147483647 h 334"/>
                <a:gd name="T26" fmla="*/ 2147483647 w 265"/>
                <a:gd name="T27" fmla="*/ 2147483647 h 334"/>
                <a:gd name="T28" fmla="*/ 2147483647 w 265"/>
                <a:gd name="T29" fmla="*/ 2147483647 h 334"/>
                <a:gd name="T30" fmla="*/ 2147483647 w 265"/>
                <a:gd name="T31" fmla="*/ 2147483647 h 334"/>
                <a:gd name="T32" fmla="*/ 2147483647 w 265"/>
                <a:gd name="T33" fmla="*/ 2147483647 h 334"/>
                <a:gd name="T34" fmla="*/ 2147483647 w 265"/>
                <a:gd name="T35" fmla="*/ 2147483647 h 334"/>
                <a:gd name="T36" fmla="*/ 2147483647 w 265"/>
                <a:gd name="T37" fmla="*/ 2147483647 h 334"/>
                <a:gd name="T38" fmla="*/ 2147483647 w 265"/>
                <a:gd name="T39" fmla="*/ 2147483647 h 334"/>
                <a:gd name="T40" fmla="*/ 2147483647 w 265"/>
                <a:gd name="T41" fmla="*/ 2147483647 h 334"/>
                <a:gd name="T42" fmla="*/ 2147483647 w 265"/>
                <a:gd name="T43" fmla="*/ 0 h 334"/>
                <a:gd name="T44" fmla="*/ 2147483647 w 265"/>
                <a:gd name="T45" fmla="*/ 2147483647 h 334"/>
                <a:gd name="T46" fmla="*/ 2147483647 w 265"/>
                <a:gd name="T47" fmla="*/ 2147483647 h 334"/>
                <a:gd name="T48" fmla="*/ 2147483647 w 265"/>
                <a:gd name="T49" fmla="*/ 2147483647 h 334"/>
                <a:gd name="T50" fmla="*/ 2147483647 w 265"/>
                <a:gd name="T51" fmla="*/ 2147483647 h 334"/>
                <a:gd name="T52" fmla="*/ 2147483647 w 265"/>
                <a:gd name="T53" fmla="*/ 2147483647 h 334"/>
                <a:gd name="T54" fmla="*/ 2147483647 w 265"/>
                <a:gd name="T55" fmla="*/ 2147483647 h 334"/>
                <a:gd name="T56" fmla="*/ 2147483647 w 265"/>
                <a:gd name="T57" fmla="*/ 2147483647 h 334"/>
                <a:gd name="T58" fmla="*/ 2147483647 w 265"/>
                <a:gd name="T59" fmla="*/ 2147483647 h 334"/>
                <a:gd name="T60" fmla="*/ 2147483647 w 265"/>
                <a:gd name="T61" fmla="*/ 2147483647 h 334"/>
                <a:gd name="T62" fmla="*/ 2147483647 w 265"/>
                <a:gd name="T63" fmla="*/ 2147483647 h 334"/>
                <a:gd name="T64" fmla="*/ 2147483647 w 265"/>
                <a:gd name="T65" fmla="*/ 2147483647 h 334"/>
                <a:gd name="T66" fmla="*/ 2147483647 w 265"/>
                <a:gd name="T67" fmla="*/ 2147483647 h 334"/>
                <a:gd name="T68" fmla="*/ 2147483647 w 265"/>
                <a:gd name="T69" fmla="*/ 2147483647 h 334"/>
                <a:gd name="T70" fmla="*/ 2147483647 w 265"/>
                <a:gd name="T71" fmla="*/ 2147483647 h 334"/>
                <a:gd name="T72" fmla="*/ 2147483647 w 265"/>
                <a:gd name="T73" fmla="*/ 2147483647 h 334"/>
                <a:gd name="T74" fmla="*/ 2147483647 w 265"/>
                <a:gd name="T75" fmla="*/ 2147483647 h 334"/>
                <a:gd name="T76" fmla="*/ 2147483647 w 265"/>
                <a:gd name="T77" fmla="*/ 2147483647 h 334"/>
                <a:gd name="T78" fmla="*/ 2147483647 w 265"/>
                <a:gd name="T79" fmla="*/ 2147483647 h 334"/>
                <a:gd name="T80" fmla="*/ 2147483647 w 265"/>
                <a:gd name="T81" fmla="*/ 2147483647 h 334"/>
                <a:gd name="T82" fmla="*/ 2147483647 w 265"/>
                <a:gd name="T83" fmla="*/ 2147483647 h 334"/>
                <a:gd name="T84" fmla="*/ 2147483647 w 265"/>
                <a:gd name="T85" fmla="*/ 2147483647 h 334"/>
                <a:gd name="T86" fmla="*/ 2147483647 w 265"/>
                <a:gd name="T87" fmla="*/ 2147483647 h 334"/>
                <a:gd name="T88" fmla="*/ 2147483647 w 265"/>
                <a:gd name="T89" fmla="*/ 2147483647 h 334"/>
                <a:gd name="T90" fmla="*/ 2147483647 w 265"/>
                <a:gd name="T91" fmla="*/ 2147483647 h 334"/>
                <a:gd name="T92" fmla="*/ 2147483647 w 265"/>
                <a:gd name="T93" fmla="*/ 2147483647 h 334"/>
                <a:gd name="T94" fmla="*/ 2147483647 w 265"/>
                <a:gd name="T95" fmla="*/ 2147483647 h 334"/>
                <a:gd name="T96" fmla="*/ 2147483647 w 265"/>
                <a:gd name="T97" fmla="*/ 2147483647 h 334"/>
                <a:gd name="T98" fmla="*/ 2147483647 w 265"/>
                <a:gd name="T99" fmla="*/ 2147483647 h 334"/>
                <a:gd name="T100" fmla="*/ 2147483647 w 265"/>
                <a:gd name="T101" fmla="*/ 2147483647 h 334"/>
                <a:gd name="T102" fmla="*/ 2147483647 w 265"/>
                <a:gd name="T103" fmla="*/ 2147483647 h 334"/>
                <a:gd name="T104" fmla="*/ 2147483647 w 265"/>
                <a:gd name="T105" fmla="*/ 2147483647 h 334"/>
                <a:gd name="T106" fmla="*/ 2147483647 w 265"/>
                <a:gd name="T107" fmla="*/ 2147483647 h 3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5"/>
                <a:gd name="T163" fmla="*/ 0 h 334"/>
                <a:gd name="T164" fmla="*/ 265 w 265"/>
                <a:gd name="T165" fmla="*/ 334 h 3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5" h="334">
                  <a:moveTo>
                    <a:pt x="163" y="334"/>
                  </a:moveTo>
                  <a:lnTo>
                    <a:pt x="163" y="334"/>
                  </a:lnTo>
                  <a:lnTo>
                    <a:pt x="159" y="328"/>
                  </a:lnTo>
                  <a:lnTo>
                    <a:pt x="152" y="324"/>
                  </a:lnTo>
                  <a:lnTo>
                    <a:pt x="135" y="314"/>
                  </a:lnTo>
                  <a:lnTo>
                    <a:pt x="118" y="302"/>
                  </a:lnTo>
                  <a:lnTo>
                    <a:pt x="111" y="298"/>
                  </a:lnTo>
                  <a:lnTo>
                    <a:pt x="107" y="292"/>
                  </a:lnTo>
                  <a:lnTo>
                    <a:pt x="100" y="278"/>
                  </a:lnTo>
                  <a:lnTo>
                    <a:pt x="89" y="266"/>
                  </a:lnTo>
                  <a:lnTo>
                    <a:pt x="59" y="240"/>
                  </a:lnTo>
                  <a:lnTo>
                    <a:pt x="28" y="218"/>
                  </a:lnTo>
                  <a:lnTo>
                    <a:pt x="0" y="194"/>
                  </a:lnTo>
                  <a:lnTo>
                    <a:pt x="2" y="166"/>
                  </a:lnTo>
                  <a:lnTo>
                    <a:pt x="5" y="154"/>
                  </a:lnTo>
                  <a:lnTo>
                    <a:pt x="9" y="142"/>
                  </a:lnTo>
                  <a:lnTo>
                    <a:pt x="13" y="134"/>
                  </a:lnTo>
                  <a:lnTo>
                    <a:pt x="18" y="126"/>
                  </a:lnTo>
                  <a:lnTo>
                    <a:pt x="26" y="118"/>
                  </a:lnTo>
                  <a:lnTo>
                    <a:pt x="35" y="112"/>
                  </a:lnTo>
                  <a:lnTo>
                    <a:pt x="39" y="110"/>
                  </a:lnTo>
                  <a:lnTo>
                    <a:pt x="39" y="104"/>
                  </a:lnTo>
                  <a:lnTo>
                    <a:pt x="37" y="94"/>
                  </a:lnTo>
                  <a:lnTo>
                    <a:pt x="26" y="70"/>
                  </a:lnTo>
                  <a:lnTo>
                    <a:pt x="22" y="56"/>
                  </a:lnTo>
                  <a:lnTo>
                    <a:pt x="20" y="42"/>
                  </a:lnTo>
                  <a:lnTo>
                    <a:pt x="18" y="40"/>
                  </a:lnTo>
                  <a:lnTo>
                    <a:pt x="15" y="38"/>
                  </a:lnTo>
                  <a:lnTo>
                    <a:pt x="9" y="34"/>
                  </a:lnTo>
                  <a:lnTo>
                    <a:pt x="7" y="28"/>
                  </a:lnTo>
                  <a:lnTo>
                    <a:pt x="20" y="14"/>
                  </a:lnTo>
                  <a:lnTo>
                    <a:pt x="24" y="8"/>
                  </a:lnTo>
                  <a:lnTo>
                    <a:pt x="33" y="2"/>
                  </a:lnTo>
                  <a:lnTo>
                    <a:pt x="37" y="0"/>
                  </a:lnTo>
                  <a:lnTo>
                    <a:pt x="41" y="2"/>
                  </a:lnTo>
                  <a:lnTo>
                    <a:pt x="50" y="8"/>
                  </a:lnTo>
                  <a:lnTo>
                    <a:pt x="54" y="8"/>
                  </a:lnTo>
                  <a:lnTo>
                    <a:pt x="59" y="6"/>
                  </a:lnTo>
                  <a:lnTo>
                    <a:pt x="61" y="10"/>
                  </a:lnTo>
                  <a:lnTo>
                    <a:pt x="63" y="14"/>
                  </a:lnTo>
                  <a:lnTo>
                    <a:pt x="65" y="18"/>
                  </a:lnTo>
                  <a:lnTo>
                    <a:pt x="68" y="20"/>
                  </a:lnTo>
                  <a:lnTo>
                    <a:pt x="68" y="22"/>
                  </a:lnTo>
                  <a:lnTo>
                    <a:pt x="72" y="24"/>
                  </a:lnTo>
                  <a:lnTo>
                    <a:pt x="81" y="26"/>
                  </a:lnTo>
                  <a:lnTo>
                    <a:pt x="87" y="24"/>
                  </a:lnTo>
                  <a:lnTo>
                    <a:pt x="96" y="24"/>
                  </a:lnTo>
                  <a:lnTo>
                    <a:pt x="104" y="28"/>
                  </a:lnTo>
                  <a:lnTo>
                    <a:pt x="122" y="38"/>
                  </a:lnTo>
                  <a:lnTo>
                    <a:pt x="133" y="42"/>
                  </a:lnTo>
                  <a:lnTo>
                    <a:pt x="144" y="46"/>
                  </a:lnTo>
                  <a:lnTo>
                    <a:pt x="152" y="46"/>
                  </a:lnTo>
                  <a:lnTo>
                    <a:pt x="163" y="46"/>
                  </a:lnTo>
                  <a:lnTo>
                    <a:pt x="174" y="42"/>
                  </a:lnTo>
                  <a:lnTo>
                    <a:pt x="185" y="36"/>
                  </a:lnTo>
                  <a:lnTo>
                    <a:pt x="189" y="36"/>
                  </a:lnTo>
                  <a:lnTo>
                    <a:pt x="200" y="34"/>
                  </a:lnTo>
                  <a:lnTo>
                    <a:pt x="215" y="34"/>
                  </a:lnTo>
                  <a:lnTo>
                    <a:pt x="233" y="38"/>
                  </a:lnTo>
                  <a:lnTo>
                    <a:pt x="254" y="34"/>
                  </a:lnTo>
                  <a:lnTo>
                    <a:pt x="265" y="32"/>
                  </a:lnTo>
                  <a:lnTo>
                    <a:pt x="254" y="42"/>
                  </a:lnTo>
                  <a:lnTo>
                    <a:pt x="248" y="50"/>
                  </a:lnTo>
                  <a:lnTo>
                    <a:pt x="241" y="60"/>
                  </a:lnTo>
                  <a:lnTo>
                    <a:pt x="233" y="68"/>
                  </a:lnTo>
                  <a:lnTo>
                    <a:pt x="226" y="76"/>
                  </a:lnTo>
                  <a:lnTo>
                    <a:pt x="222" y="84"/>
                  </a:lnTo>
                  <a:lnTo>
                    <a:pt x="222" y="138"/>
                  </a:lnTo>
                  <a:lnTo>
                    <a:pt x="222" y="184"/>
                  </a:lnTo>
                  <a:lnTo>
                    <a:pt x="224" y="192"/>
                  </a:lnTo>
                  <a:lnTo>
                    <a:pt x="228" y="198"/>
                  </a:lnTo>
                  <a:lnTo>
                    <a:pt x="241" y="210"/>
                  </a:lnTo>
                  <a:lnTo>
                    <a:pt x="228" y="230"/>
                  </a:lnTo>
                  <a:lnTo>
                    <a:pt x="222" y="242"/>
                  </a:lnTo>
                  <a:lnTo>
                    <a:pt x="220" y="246"/>
                  </a:lnTo>
                  <a:lnTo>
                    <a:pt x="215" y="250"/>
                  </a:lnTo>
                  <a:lnTo>
                    <a:pt x="202" y="254"/>
                  </a:lnTo>
                  <a:lnTo>
                    <a:pt x="194" y="264"/>
                  </a:lnTo>
                  <a:lnTo>
                    <a:pt x="185" y="274"/>
                  </a:lnTo>
                  <a:lnTo>
                    <a:pt x="181" y="284"/>
                  </a:lnTo>
                  <a:lnTo>
                    <a:pt x="172" y="310"/>
                  </a:lnTo>
                  <a:lnTo>
                    <a:pt x="167" y="322"/>
                  </a:lnTo>
                  <a:lnTo>
                    <a:pt x="163" y="334"/>
                  </a:lnTo>
                  <a:close/>
                </a:path>
              </a:pathLst>
            </a:custGeom>
            <a:solidFill>
              <a:srgbClr val="FFC000"/>
            </a:solidFill>
            <a:ln w="6350">
              <a:solidFill>
                <a:schemeClr val="bg1"/>
              </a:solidFill>
              <a:round/>
              <a:headEnd/>
              <a:tailEnd/>
            </a:ln>
          </p:spPr>
          <p:txBody>
            <a:bodyPr/>
            <a:lstStyle/>
            <a:p>
              <a:endParaRPr lang="en-US"/>
            </a:p>
          </p:txBody>
        </p:sp>
        <p:sp>
          <p:nvSpPr>
            <p:cNvPr id="149" name="Freeform 78"/>
            <p:cNvSpPr>
              <a:spLocks/>
            </p:cNvSpPr>
            <p:nvPr/>
          </p:nvSpPr>
          <p:spPr bwMode="gray">
            <a:xfrm>
              <a:off x="8112727" y="2843710"/>
              <a:ext cx="650593" cy="790013"/>
            </a:xfrm>
            <a:custGeom>
              <a:avLst/>
              <a:gdLst>
                <a:gd name="T0" fmla="*/ 2147483647 w 298"/>
                <a:gd name="T1" fmla="*/ 2147483647 h 430"/>
                <a:gd name="T2" fmla="*/ 0 w 298"/>
                <a:gd name="T3" fmla="*/ 2147483647 h 430"/>
                <a:gd name="T4" fmla="*/ 0 w 298"/>
                <a:gd name="T5" fmla="*/ 2147483647 h 430"/>
                <a:gd name="T6" fmla="*/ 2147483647 w 298"/>
                <a:gd name="T7" fmla="*/ 2147483647 h 430"/>
                <a:gd name="T8" fmla="*/ 2147483647 w 298"/>
                <a:gd name="T9" fmla="*/ 2147483647 h 430"/>
                <a:gd name="T10" fmla="*/ 2147483647 w 298"/>
                <a:gd name="T11" fmla="*/ 2147483647 h 430"/>
                <a:gd name="T12" fmla="*/ 2147483647 w 298"/>
                <a:gd name="T13" fmla="*/ 2147483647 h 430"/>
                <a:gd name="T14" fmla="*/ 2147483647 w 298"/>
                <a:gd name="T15" fmla="*/ 2147483647 h 430"/>
                <a:gd name="T16" fmla="*/ 2147483647 w 298"/>
                <a:gd name="T17" fmla="*/ 2147483647 h 430"/>
                <a:gd name="T18" fmla="*/ 2147483647 w 298"/>
                <a:gd name="T19" fmla="*/ 2147483647 h 430"/>
                <a:gd name="T20" fmla="*/ 2147483647 w 298"/>
                <a:gd name="T21" fmla="*/ 2147483647 h 430"/>
                <a:gd name="T22" fmla="*/ 2147483647 w 298"/>
                <a:gd name="T23" fmla="*/ 2147483647 h 430"/>
                <a:gd name="T24" fmla="*/ 2147483647 w 298"/>
                <a:gd name="T25" fmla="*/ 2147483647 h 430"/>
                <a:gd name="T26" fmla="*/ 2147483647 w 298"/>
                <a:gd name="T27" fmla="*/ 2147483647 h 430"/>
                <a:gd name="T28" fmla="*/ 2147483647 w 298"/>
                <a:gd name="T29" fmla="*/ 2147483647 h 430"/>
                <a:gd name="T30" fmla="*/ 2147483647 w 298"/>
                <a:gd name="T31" fmla="*/ 2147483647 h 430"/>
                <a:gd name="T32" fmla="*/ 2147483647 w 298"/>
                <a:gd name="T33" fmla="*/ 2147483647 h 430"/>
                <a:gd name="T34" fmla="*/ 2147483647 w 298"/>
                <a:gd name="T35" fmla="*/ 2147483647 h 430"/>
                <a:gd name="T36" fmla="*/ 2147483647 w 298"/>
                <a:gd name="T37" fmla="*/ 2147483647 h 430"/>
                <a:gd name="T38" fmla="*/ 2147483647 w 298"/>
                <a:gd name="T39" fmla="*/ 2147483647 h 430"/>
                <a:gd name="T40" fmla="*/ 2147483647 w 298"/>
                <a:gd name="T41" fmla="*/ 2147483647 h 430"/>
                <a:gd name="T42" fmla="*/ 2147483647 w 298"/>
                <a:gd name="T43" fmla="*/ 2147483647 h 430"/>
                <a:gd name="T44" fmla="*/ 2147483647 w 298"/>
                <a:gd name="T45" fmla="*/ 2147483647 h 430"/>
                <a:gd name="T46" fmla="*/ 2147483647 w 298"/>
                <a:gd name="T47" fmla="*/ 2147483647 h 430"/>
                <a:gd name="T48" fmla="*/ 2147483647 w 298"/>
                <a:gd name="T49" fmla="*/ 2147483647 h 430"/>
                <a:gd name="T50" fmla="*/ 2147483647 w 298"/>
                <a:gd name="T51" fmla="*/ 2147483647 h 430"/>
                <a:gd name="T52" fmla="*/ 2147483647 w 298"/>
                <a:gd name="T53" fmla="*/ 2147483647 h 430"/>
                <a:gd name="T54" fmla="*/ 2147483647 w 298"/>
                <a:gd name="T55" fmla="*/ 2147483647 h 430"/>
                <a:gd name="T56" fmla="*/ 2147483647 w 298"/>
                <a:gd name="T57" fmla="*/ 2147483647 h 430"/>
                <a:gd name="T58" fmla="*/ 2147483647 w 298"/>
                <a:gd name="T59" fmla="*/ 2147483647 h 430"/>
                <a:gd name="T60" fmla="*/ 2147483647 w 298"/>
                <a:gd name="T61" fmla="*/ 0 h 430"/>
                <a:gd name="T62" fmla="*/ 2147483647 w 298"/>
                <a:gd name="T63" fmla="*/ 2147483647 h 430"/>
                <a:gd name="T64" fmla="*/ 2147483647 w 298"/>
                <a:gd name="T65" fmla="*/ 2147483647 h 430"/>
                <a:gd name="T66" fmla="*/ 2147483647 w 298"/>
                <a:gd name="T67" fmla="*/ 2147483647 h 430"/>
                <a:gd name="T68" fmla="*/ 2147483647 w 298"/>
                <a:gd name="T69" fmla="*/ 2147483647 h 430"/>
                <a:gd name="T70" fmla="*/ 2147483647 w 298"/>
                <a:gd name="T71" fmla="*/ 2147483647 h 430"/>
                <a:gd name="T72" fmla="*/ 2147483647 w 298"/>
                <a:gd name="T73" fmla="*/ 2147483647 h 430"/>
                <a:gd name="T74" fmla="*/ 2147483647 w 298"/>
                <a:gd name="T75" fmla="*/ 2147483647 h 430"/>
                <a:gd name="T76" fmla="*/ 2147483647 w 298"/>
                <a:gd name="T77" fmla="*/ 2147483647 h 430"/>
                <a:gd name="T78" fmla="*/ 2147483647 w 298"/>
                <a:gd name="T79" fmla="*/ 2147483647 h 430"/>
                <a:gd name="T80" fmla="*/ 2147483647 w 298"/>
                <a:gd name="T81" fmla="*/ 2147483647 h 430"/>
                <a:gd name="T82" fmla="*/ 2147483647 w 298"/>
                <a:gd name="T83" fmla="*/ 2147483647 h 430"/>
                <a:gd name="T84" fmla="*/ 2147483647 w 298"/>
                <a:gd name="T85" fmla="*/ 2147483647 h 430"/>
                <a:gd name="T86" fmla="*/ 2147483647 w 298"/>
                <a:gd name="T87" fmla="*/ 2147483647 h 430"/>
                <a:gd name="T88" fmla="*/ 2147483647 w 298"/>
                <a:gd name="T89" fmla="*/ 2147483647 h 430"/>
                <a:gd name="T90" fmla="*/ 2147483647 w 298"/>
                <a:gd name="T91" fmla="*/ 2147483647 h 430"/>
                <a:gd name="T92" fmla="*/ 2147483647 w 298"/>
                <a:gd name="T93" fmla="*/ 2147483647 h 430"/>
                <a:gd name="T94" fmla="*/ 2147483647 w 298"/>
                <a:gd name="T95" fmla="*/ 2147483647 h 430"/>
                <a:gd name="T96" fmla="*/ 2147483647 w 298"/>
                <a:gd name="T97" fmla="*/ 2147483647 h 430"/>
                <a:gd name="T98" fmla="*/ 2147483647 w 298"/>
                <a:gd name="T99" fmla="*/ 2147483647 h 430"/>
                <a:gd name="T100" fmla="*/ 2147483647 w 298"/>
                <a:gd name="T101" fmla="*/ 2147483647 h 430"/>
                <a:gd name="T102" fmla="*/ 2147483647 w 298"/>
                <a:gd name="T103" fmla="*/ 2147483647 h 430"/>
                <a:gd name="T104" fmla="*/ 2147483647 w 298"/>
                <a:gd name="T105" fmla="*/ 2147483647 h 4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8"/>
                <a:gd name="T160" fmla="*/ 0 h 430"/>
                <a:gd name="T161" fmla="*/ 298 w 298"/>
                <a:gd name="T162" fmla="*/ 430 h 4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8" h="430">
                  <a:moveTo>
                    <a:pt x="19" y="430"/>
                  </a:moveTo>
                  <a:lnTo>
                    <a:pt x="19" y="430"/>
                  </a:lnTo>
                  <a:lnTo>
                    <a:pt x="6" y="418"/>
                  </a:lnTo>
                  <a:lnTo>
                    <a:pt x="2" y="412"/>
                  </a:lnTo>
                  <a:lnTo>
                    <a:pt x="0" y="404"/>
                  </a:lnTo>
                  <a:lnTo>
                    <a:pt x="0" y="358"/>
                  </a:lnTo>
                  <a:lnTo>
                    <a:pt x="0" y="304"/>
                  </a:lnTo>
                  <a:lnTo>
                    <a:pt x="4" y="296"/>
                  </a:lnTo>
                  <a:lnTo>
                    <a:pt x="11" y="288"/>
                  </a:lnTo>
                  <a:lnTo>
                    <a:pt x="19" y="280"/>
                  </a:lnTo>
                  <a:lnTo>
                    <a:pt x="26" y="270"/>
                  </a:lnTo>
                  <a:lnTo>
                    <a:pt x="32" y="262"/>
                  </a:lnTo>
                  <a:lnTo>
                    <a:pt x="43" y="252"/>
                  </a:lnTo>
                  <a:lnTo>
                    <a:pt x="54" y="252"/>
                  </a:lnTo>
                  <a:lnTo>
                    <a:pt x="63" y="252"/>
                  </a:lnTo>
                  <a:lnTo>
                    <a:pt x="72" y="248"/>
                  </a:lnTo>
                  <a:lnTo>
                    <a:pt x="78" y="244"/>
                  </a:lnTo>
                  <a:lnTo>
                    <a:pt x="85" y="240"/>
                  </a:lnTo>
                  <a:lnTo>
                    <a:pt x="91" y="236"/>
                  </a:lnTo>
                  <a:lnTo>
                    <a:pt x="104" y="236"/>
                  </a:lnTo>
                  <a:lnTo>
                    <a:pt x="113" y="236"/>
                  </a:lnTo>
                  <a:lnTo>
                    <a:pt x="122" y="236"/>
                  </a:lnTo>
                  <a:lnTo>
                    <a:pt x="126" y="230"/>
                  </a:lnTo>
                  <a:lnTo>
                    <a:pt x="130" y="222"/>
                  </a:lnTo>
                  <a:lnTo>
                    <a:pt x="152" y="198"/>
                  </a:lnTo>
                  <a:lnTo>
                    <a:pt x="174" y="176"/>
                  </a:lnTo>
                  <a:lnTo>
                    <a:pt x="193" y="152"/>
                  </a:lnTo>
                  <a:lnTo>
                    <a:pt x="202" y="140"/>
                  </a:lnTo>
                  <a:lnTo>
                    <a:pt x="211" y="126"/>
                  </a:lnTo>
                  <a:lnTo>
                    <a:pt x="208" y="124"/>
                  </a:lnTo>
                  <a:lnTo>
                    <a:pt x="204" y="124"/>
                  </a:lnTo>
                  <a:lnTo>
                    <a:pt x="191" y="124"/>
                  </a:lnTo>
                  <a:lnTo>
                    <a:pt x="180" y="122"/>
                  </a:lnTo>
                  <a:lnTo>
                    <a:pt x="167" y="118"/>
                  </a:lnTo>
                  <a:lnTo>
                    <a:pt x="156" y="112"/>
                  </a:lnTo>
                  <a:lnTo>
                    <a:pt x="132" y="102"/>
                  </a:lnTo>
                  <a:lnTo>
                    <a:pt x="111" y="94"/>
                  </a:lnTo>
                  <a:lnTo>
                    <a:pt x="98" y="90"/>
                  </a:lnTo>
                  <a:lnTo>
                    <a:pt x="87" y="84"/>
                  </a:lnTo>
                  <a:lnTo>
                    <a:pt x="76" y="78"/>
                  </a:lnTo>
                  <a:lnTo>
                    <a:pt x="65" y="70"/>
                  </a:lnTo>
                  <a:lnTo>
                    <a:pt x="50" y="52"/>
                  </a:lnTo>
                  <a:lnTo>
                    <a:pt x="35" y="34"/>
                  </a:lnTo>
                  <a:lnTo>
                    <a:pt x="39" y="30"/>
                  </a:lnTo>
                  <a:lnTo>
                    <a:pt x="45" y="20"/>
                  </a:lnTo>
                  <a:lnTo>
                    <a:pt x="50" y="14"/>
                  </a:lnTo>
                  <a:lnTo>
                    <a:pt x="54" y="10"/>
                  </a:lnTo>
                  <a:lnTo>
                    <a:pt x="54" y="16"/>
                  </a:lnTo>
                  <a:lnTo>
                    <a:pt x="56" y="20"/>
                  </a:lnTo>
                  <a:lnTo>
                    <a:pt x="72" y="30"/>
                  </a:lnTo>
                  <a:lnTo>
                    <a:pt x="87" y="40"/>
                  </a:lnTo>
                  <a:lnTo>
                    <a:pt x="95" y="42"/>
                  </a:lnTo>
                  <a:lnTo>
                    <a:pt x="104" y="44"/>
                  </a:lnTo>
                  <a:lnTo>
                    <a:pt x="113" y="44"/>
                  </a:lnTo>
                  <a:lnTo>
                    <a:pt x="124" y="44"/>
                  </a:lnTo>
                  <a:lnTo>
                    <a:pt x="145" y="38"/>
                  </a:lnTo>
                  <a:lnTo>
                    <a:pt x="165" y="32"/>
                  </a:lnTo>
                  <a:lnTo>
                    <a:pt x="187" y="26"/>
                  </a:lnTo>
                  <a:lnTo>
                    <a:pt x="208" y="20"/>
                  </a:lnTo>
                  <a:lnTo>
                    <a:pt x="211" y="22"/>
                  </a:lnTo>
                  <a:lnTo>
                    <a:pt x="213" y="22"/>
                  </a:lnTo>
                  <a:lnTo>
                    <a:pt x="215" y="24"/>
                  </a:lnTo>
                  <a:lnTo>
                    <a:pt x="217" y="24"/>
                  </a:lnTo>
                  <a:lnTo>
                    <a:pt x="224" y="22"/>
                  </a:lnTo>
                  <a:lnTo>
                    <a:pt x="232" y="18"/>
                  </a:lnTo>
                  <a:lnTo>
                    <a:pt x="239" y="16"/>
                  </a:lnTo>
                  <a:lnTo>
                    <a:pt x="248" y="16"/>
                  </a:lnTo>
                  <a:lnTo>
                    <a:pt x="254" y="16"/>
                  </a:lnTo>
                  <a:lnTo>
                    <a:pt x="261" y="14"/>
                  </a:lnTo>
                  <a:lnTo>
                    <a:pt x="271" y="10"/>
                  </a:lnTo>
                  <a:lnTo>
                    <a:pt x="282" y="2"/>
                  </a:lnTo>
                  <a:lnTo>
                    <a:pt x="289" y="0"/>
                  </a:lnTo>
                  <a:lnTo>
                    <a:pt x="295" y="0"/>
                  </a:lnTo>
                  <a:lnTo>
                    <a:pt x="298" y="2"/>
                  </a:lnTo>
                  <a:lnTo>
                    <a:pt x="298" y="4"/>
                  </a:lnTo>
                  <a:lnTo>
                    <a:pt x="295" y="14"/>
                  </a:lnTo>
                  <a:lnTo>
                    <a:pt x="293" y="22"/>
                  </a:lnTo>
                  <a:lnTo>
                    <a:pt x="295" y="30"/>
                  </a:lnTo>
                  <a:lnTo>
                    <a:pt x="298" y="40"/>
                  </a:lnTo>
                  <a:lnTo>
                    <a:pt x="298" y="44"/>
                  </a:lnTo>
                  <a:lnTo>
                    <a:pt x="298" y="50"/>
                  </a:lnTo>
                  <a:lnTo>
                    <a:pt x="295" y="60"/>
                  </a:lnTo>
                  <a:lnTo>
                    <a:pt x="271" y="102"/>
                  </a:lnTo>
                  <a:lnTo>
                    <a:pt x="250" y="146"/>
                  </a:lnTo>
                  <a:lnTo>
                    <a:pt x="241" y="156"/>
                  </a:lnTo>
                  <a:lnTo>
                    <a:pt x="239" y="162"/>
                  </a:lnTo>
                  <a:lnTo>
                    <a:pt x="237" y="168"/>
                  </a:lnTo>
                  <a:lnTo>
                    <a:pt x="235" y="184"/>
                  </a:lnTo>
                  <a:lnTo>
                    <a:pt x="232" y="200"/>
                  </a:lnTo>
                  <a:lnTo>
                    <a:pt x="228" y="206"/>
                  </a:lnTo>
                  <a:lnTo>
                    <a:pt x="226" y="214"/>
                  </a:lnTo>
                  <a:lnTo>
                    <a:pt x="219" y="220"/>
                  </a:lnTo>
                  <a:lnTo>
                    <a:pt x="211" y="224"/>
                  </a:lnTo>
                  <a:lnTo>
                    <a:pt x="208" y="228"/>
                  </a:lnTo>
                  <a:lnTo>
                    <a:pt x="206" y="232"/>
                  </a:lnTo>
                  <a:lnTo>
                    <a:pt x="204" y="238"/>
                  </a:lnTo>
                  <a:lnTo>
                    <a:pt x="202" y="240"/>
                  </a:lnTo>
                  <a:lnTo>
                    <a:pt x="195" y="246"/>
                  </a:lnTo>
                  <a:lnTo>
                    <a:pt x="189" y="254"/>
                  </a:lnTo>
                  <a:lnTo>
                    <a:pt x="182" y="270"/>
                  </a:lnTo>
                  <a:lnTo>
                    <a:pt x="176" y="282"/>
                  </a:lnTo>
                  <a:lnTo>
                    <a:pt x="167" y="294"/>
                  </a:lnTo>
                  <a:lnTo>
                    <a:pt x="156" y="302"/>
                  </a:lnTo>
                  <a:lnTo>
                    <a:pt x="143" y="310"/>
                  </a:lnTo>
                  <a:lnTo>
                    <a:pt x="132" y="316"/>
                  </a:lnTo>
                  <a:lnTo>
                    <a:pt x="122" y="326"/>
                  </a:lnTo>
                  <a:lnTo>
                    <a:pt x="113" y="340"/>
                  </a:lnTo>
                  <a:lnTo>
                    <a:pt x="106" y="346"/>
                  </a:lnTo>
                  <a:lnTo>
                    <a:pt x="98" y="350"/>
                  </a:lnTo>
                  <a:lnTo>
                    <a:pt x="91" y="354"/>
                  </a:lnTo>
                  <a:lnTo>
                    <a:pt x="87" y="358"/>
                  </a:lnTo>
                  <a:lnTo>
                    <a:pt x="87" y="364"/>
                  </a:lnTo>
                  <a:lnTo>
                    <a:pt x="82" y="368"/>
                  </a:lnTo>
                  <a:lnTo>
                    <a:pt x="76" y="372"/>
                  </a:lnTo>
                  <a:lnTo>
                    <a:pt x="69" y="376"/>
                  </a:lnTo>
                  <a:lnTo>
                    <a:pt x="65" y="380"/>
                  </a:lnTo>
                  <a:lnTo>
                    <a:pt x="58" y="388"/>
                  </a:lnTo>
                  <a:lnTo>
                    <a:pt x="52" y="392"/>
                  </a:lnTo>
                  <a:lnTo>
                    <a:pt x="41" y="398"/>
                  </a:lnTo>
                  <a:lnTo>
                    <a:pt x="39" y="404"/>
                  </a:lnTo>
                  <a:lnTo>
                    <a:pt x="37" y="408"/>
                  </a:lnTo>
                  <a:lnTo>
                    <a:pt x="32" y="414"/>
                  </a:lnTo>
                  <a:lnTo>
                    <a:pt x="28" y="418"/>
                  </a:lnTo>
                  <a:lnTo>
                    <a:pt x="24" y="422"/>
                  </a:lnTo>
                  <a:lnTo>
                    <a:pt x="19" y="430"/>
                  </a:lnTo>
                  <a:close/>
                </a:path>
              </a:pathLst>
            </a:custGeom>
            <a:solidFill>
              <a:schemeClr val="bg1">
                <a:lumMod val="65000"/>
              </a:schemeClr>
            </a:solidFill>
            <a:ln w="6350">
              <a:solidFill>
                <a:schemeClr val="bg1"/>
              </a:solidFill>
              <a:round/>
              <a:headEnd/>
              <a:tailEnd/>
            </a:ln>
          </p:spPr>
          <p:txBody>
            <a:bodyPr/>
            <a:lstStyle/>
            <a:p>
              <a:pPr>
                <a:defRPr/>
              </a:pPr>
              <a:endParaRPr lang="en-US" dirty="0"/>
            </a:p>
          </p:txBody>
        </p:sp>
        <p:sp>
          <p:nvSpPr>
            <p:cNvPr id="150" name="Freeform 79"/>
            <p:cNvSpPr>
              <a:spLocks/>
            </p:cNvSpPr>
            <p:nvPr/>
          </p:nvSpPr>
          <p:spPr bwMode="gray">
            <a:xfrm>
              <a:off x="8144879" y="2809903"/>
              <a:ext cx="104019" cy="99641"/>
            </a:xfrm>
            <a:custGeom>
              <a:avLst/>
              <a:gdLst>
                <a:gd name="T0" fmla="*/ 20 w 48"/>
                <a:gd name="T1" fmla="*/ 52 h 54"/>
                <a:gd name="T2" fmla="*/ 20 w 48"/>
                <a:gd name="T3" fmla="*/ 52 h 54"/>
                <a:gd name="T4" fmla="*/ 24 w 48"/>
                <a:gd name="T5" fmla="*/ 48 h 54"/>
                <a:gd name="T6" fmla="*/ 24 w 48"/>
                <a:gd name="T7" fmla="*/ 48 h 54"/>
                <a:gd name="T8" fmla="*/ 30 w 48"/>
                <a:gd name="T9" fmla="*/ 38 h 54"/>
                <a:gd name="T10" fmla="*/ 35 w 48"/>
                <a:gd name="T11" fmla="*/ 32 h 54"/>
                <a:gd name="T12" fmla="*/ 39 w 48"/>
                <a:gd name="T13" fmla="*/ 28 h 54"/>
                <a:gd name="T14" fmla="*/ 39 w 48"/>
                <a:gd name="T15" fmla="*/ 28 h 54"/>
                <a:gd name="T16" fmla="*/ 39 w 48"/>
                <a:gd name="T17" fmla="*/ 24 h 54"/>
                <a:gd name="T18" fmla="*/ 39 w 48"/>
                <a:gd name="T19" fmla="*/ 20 h 54"/>
                <a:gd name="T20" fmla="*/ 48 w 48"/>
                <a:gd name="T21" fmla="*/ 16 h 54"/>
                <a:gd name="T22" fmla="*/ 48 w 48"/>
                <a:gd name="T23" fmla="*/ 16 h 54"/>
                <a:gd name="T24" fmla="*/ 48 w 48"/>
                <a:gd name="T25" fmla="*/ 12 h 54"/>
                <a:gd name="T26" fmla="*/ 48 w 48"/>
                <a:gd name="T27" fmla="*/ 10 h 54"/>
                <a:gd name="T28" fmla="*/ 48 w 48"/>
                <a:gd name="T29" fmla="*/ 10 h 54"/>
                <a:gd name="T30" fmla="*/ 43 w 48"/>
                <a:gd name="T31" fmla="*/ 6 h 54"/>
                <a:gd name="T32" fmla="*/ 43 w 48"/>
                <a:gd name="T33" fmla="*/ 6 h 54"/>
                <a:gd name="T34" fmla="*/ 37 w 48"/>
                <a:gd name="T35" fmla="*/ 4 h 54"/>
                <a:gd name="T36" fmla="*/ 33 w 48"/>
                <a:gd name="T37" fmla="*/ 2 h 54"/>
                <a:gd name="T38" fmla="*/ 33 w 48"/>
                <a:gd name="T39" fmla="*/ 0 h 54"/>
                <a:gd name="T40" fmla="*/ 33 w 48"/>
                <a:gd name="T41" fmla="*/ 0 h 54"/>
                <a:gd name="T42" fmla="*/ 22 w 48"/>
                <a:gd name="T43" fmla="*/ 8 h 54"/>
                <a:gd name="T44" fmla="*/ 13 w 48"/>
                <a:gd name="T45" fmla="*/ 14 h 54"/>
                <a:gd name="T46" fmla="*/ 9 w 48"/>
                <a:gd name="T47" fmla="*/ 24 h 54"/>
                <a:gd name="T48" fmla="*/ 4 w 48"/>
                <a:gd name="T49" fmla="*/ 34 h 54"/>
                <a:gd name="T50" fmla="*/ 4 w 48"/>
                <a:gd name="T51" fmla="*/ 34 h 54"/>
                <a:gd name="T52" fmla="*/ 4 w 48"/>
                <a:gd name="T53" fmla="*/ 38 h 54"/>
                <a:gd name="T54" fmla="*/ 2 w 48"/>
                <a:gd name="T55" fmla="*/ 42 h 54"/>
                <a:gd name="T56" fmla="*/ 0 w 48"/>
                <a:gd name="T57" fmla="*/ 46 h 54"/>
                <a:gd name="T58" fmla="*/ 2 w 48"/>
                <a:gd name="T59" fmla="*/ 50 h 54"/>
                <a:gd name="T60" fmla="*/ 2 w 48"/>
                <a:gd name="T61" fmla="*/ 50 h 54"/>
                <a:gd name="T62" fmla="*/ 7 w 48"/>
                <a:gd name="T63" fmla="*/ 52 h 54"/>
                <a:gd name="T64" fmla="*/ 11 w 48"/>
                <a:gd name="T65" fmla="*/ 54 h 54"/>
                <a:gd name="T66" fmla="*/ 20 w 48"/>
                <a:gd name="T67" fmla="*/ 52 h 54"/>
                <a:gd name="T68" fmla="*/ 20 w 48"/>
                <a:gd name="T69" fmla="*/ 52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4"/>
                <a:gd name="T107" fmla="*/ 48 w 48"/>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4">
                  <a:moveTo>
                    <a:pt x="20" y="52"/>
                  </a:moveTo>
                  <a:lnTo>
                    <a:pt x="20" y="52"/>
                  </a:lnTo>
                  <a:lnTo>
                    <a:pt x="24" y="48"/>
                  </a:lnTo>
                  <a:lnTo>
                    <a:pt x="30" y="38"/>
                  </a:lnTo>
                  <a:lnTo>
                    <a:pt x="35" y="32"/>
                  </a:lnTo>
                  <a:lnTo>
                    <a:pt x="39" y="28"/>
                  </a:lnTo>
                  <a:lnTo>
                    <a:pt x="39" y="24"/>
                  </a:lnTo>
                  <a:lnTo>
                    <a:pt x="39" y="20"/>
                  </a:lnTo>
                  <a:lnTo>
                    <a:pt x="48" y="16"/>
                  </a:lnTo>
                  <a:lnTo>
                    <a:pt x="48" y="12"/>
                  </a:lnTo>
                  <a:lnTo>
                    <a:pt x="48" y="10"/>
                  </a:lnTo>
                  <a:lnTo>
                    <a:pt x="43" y="6"/>
                  </a:lnTo>
                  <a:lnTo>
                    <a:pt x="37" y="4"/>
                  </a:lnTo>
                  <a:lnTo>
                    <a:pt x="33" y="2"/>
                  </a:lnTo>
                  <a:lnTo>
                    <a:pt x="33" y="0"/>
                  </a:lnTo>
                  <a:lnTo>
                    <a:pt x="22" y="8"/>
                  </a:lnTo>
                  <a:lnTo>
                    <a:pt x="13" y="14"/>
                  </a:lnTo>
                  <a:lnTo>
                    <a:pt x="9" y="24"/>
                  </a:lnTo>
                  <a:lnTo>
                    <a:pt x="4" y="34"/>
                  </a:lnTo>
                  <a:lnTo>
                    <a:pt x="4" y="38"/>
                  </a:lnTo>
                  <a:lnTo>
                    <a:pt x="2" y="42"/>
                  </a:lnTo>
                  <a:lnTo>
                    <a:pt x="0" y="46"/>
                  </a:lnTo>
                  <a:lnTo>
                    <a:pt x="2" y="50"/>
                  </a:lnTo>
                  <a:lnTo>
                    <a:pt x="7" y="52"/>
                  </a:lnTo>
                  <a:lnTo>
                    <a:pt x="11" y="54"/>
                  </a:lnTo>
                  <a:lnTo>
                    <a:pt x="20" y="52"/>
                  </a:lnTo>
                  <a:close/>
                </a:path>
              </a:pathLst>
            </a:custGeom>
            <a:solidFill>
              <a:schemeClr val="bg1">
                <a:lumMod val="95000"/>
              </a:schemeClr>
            </a:solidFill>
            <a:ln w="6350">
              <a:solidFill>
                <a:schemeClr val="bg1"/>
              </a:solidFill>
              <a:round/>
              <a:headEnd/>
              <a:tailEnd/>
            </a:ln>
          </p:spPr>
          <p:txBody>
            <a:bodyPr/>
            <a:lstStyle/>
            <a:p>
              <a:pPr fontAlgn="auto">
                <a:spcBef>
                  <a:spcPts val="0"/>
                </a:spcBef>
                <a:spcAft>
                  <a:spcPts val="0"/>
                </a:spcAft>
                <a:defRPr/>
              </a:pPr>
              <a:endParaRPr lang="en-US" sz="1400" dirty="0">
                <a:solidFill>
                  <a:srgbClr val="000000"/>
                </a:solidFill>
                <a:latin typeface="Arial"/>
                <a:cs typeface="Arial" charset="0"/>
              </a:endParaRPr>
            </a:p>
          </p:txBody>
        </p:sp>
        <p:sp>
          <p:nvSpPr>
            <p:cNvPr id="151" name="Freeform 80"/>
            <p:cNvSpPr>
              <a:spLocks/>
            </p:cNvSpPr>
            <p:nvPr/>
          </p:nvSpPr>
          <p:spPr bwMode="gray">
            <a:xfrm>
              <a:off x="7568044" y="2475392"/>
              <a:ext cx="1004259" cy="855848"/>
            </a:xfrm>
            <a:custGeom>
              <a:avLst/>
              <a:gdLst>
                <a:gd name="T0" fmla="*/ 2147483647 w 461"/>
                <a:gd name="T1" fmla="*/ 2147483647 h 466"/>
                <a:gd name="T2" fmla="*/ 2147483647 w 461"/>
                <a:gd name="T3" fmla="*/ 2147483647 h 466"/>
                <a:gd name="T4" fmla="*/ 2147483647 w 461"/>
                <a:gd name="T5" fmla="*/ 2147483647 h 466"/>
                <a:gd name="T6" fmla="*/ 2147483647 w 461"/>
                <a:gd name="T7" fmla="*/ 2147483647 h 466"/>
                <a:gd name="T8" fmla="*/ 2147483647 w 461"/>
                <a:gd name="T9" fmla="*/ 2147483647 h 466"/>
                <a:gd name="T10" fmla="*/ 2147483647 w 461"/>
                <a:gd name="T11" fmla="*/ 2147483647 h 466"/>
                <a:gd name="T12" fmla="*/ 2147483647 w 461"/>
                <a:gd name="T13" fmla="*/ 2147483647 h 466"/>
                <a:gd name="T14" fmla="*/ 2147483647 w 461"/>
                <a:gd name="T15" fmla="*/ 2147483647 h 466"/>
                <a:gd name="T16" fmla="*/ 2147483647 w 461"/>
                <a:gd name="T17" fmla="*/ 2147483647 h 466"/>
                <a:gd name="T18" fmla="*/ 2147483647 w 461"/>
                <a:gd name="T19" fmla="*/ 2147483647 h 466"/>
                <a:gd name="T20" fmla="*/ 2147483647 w 461"/>
                <a:gd name="T21" fmla="*/ 2147483647 h 466"/>
                <a:gd name="T22" fmla="*/ 2147483647 w 461"/>
                <a:gd name="T23" fmla="*/ 2147483647 h 466"/>
                <a:gd name="T24" fmla="*/ 2147483647 w 461"/>
                <a:gd name="T25" fmla="*/ 2147483647 h 466"/>
                <a:gd name="T26" fmla="*/ 2147483647 w 461"/>
                <a:gd name="T27" fmla="*/ 2147483647 h 466"/>
                <a:gd name="T28" fmla="*/ 2147483647 w 461"/>
                <a:gd name="T29" fmla="*/ 2147483647 h 466"/>
                <a:gd name="T30" fmla="*/ 2147483647 w 461"/>
                <a:gd name="T31" fmla="*/ 2147483647 h 466"/>
                <a:gd name="T32" fmla="*/ 2147483647 w 461"/>
                <a:gd name="T33" fmla="*/ 2147483647 h 466"/>
                <a:gd name="T34" fmla="*/ 2147483647 w 461"/>
                <a:gd name="T35" fmla="*/ 2147483647 h 466"/>
                <a:gd name="T36" fmla="*/ 2147483647 w 461"/>
                <a:gd name="T37" fmla="*/ 2147483647 h 466"/>
                <a:gd name="T38" fmla="*/ 2147483647 w 461"/>
                <a:gd name="T39" fmla="*/ 2147483647 h 466"/>
                <a:gd name="T40" fmla="*/ 2147483647 w 461"/>
                <a:gd name="T41" fmla="*/ 2147483647 h 466"/>
                <a:gd name="T42" fmla="*/ 2147483647 w 461"/>
                <a:gd name="T43" fmla="*/ 2147483647 h 466"/>
                <a:gd name="T44" fmla="*/ 2147483647 w 461"/>
                <a:gd name="T45" fmla="*/ 2147483647 h 466"/>
                <a:gd name="T46" fmla="*/ 2147483647 w 461"/>
                <a:gd name="T47" fmla="*/ 2147483647 h 466"/>
                <a:gd name="T48" fmla="*/ 2147483647 w 461"/>
                <a:gd name="T49" fmla="*/ 2147483647 h 466"/>
                <a:gd name="T50" fmla="*/ 2147483647 w 461"/>
                <a:gd name="T51" fmla="*/ 2147483647 h 466"/>
                <a:gd name="T52" fmla="*/ 2147483647 w 461"/>
                <a:gd name="T53" fmla="*/ 2147483647 h 466"/>
                <a:gd name="T54" fmla="*/ 2147483647 w 461"/>
                <a:gd name="T55" fmla="*/ 2147483647 h 466"/>
                <a:gd name="T56" fmla="*/ 2147483647 w 461"/>
                <a:gd name="T57" fmla="*/ 2147483647 h 466"/>
                <a:gd name="T58" fmla="*/ 2147483647 w 461"/>
                <a:gd name="T59" fmla="*/ 2147483647 h 466"/>
                <a:gd name="T60" fmla="*/ 2147483647 w 461"/>
                <a:gd name="T61" fmla="*/ 2147483647 h 466"/>
                <a:gd name="T62" fmla="*/ 2147483647 w 461"/>
                <a:gd name="T63" fmla="*/ 2147483647 h 466"/>
                <a:gd name="T64" fmla="*/ 2147483647 w 461"/>
                <a:gd name="T65" fmla="*/ 2147483647 h 466"/>
                <a:gd name="T66" fmla="*/ 2147483647 w 461"/>
                <a:gd name="T67" fmla="*/ 2147483647 h 466"/>
                <a:gd name="T68" fmla="*/ 2147483647 w 461"/>
                <a:gd name="T69" fmla="*/ 2147483647 h 466"/>
                <a:gd name="T70" fmla="*/ 2147483647 w 461"/>
                <a:gd name="T71" fmla="*/ 2147483647 h 466"/>
                <a:gd name="T72" fmla="*/ 2147483647 w 461"/>
                <a:gd name="T73" fmla="*/ 2147483647 h 466"/>
                <a:gd name="T74" fmla="*/ 2147483647 w 461"/>
                <a:gd name="T75" fmla="*/ 2147483647 h 466"/>
                <a:gd name="T76" fmla="*/ 2147483647 w 461"/>
                <a:gd name="T77" fmla="*/ 2147483647 h 466"/>
                <a:gd name="T78" fmla="*/ 2147483647 w 461"/>
                <a:gd name="T79" fmla="*/ 2147483647 h 466"/>
                <a:gd name="T80" fmla="*/ 2147483647 w 461"/>
                <a:gd name="T81" fmla="*/ 2147483647 h 466"/>
                <a:gd name="T82" fmla="*/ 2147483647 w 461"/>
                <a:gd name="T83" fmla="*/ 2147483647 h 466"/>
                <a:gd name="T84" fmla="*/ 2147483647 w 461"/>
                <a:gd name="T85" fmla="*/ 2147483647 h 466"/>
                <a:gd name="T86" fmla="*/ 2147483647 w 461"/>
                <a:gd name="T87" fmla="*/ 2147483647 h 466"/>
                <a:gd name="T88" fmla="*/ 2147483647 w 461"/>
                <a:gd name="T89" fmla="*/ 2147483647 h 466"/>
                <a:gd name="T90" fmla="*/ 2147483647 w 461"/>
                <a:gd name="T91" fmla="*/ 2147483647 h 466"/>
                <a:gd name="T92" fmla="*/ 2147483647 w 461"/>
                <a:gd name="T93" fmla="*/ 2147483647 h 466"/>
                <a:gd name="T94" fmla="*/ 2147483647 w 461"/>
                <a:gd name="T95" fmla="*/ 2147483647 h 466"/>
                <a:gd name="T96" fmla="*/ 2147483647 w 461"/>
                <a:gd name="T97" fmla="*/ 2147483647 h 466"/>
                <a:gd name="T98" fmla="*/ 2147483647 w 461"/>
                <a:gd name="T99" fmla="*/ 2147483647 h 466"/>
                <a:gd name="T100" fmla="*/ 2147483647 w 461"/>
                <a:gd name="T101" fmla="*/ 2147483647 h 466"/>
                <a:gd name="T102" fmla="*/ 2147483647 w 461"/>
                <a:gd name="T103" fmla="*/ 2147483647 h 466"/>
                <a:gd name="T104" fmla="*/ 2147483647 w 461"/>
                <a:gd name="T105" fmla="*/ 2147483647 h 466"/>
                <a:gd name="T106" fmla="*/ 2147483647 w 461"/>
                <a:gd name="T107" fmla="*/ 2147483647 h 466"/>
                <a:gd name="T108" fmla="*/ 2147483647 w 461"/>
                <a:gd name="T109" fmla="*/ 2147483647 h 466"/>
                <a:gd name="T110" fmla="*/ 2147483647 w 461"/>
                <a:gd name="T111" fmla="*/ 2147483647 h 466"/>
                <a:gd name="T112" fmla="*/ 2147483647 w 461"/>
                <a:gd name="T113" fmla="*/ 2147483647 h 466"/>
                <a:gd name="T114" fmla="*/ 2147483647 w 461"/>
                <a:gd name="T115" fmla="*/ 2147483647 h 466"/>
                <a:gd name="T116" fmla="*/ 2147483647 w 461"/>
                <a:gd name="T117" fmla="*/ 2147483647 h 466"/>
                <a:gd name="T118" fmla="*/ 2147483647 w 461"/>
                <a:gd name="T119" fmla="*/ 2147483647 h 4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1"/>
                <a:gd name="T181" fmla="*/ 0 h 466"/>
                <a:gd name="T182" fmla="*/ 461 w 461"/>
                <a:gd name="T183" fmla="*/ 466 h 4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1" h="466">
                  <a:moveTo>
                    <a:pt x="298" y="182"/>
                  </a:moveTo>
                  <a:lnTo>
                    <a:pt x="298" y="182"/>
                  </a:lnTo>
                  <a:lnTo>
                    <a:pt x="287" y="190"/>
                  </a:lnTo>
                  <a:lnTo>
                    <a:pt x="278" y="196"/>
                  </a:lnTo>
                  <a:lnTo>
                    <a:pt x="274" y="206"/>
                  </a:lnTo>
                  <a:lnTo>
                    <a:pt x="269" y="216"/>
                  </a:lnTo>
                  <a:lnTo>
                    <a:pt x="269" y="220"/>
                  </a:lnTo>
                  <a:lnTo>
                    <a:pt x="267" y="224"/>
                  </a:lnTo>
                  <a:lnTo>
                    <a:pt x="265" y="228"/>
                  </a:lnTo>
                  <a:lnTo>
                    <a:pt x="267" y="232"/>
                  </a:lnTo>
                  <a:lnTo>
                    <a:pt x="272" y="234"/>
                  </a:lnTo>
                  <a:lnTo>
                    <a:pt x="276" y="236"/>
                  </a:lnTo>
                  <a:lnTo>
                    <a:pt x="285" y="234"/>
                  </a:lnTo>
                  <a:lnTo>
                    <a:pt x="300" y="252"/>
                  </a:lnTo>
                  <a:lnTo>
                    <a:pt x="315" y="270"/>
                  </a:lnTo>
                  <a:lnTo>
                    <a:pt x="326" y="278"/>
                  </a:lnTo>
                  <a:lnTo>
                    <a:pt x="337" y="284"/>
                  </a:lnTo>
                  <a:lnTo>
                    <a:pt x="348" y="290"/>
                  </a:lnTo>
                  <a:lnTo>
                    <a:pt x="361" y="294"/>
                  </a:lnTo>
                  <a:lnTo>
                    <a:pt x="382" y="302"/>
                  </a:lnTo>
                  <a:lnTo>
                    <a:pt x="406" y="312"/>
                  </a:lnTo>
                  <a:lnTo>
                    <a:pt x="417" y="318"/>
                  </a:lnTo>
                  <a:lnTo>
                    <a:pt x="430" y="322"/>
                  </a:lnTo>
                  <a:lnTo>
                    <a:pt x="441" y="324"/>
                  </a:lnTo>
                  <a:lnTo>
                    <a:pt x="454" y="324"/>
                  </a:lnTo>
                  <a:lnTo>
                    <a:pt x="458" y="324"/>
                  </a:lnTo>
                  <a:lnTo>
                    <a:pt x="461" y="326"/>
                  </a:lnTo>
                  <a:lnTo>
                    <a:pt x="452" y="340"/>
                  </a:lnTo>
                  <a:lnTo>
                    <a:pt x="443" y="352"/>
                  </a:lnTo>
                  <a:lnTo>
                    <a:pt x="424" y="376"/>
                  </a:lnTo>
                  <a:lnTo>
                    <a:pt x="402" y="398"/>
                  </a:lnTo>
                  <a:lnTo>
                    <a:pt x="380" y="422"/>
                  </a:lnTo>
                  <a:lnTo>
                    <a:pt x="376" y="430"/>
                  </a:lnTo>
                  <a:lnTo>
                    <a:pt x="372" y="436"/>
                  </a:lnTo>
                  <a:lnTo>
                    <a:pt x="363" y="436"/>
                  </a:lnTo>
                  <a:lnTo>
                    <a:pt x="354" y="436"/>
                  </a:lnTo>
                  <a:lnTo>
                    <a:pt x="341" y="436"/>
                  </a:lnTo>
                  <a:lnTo>
                    <a:pt x="335" y="440"/>
                  </a:lnTo>
                  <a:lnTo>
                    <a:pt x="328" y="444"/>
                  </a:lnTo>
                  <a:lnTo>
                    <a:pt x="322" y="448"/>
                  </a:lnTo>
                  <a:lnTo>
                    <a:pt x="313" y="452"/>
                  </a:lnTo>
                  <a:lnTo>
                    <a:pt x="304" y="452"/>
                  </a:lnTo>
                  <a:lnTo>
                    <a:pt x="293" y="452"/>
                  </a:lnTo>
                  <a:lnTo>
                    <a:pt x="282" y="454"/>
                  </a:lnTo>
                  <a:lnTo>
                    <a:pt x="261" y="458"/>
                  </a:lnTo>
                  <a:lnTo>
                    <a:pt x="243" y="454"/>
                  </a:lnTo>
                  <a:lnTo>
                    <a:pt x="228" y="454"/>
                  </a:lnTo>
                  <a:lnTo>
                    <a:pt x="217" y="456"/>
                  </a:lnTo>
                  <a:lnTo>
                    <a:pt x="213" y="456"/>
                  </a:lnTo>
                  <a:lnTo>
                    <a:pt x="202" y="462"/>
                  </a:lnTo>
                  <a:lnTo>
                    <a:pt x="191" y="466"/>
                  </a:lnTo>
                  <a:lnTo>
                    <a:pt x="180" y="466"/>
                  </a:lnTo>
                  <a:lnTo>
                    <a:pt x="172" y="466"/>
                  </a:lnTo>
                  <a:lnTo>
                    <a:pt x="161" y="462"/>
                  </a:lnTo>
                  <a:lnTo>
                    <a:pt x="150" y="458"/>
                  </a:lnTo>
                  <a:lnTo>
                    <a:pt x="132" y="448"/>
                  </a:lnTo>
                  <a:lnTo>
                    <a:pt x="124" y="444"/>
                  </a:lnTo>
                  <a:lnTo>
                    <a:pt x="115" y="444"/>
                  </a:lnTo>
                  <a:lnTo>
                    <a:pt x="109" y="446"/>
                  </a:lnTo>
                  <a:lnTo>
                    <a:pt x="100" y="444"/>
                  </a:lnTo>
                  <a:lnTo>
                    <a:pt x="96" y="442"/>
                  </a:lnTo>
                  <a:lnTo>
                    <a:pt x="96" y="440"/>
                  </a:lnTo>
                  <a:lnTo>
                    <a:pt x="93" y="438"/>
                  </a:lnTo>
                  <a:lnTo>
                    <a:pt x="91" y="434"/>
                  </a:lnTo>
                  <a:lnTo>
                    <a:pt x="89" y="430"/>
                  </a:lnTo>
                  <a:lnTo>
                    <a:pt x="87" y="426"/>
                  </a:lnTo>
                  <a:lnTo>
                    <a:pt x="87" y="418"/>
                  </a:lnTo>
                  <a:lnTo>
                    <a:pt x="82" y="414"/>
                  </a:lnTo>
                  <a:lnTo>
                    <a:pt x="76" y="410"/>
                  </a:lnTo>
                  <a:lnTo>
                    <a:pt x="67" y="406"/>
                  </a:lnTo>
                  <a:lnTo>
                    <a:pt x="65" y="404"/>
                  </a:lnTo>
                  <a:lnTo>
                    <a:pt x="65" y="398"/>
                  </a:lnTo>
                  <a:lnTo>
                    <a:pt x="63" y="390"/>
                  </a:lnTo>
                  <a:lnTo>
                    <a:pt x="61" y="380"/>
                  </a:lnTo>
                  <a:lnTo>
                    <a:pt x="56" y="370"/>
                  </a:lnTo>
                  <a:lnTo>
                    <a:pt x="46" y="358"/>
                  </a:lnTo>
                  <a:lnTo>
                    <a:pt x="30" y="346"/>
                  </a:lnTo>
                  <a:lnTo>
                    <a:pt x="9" y="336"/>
                  </a:lnTo>
                  <a:lnTo>
                    <a:pt x="4" y="334"/>
                  </a:lnTo>
                  <a:lnTo>
                    <a:pt x="2" y="330"/>
                  </a:lnTo>
                  <a:lnTo>
                    <a:pt x="0" y="324"/>
                  </a:lnTo>
                  <a:lnTo>
                    <a:pt x="2" y="316"/>
                  </a:lnTo>
                  <a:lnTo>
                    <a:pt x="6" y="310"/>
                  </a:lnTo>
                  <a:lnTo>
                    <a:pt x="11" y="308"/>
                  </a:lnTo>
                  <a:lnTo>
                    <a:pt x="15" y="308"/>
                  </a:lnTo>
                  <a:lnTo>
                    <a:pt x="19" y="308"/>
                  </a:lnTo>
                  <a:lnTo>
                    <a:pt x="24" y="308"/>
                  </a:lnTo>
                  <a:lnTo>
                    <a:pt x="30" y="306"/>
                  </a:lnTo>
                  <a:lnTo>
                    <a:pt x="33" y="302"/>
                  </a:lnTo>
                  <a:lnTo>
                    <a:pt x="35" y="292"/>
                  </a:lnTo>
                  <a:lnTo>
                    <a:pt x="37" y="270"/>
                  </a:lnTo>
                  <a:lnTo>
                    <a:pt x="39" y="258"/>
                  </a:lnTo>
                  <a:lnTo>
                    <a:pt x="37" y="244"/>
                  </a:lnTo>
                  <a:lnTo>
                    <a:pt x="37" y="240"/>
                  </a:lnTo>
                  <a:lnTo>
                    <a:pt x="39" y="238"/>
                  </a:lnTo>
                  <a:lnTo>
                    <a:pt x="46" y="236"/>
                  </a:lnTo>
                  <a:lnTo>
                    <a:pt x="54" y="234"/>
                  </a:lnTo>
                  <a:lnTo>
                    <a:pt x="56" y="234"/>
                  </a:lnTo>
                  <a:lnTo>
                    <a:pt x="59" y="232"/>
                  </a:lnTo>
                  <a:lnTo>
                    <a:pt x="63" y="214"/>
                  </a:lnTo>
                  <a:lnTo>
                    <a:pt x="65" y="200"/>
                  </a:lnTo>
                  <a:lnTo>
                    <a:pt x="67" y="184"/>
                  </a:lnTo>
                  <a:lnTo>
                    <a:pt x="69" y="178"/>
                  </a:lnTo>
                  <a:lnTo>
                    <a:pt x="76" y="172"/>
                  </a:lnTo>
                  <a:lnTo>
                    <a:pt x="102" y="154"/>
                  </a:lnTo>
                  <a:lnTo>
                    <a:pt x="106" y="148"/>
                  </a:lnTo>
                  <a:lnTo>
                    <a:pt x="109" y="144"/>
                  </a:lnTo>
                  <a:lnTo>
                    <a:pt x="109" y="140"/>
                  </a:lnTo>
                  <a:lnTo>
                    <a:pt x="106" y="130"/>
                  </a:lnTo>
                  <a:lnTo>
                    <a:pt x="104" y="116"/>
                  </a:lnTo>
                  <a:lnTo>
                    <a:pt x="102" y="102"/>
                  </a:lnTo>
                  <a:lnTo>
                    <a:pt x="104" y="86"/>
                  </a:lnTo>
                  <a:lnTo>
                    <a:pt x="106" y="72"/>
                  </a:lnTo>
                  <a:lnTo>
                    <a:pt x="111" y="58"/>
                  </a:lnTo>
                  <a:lnTo>
                    <a:pt x="117" y="44"/>
                  </a:lnTo>
                  <a:lnTo>
                    <a:pt x="126" y="32"/>
                  </a:lnTo>
                  <a:lnTo>
                    <a:pt x="130" y="30"/>
                  </a:lnTo>
                  <a:lnTo>
                    <a:pt x="135" y="26"/>
                  </a:lnTo>
                  <a:lnTo>
                    <a:pt x="146" y="22"/>
                  </a:lnTo>
                  <a:lnTo>
                    <a:pt x="152" y="20"/>
                  </a:lnTo>
                  <a:lnTo>
                    <a:pt x="159" y="14"/>
                  </a:lnTo>
                  <a:lnTo>
                    <a:pt x="165" y="8"/>
                  </a:lnTo>
                  <a:lnTo>
                    <a:pt x="169" y="0"/>
                  </a:lnTo>
                  <a:lnTo>
                    <a:pt x="176" y="10"/>
                  </a:lnTo>
                  <a:lnTo>
                    <a:pt x="180" y="22"/>
                  </a:lnTo>
                  <a:lnTo>
                    <a:pt x="187" y="48"/>
                  </a:lnTo>
                  <a:lnTo>
                    <a:pt x="191" y="58"/>
                  </a:lnTo>
                  <a:lnTo>
                    <a:pt x="195" y="68"/>
                  </a:lnTo>
                  <a:lnTo>
                    <a:pt x="202" y="74"/>
                  </a:lnTo>
                  <a:lnTo>
                    <a:pt x="206" y="76"/>
                  </a:lnTo>
                  <a:lnTo>
                    <a:pt x="211" y="76"/>
                  </a:lnTo>
                  <a:lnTo>
                    <a:pt x="213" y="76"/>
                  </a:lnTo>
                  <a:lnTo>
                    <a:pt x="213" y="78"/>
                  </a:lnTo>
                  <a:lnTo>
                    <a:pt x="215" y="86"/>
                  </a:lnTo>
                  <a:lnTo>
                    <a:pt x="219" y="94"/>
                  </a:lnTo>
                  <a:lnTo>
                    <a:pt x="226" y="100"/>
                  </a:lnTo>
                  <a:lnTo>
                    <a:pt x="239" y="108"/>
                  </a:lnTo>
                  <a:lnTo>
                    <a:pt x="250" y="118"/>
                  </a:lnTo>
                  <a:lnTo>
                    <a:pt x="261" y="128"/>
                  </a:lnTo>
                  <a:lnTo>
                    <a:pt x="269" y="140"/>
                  </a:lnTo>
                  <a:lnTo>
                    <a:pt x="276" y="146"/>
                  </a:lnTo>
                  <a:lnTo>
                    <a:pt x="282" y="154"/>
                  </a:lnTo>
                  <a:lnTo>
                    <a:pt x="289" y="160"/>
                  </a:lnTo>
                  <a:lnTo>
                    <a:pt x="291" y="168"/>
                  </a:lnTo>
                  <a:lnTo>
                    <a:pt x="298" y="182"/>
                  </a:lnTo>
                  <a:close/>
                </a:path>
              </a:pathLst>
            </a:custGeom>
            <a:solidFill>
              <a:schemeClr val="bg1">
                <a:lumMod val="65000"/>
              </a:schemeClr>
            </a:solidFill>
            <a:ln w="6350">
              <a:solidFill>
                <a:schemeClr val="bg1"/>
              </a:solidFill>
              <a:round/>
              <a:headEnd/>
              <a:tailEnd/>
            </a:ln>
          </p:spPr>
          <p:txBody>
            <a:bodyPr/>
            <a:lstStyle/>
            <a:p>
              <a:pPr>
                <a:defRPr/>
              </a:pPr>
              <a:endParaRPr lang="en-US" dirty="0"/>
            </a:p>
          </p:txBody>
        </p:sp>
        <p:sp>
          <p:nvSpPr>
            <p:cNvPr id="5194" name="Freeform 81"/>
            <p:cNvSpPr>
              <a:spLocks/>
            </p:cNvSpPr>
            <p:nvPr/>
          </p:nvSpPr>
          <p:spPr bwMode="gray">
            <a:xfrm>
              <a:off x="7356224" y="3298937"/>
              <a:ext cx="357449" cy="322012"/>
            </a:xfrm>
            <a:custGeom>
              <a:avLst/>
              <a:gdLst>
                <a:gd name="T0" fmla="*/ 2147483647 w 163"/>
                <a:gd name="T1" fmla="*/ 2147483647 h 176"/>
                <a:gd name="T2" fmla="*/ 2147483647 w 163"/>
                <a:gd name="T3" fmla="*/ 2147483647 h 176"/>
                <a:gd name="T4" fmla="*/ 2147483647 w 163"/>
                <a:gd name="T5" fmla="*/ 2147483647 h 176"/>
                <a:gd name="T6" fmla="*/ 2147483647 w 163"/>
                <a:gd name="T7" fmla="*/ 2147483647 h 176"/>
                <a:gd name="T8" fmla="*/ 2147483647 w 163"/>
                <a:gd name="T9" fmla="*/ 2147483647 h 176"/>
                <a:gd name="T10" fmla="*/ 2147483647 w 163"/>
                <a:gd name="T11" fmla="*/ 2147483647 h 176"/>
                <a:gd name="T12" fmla="*/ 2147483647 w 163"/>
                <a:gd name="T13" fmla="*/ 2147483647 h 176"/>
                <a:gd name="T14" fmla="*/ 2147483647 w 163"/>
                <a:gd name="T15" fmla="*/ 2147483647 h 176"/>
                <a:gd name="T16" fmla="*/ 2147483647 w 163"/>
                <a:gd name="T17" fmla="*/ 2147483647 h 176"/>
                <a:gd name="T18" fmla="*/ 2147483647 w 163"/>
                <a:gd name="T19" fmla="*/ 2147483647 h 176"/>
                <a:gd name="T20" fmla="*/ 2147483647 w 163"/>
                <a:gd name="T21" fmla="*/ 2147483647 h 176"/>
                <a:gd name="T22" fmla="*/ 2147483647 w 163"/>
                <a:gd name="T23" fmla="*/ 2147483647 h 176"/>
                <a:gd name="T24" fmla="*/ 0 w 163"/>
                <a:gd name="T25" fmla="*/ 2147483647 h 176"/>
                <a:gd name="T26" fmla="*/ 2147483647 w 163"/>
                <a:gd name="T27" fmla="*/ 2147483647 h 176"/>
                <a:gd name="T28" fmla="*/ 2147483647 w 163"/>
                <a:gd name="T29" fmla="*/ 2147483647 h 176"/>
                <a:gd name="T30" fmla="*/ 2147483647 w 163"/>
                <a:gd name="T31" fmla="*/ 2147483647 h 176"/>
                <a:gd name="T32" fmla="*/ 2147483647 w 163"/>
                <a:gd name="T33" fmla="*/ 2147483647 h 176"/>
                <a:gd name="T34" fmla="*/ 2147483647 w 163"/>
                <a:gd name="T35" fmla="*/ 2147483647 h 176"/>
                <a:gd name="T36" fmla="*/ 2147483647 w 163"/>
                <a:gd name="T37" fmla="*/ 2147483647 h 176"/>
                <a:gd name="T38" fmla="*/ 2147483647 w 163"/>
                <a:gd name="T39" fmla="*/ 2147483647 h 176"/>
                <a:gd name="T40" fmla="*/ 2147483647 w 163"/>
                <a:gd name="T41" fmla="*/ 2147483647 h 176"/>
                <a:gd name="T42" fmla="*/ 2147483647 w 163"/>
                <a:gd name="T43" fmla="*/ 2147483647 h 176"/>
                <a:gd name="T44" fmla="*/ 2147483647 w 163"/>
                <a:gd name="T45" fmla="*/ 2147483647 h 176"/>
                <a:gd name="T46" fmla="*/ 2147483647 w 163"/>
                <a:gd name="T47" fmla="*/ 2147483647 h 176"/>
                <a:gd name="T48" fmla="*/ 2147483647 w 163"/>
                <a:gd name="T49" fmla="*/ 2147483647 h 176"/>
                <a:gd name="T50" fmla="*/ 2147483647 w 163"/>
                <a:gd name="T51" fmla="*/ 2147483647 h 176"/>
                <a:gd name="T52" fmla="*/ 2147483647 w 163"/>
                <a:gd name="T53" fmla="*/ 2147483647 h 176"/>
                <a:gd name="T54" fmla="*/ 2147483647 w 163"/>
                <a:gd name="T55" fmla="*/ 2147483647 h 176"/>
                <a:gd name="T56" fmla="*/ 2147483647 w 163"/>
                <a:gd name="T57" fmla="*/ 0 h 176"/>
                <a:gd name="T58" fmla="*/ 2147483647 w 163"/>
                <a:gd name="T59" fmla="*/ 2147483647 h 176"/>
                <a:gd name="T60" fmla="*/ 2147483647 w 163"/>
                <a:gd name="T61" fmla="*/ 2147483647 h 176"/>
                <a:gd name="T62" fmla="*/ 2147483647 w 163"/>
                <a:gd name="T63" fmla="*/ 2147483647 h 176"/>
                <a:gd name="T64" fmla="*/ 2147483647 w 163"/>
                <a:gd name="T65" fmla="*/ 2147483647 h 176"/>
                <a:gd name="T66" fmla="*/ 2147483647 w 163"/>
                <a:gd name="T67" fmla="*/ 2147483647 h 176"/>
                <a:gd name="T68" fmla="*/ 2147483647 w 163"/>
                <a:gd name="T69" fmla="*/ 2147483647 h 176"/>
                <a:gd name="T70" fmla="*/ 2147483647 w 163"/>
                <a:gd name="T71" fmla="*/ 2147483647 h 176"/>
                <a:gd name="T72" fmla="*/ 2147483647 w 163"/>
                <a:gd name="T73" fmla="*/ 2147483647 h 176"/>
                <a:gd name="T74" fmla="*/ 2147483647 w 163"/>
                <a:gd name="T75" fmla="*/ 2147483647 h 1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3"/>
                <a:gd name="T115" fmla="*/ 0 h 176"/>
                <a:gd name="T116" fmla="*/ 163 w 163"/>
                <a:gd name="T117" fmla="*/ 176 h 1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3" h="176">
                  <a:moveTo>
                    <a:pt x="26" y="28"/>
                  </a:moveTo>
                  <a:lnTo>
                    <a:pt x="26" y="28"/>
                  </a:lnTo>
                  <a:lnTo>
                    <a:pt x="31" y="32"/>
                  </a:lnTo>
                  <a:lnTo>
                    <a:pt x="35" y="36"/>
                  </a:lnTo>
                  <a:lnTo>
                    <a:pt x="37" y="40"/>
                  </a:lnTo>
                  <a:lnTo>
                    <a:pt x="37" y="46"/>
                  </a:lnTo>
                  <a:lnTo>
                    <a:pt x="37" y="56"/>
                  </a:lnTo>
                  <a:lnTo>
                    <a:pt x="42" y="68"/>
                  </a:lnTo>
                  <a:lnTo>
                    <a:pt x="44" y="74"/>
                  </a:lnTo>
                  <a:lnTo>
                    <a:pt x="42" y="78"/>
                  </a:lnTo>
                  <a:lnTo>
                    <a:pt x="31" y="92"/>
                  </a:lnTo>
                  <a:lnTo>
                    <a:pt x="22" y="104"/>
                  </a:lnTo>
                  <a:lnTo>
                    <a:pt x="18" y="118"/>
                  </a:lnTo>
                  <a:lnTo>
                    <a:pt x="18" y="126"/>
                  </a:lnTo>
                  <a:lnTo>
                    <a:pt x="16" y="134"/>
                  </a:lnTo>
                  <a:lnTo>
                    <a:pt x="13" y="138"/>
                  </a:lnTo>
                  <a:lnTo>
                    <a:pt x="9" y="142"/>
                  </a:lnTo>
                  <a:lnTo>
                    <a:pt x="5" y="146"/>
                  </a:lnTo>
                  <a:lnTo>
                    <a:pt x="0" y="152"/>
                  </a:lnTo>
                  <a:lnTo>
                    <a:pt x="0" y="158"/>
                  </a:lnTo>
                  <a:lnTo>
                    <a:pt x="2" y="164"/>
                  </a:lnTo>
                  <a:lnTo>
                    <a:pt x="2" y="170"/>
                  </a:lnTo>
                  <a:lnTo>
                    <a:pt x="2" y="176"/>
                  </a:lnTo>
                  <a:lnTo>
                    <a:pt x="22" y="176"/>
                  </a:lnTo>
                  <a:lnTo>
                    <a:pt x="48" y="176"/>
                  </a:lnTo>
                  <a:lnTo>
                    <a:pt x="72" y="172"/>
                  </a:lnTo>
                  <a:lnTo>
                    <a:pt x="124" y="166"/>
                  </a:lnTo>
                  <a:lnTo>
                    <a:pt x="126" y="138"/>
                  </a:lnTo>
                  <a:lnTo>
                    <a:pt x="129" y="126"/>
                  </a:lnTo>
                  <a:lnTo>
                    <a:pt x="133" y="114"/>
                  </a:lnTo>
                  <a:lnTo>
                    <a:pt x="137" y="106"/>
                  </a:lnTo>
                  <a:lnTo>
                    <a:pt x="142" y="98"/>
                  </a:lnTo>
                  <a:lnTo>
                    <a:pt x="150" y="90"/>
                  </a:lnTo>
                  <a:lnTo>
                    <a:pt x="159" y="84"/>
                  </a:lnTo>
                  <a:lnTo>
                    <a:pt x="163" y="82"/>
                  </a:lnTo>
                  <a:lnTo>
                    <a:pt x="163" y="76"/>
                  </a:lnTo>
                  <a:lnTo>
                    <a:pt x="161" y="66"/>
                  </a:lnTo>
                  <a:lnTo>
                    <a:pt x="150" y="42"/>
                  </a:lnTo>
                  <a:lnTo>
                    <a:pt x="146" y="28"/>
                  </a:lnTo>
                  <a:lnTo>
                    <a:pt x="144" y="14"/>
                  </a:lnTo>
                  <a:lnTo>
                    <a:pt x="142" y="12"/>
                  </a:lnTo>
                  <a:lnTo>
                    <a:pt x="139" y="10"/>
                  </a:lnTo>
                  <a:lnTo>
                    <a:pt x="133" y="6"/>
                  </a:lnTo>
                  <a:lnTo>
                    <a:pt x="131" y="0"/>
                  </a:lnTo>
                  <a:lnTo>
                    <a:pt x="126" y="4"/>
                  </a:lnTo>
                  <a:lnTo>
                    <a:pt x="120" y="6"/>
                  </a:lnTo>
                  <a:lnTo>
                    <a:pt x="107" y="4"/>
                  </a:lnTo>
                  <a:lnTo>
                    <a:pt x="100" y="4"/>
                  </a:lnTo>
                  <a:lnTo>
                    <a:pt x="96" y="6"/>
                  </a:lnTo>
                  <a:lnTo>
                    <a:pt x="83" y="16"/>
                  </a:lnTo>
                  <a:lnTo>
                    <a:pt x="76" y="20"/>
                  </a:lnTo>
                  <a:lnTo>
                    <a:pt x="68" y="24"/>
                  </a:lnTo>
                  <a:lnTo>
                    <a:pt x="57" y="24"/>
                  </a:lnTo>
                  <a:lnTo>
                    <a:pt x="48" y="26"/>
                  </a:lnTo>
                  <a:lnTo>
                    <a:pt x="37" y="26"/>
                  </a:lnTo>
                  <a:lnTo>
                    <a:pt x="26" y="28"/>
                  </a:lnTo>
                  <a:close/>
                </a:path>
              </a:pathLst>
            </a:custGeom>
            <a:solidFill>
              <a:srgbClr val="FFC000"/>
            </a:solidFill>
            <a:ln w="6350">
              <a:solidFill>
                <a:schemeClr val="bg1"/>
              </a:solidFill>
              <a:round/>
              <a:headEnd/>
              <a:tailEnd/>
            </a:ln>
          </p:spPr>
          <p:txBody>
            <a:bodyPr/>
            <a:lstStyle/>
            <a:p>
              <a:endParaRPr lang="en-US"/>
            </a:p>
          </p:txBody>
        </p:sp>
        <p:sp>
          <p:nvSpPr>
            <p:cNvPr id="153" name="Freeform 82"/>
            <p:cNvSpPr>
              <a:spLocks/>
            </p:cNvSpPr>
            <p:nvPr/>
          </p:nvSpPr>
          <p:spPr bwMode="gray">
            <a:xfrm>
              <a:off x="7568044" y="4137267"/>
              <a:ext cx="202365" cy="469738"/>
            </a:xfrm>
            <a:custGeom>
              <a:avLst/>
              <a:gdLst>
                <a:gd name="T0" fmla="*/ 0 w 93"/>
                <a:gd name="T1" fmla="*/ 2147483647 h 256"/>
                <a:gd name="T2" fmla="*/ 2147483647 w 93"/>
                <a:gd name="T3" fmla="*/ 2147483647 h 256"/>
                <a:gd name="T4" fmla="*/ 2147483647 w 93"/>
                <a:gd name="T5" fmla="*/ 2147483647 h 256"/>
                <a:gd name="T6" fmla="*/ 2147483647 w 93"/>
                <a:gd name="T7" fmla="*/ 2147483647 h 256"/>
                <a:gd name="T8" fmla="*/ 2147483647 w 93"/>
                <a:gd name="T9" fmla="*/ 2147483647 h 256"/>
                <a:gd name="T10" fmla="*/ 2147483647 w 93"/>
                <a:gd name="T11" fmla="*/ 2147483647 h 256"/>
                <a:gd name="T12" fmla="*/ 2147483647 w 93"/>
                <a:gd name="T13" fmla="*/ 2147483647 h 256"/>
                <a:gd name="T14" fmla="*/ 2147483647 w 93"/>
                <a:gd name="T15" fmla="*/ 2147483647 h 256"/>
                <a:gd name="T16" fmla="*/ 2147483647 w 93"/>
                <a:gd name="T17" fmla="*/ 2147483647 h 256"/>
                <a:gd name="T18" fmla="*/ 2147483647 w 93"/>
                <a:gd name="T19" fmla="*/ 2147483647 h 256"/>
                <a:gd name="T20" fmla="*/ 2147483647 w 93"/>
                <a:gd name="T21" fmla="*/ 2147483647 h 256"/>
                <a:gd name="T22" fmla="*/ 2147483647 w 93"/>
                <a:gd name="T23" fmla="*/ 2147483647 h 256"/>
                <a:gd name="T24" fmla="*/ 2147483647 w 93"/>
                <a:gd name="T25" fmla="*/ 2147483647 h 256"/>
                <a:gd name="T26" fmla="*/ 2147483647 w 93"/>
                <a:gd name="T27" fmla="*/ 2147483647 h 256"/>
                <a:gd name="T28" fmla="*/ 2147483647 w 93"/>
                <a:gd name="T29" fmla="*/ 2147483647 h 256"/>
                <a:gd name="T30" fmla="*/ 2147483647 w 93"/>
                <a:gd name="T31" fmla="*/ 2147483647 h 256"/>
                <a:gd name="T32" fmla="*/ 2147483647 w 93"/>
                <a:gd name="T33" fmla="*/ 2147483647 h 256"/>
                <a:gd name="T34" fmla="*/ 2147483647 w 93"/>
                <a:gd name="T35" fmla="*/ 2147483647 h 256"/>
                <a:gd name="T36" fmla="*/ 2147483647 w 93"/>
                <a:gd name="T37" fmla="*/ 2147483647 h 256"/>
                <a:gd name="T38" fmla="*/ 2147483647 w 93"/>
                <a:gd name="T39" fmla="*/ 2147483647 h 256"/>
                <a:gd name="T40" fmla="*/ 2147483647 w 93"/>
                <a:gd name="T41" fmla="*/ 2147483647 h 256"/>
                <a:gd name="T42" fmla="*/ 2147483647 w 93"/>
                <a:gd name="T43" fmla="*/ 2147483647 h 256"/>
                <a:gd name="T44" fmla="*/ 2147483647 w 93"/>
                <a:gd name="T45" fmla="*/ 2147483647 h 256"/>
                <a:gd name="T46" fmla="*/ 2147483647 w 93"/>
                <a:gd name="T47" fmla="*/ 2147483647 h 256"/>
                <a:gd name="T48" fmla="*/ 2147483647 w 93"/>
                <a:gd name="T49" fmla="*/ 2147483647 h 256"/>
                <a:gd name="T50" fmla="*/ 2147483647 w 93"/>
                <a:gd name="T51" fmla="*/ 2147483647 h 256"/>
                <a:gd name="T52" fmla="*/ 2147483647 w 93"/>
                <a:gd name="T53" fmla="*/ 2147483647 h 256"/>
                <a:gd name="T54" fmla="*/ 2147483647 w 93"/>
                <a:gd name="T55" fmla="*/ 2147483647 h 256"/>
                <a:gd name="T56" fmla="*/ 2147483647 w 93"/>
                <a:gd name="T57" fmla="*/ 2147483647 h 256"/>
                <a:gd name="T58" fmla="*/ 2147483647 w 93"/>
                <a:gd name="T59" fmla="*/ 2147483647 h 256"/>
                <a:gd name="T60" fmla="*/ 2147483647 w 93"/>
                <a:gd name="T61" fmla="*/ 2147483647 h 256"/>
                <a:gd name="T62" fmla="*/ 2147483647 w 93"/>
                <a:gd name="T63" fmla="*/ 2147483647 h 256"/>
                <a:gd name="T64" fmla="*/ 2147483647 w 93"/>
                <a:gd name="T65" fmla="*/ 2147483647 h 256"/>
                <a:gd name="T66" fmla="*/ 2147483647 w 93"/>
                <a:gd name="T67" fmla="*/ 2147483647 h 256"/>
                <a:gd name="T68" fmla="*/ 2147483647 w 93"/>
                <a:gd name="T69" fmla="*/ 2147483647 h 256"/>
                <a:gd name="T70" fmla="*/ 2147483647 w 93"/>
                <a:gd name="T71" fmla="*/ 0 h 256"/>
                <a:gd name="T72" fmla="*/ 2147483647 w 93"/>
                <a:gd name="T73" fmla="*/ 2147483647 h 256"/>
                <a:gd name="T74" fmla="*/ 2147483647 w 93"/>
                <a:gd name="T75" fmla="*/ 2147483647 h 256"/>
                <a:gd name="T76" fmla="*/ 2147483647 w 93"/>
                <a:gd name="T77" fmla="*/ 2147483647 h 256"/>
                <a:gd name="T78" fmla="*/ 2147483647 w 93"/>
                <a:gd name="T79" fmla="*/ 0 h 256"/>
                <a:gd name="T80" fmla="*/ 2147483647 w 93"/>
                <a:gd name="T81" fmla="*/ 0 h 256"/>
                <a:gd name="T82" fmla="*/ 0 w 93"/>
                <a:gd name="T83" fmla="*/ 2147483647 h 256"/>
                <a:gd name="T84" fmla="*/ 2147483647 w 93"/>
                <a:gd name="T85" fmla="*/ 2147483647 h 256"/>
                <a:gd name="T86" fmla="*/ 2147483647 w 93"/>
                <a:gd name="T87" fmla="*/ 2147483647 h 256"/>
                <a:gd name="T88" fmla="*/ 2147483647 w 93"/>
                <a:gd name="T89" fmla="*/ 2147483647 h 256"/>
                <a:gd name="T90" fmla="*/ 2147483647 w 93"/>
                <a:gd name="T91" fmla="*/ 2147483647 h 256"/>
                <a:gd name="T92" fmla="*/ 2147483647 w 93"/>
                <a:gd name="T93" fmla="*/ 2147483647 h 256"/>
                <a:gd name="T94" fmla="*/ 2147483647 w 93"/>
                <a:gd name="T95" fmla="*/ 2147483647 h 256"/>
                <a:gd name="T96" fmla="*/ 2147483647 w 93"/>
                <a:gd name="T97" fmla="*/ 2147483647 h 256"/>
                <a:gd name="T98" fmla="*/ 0 w 93"/>
                <a:gd name="T99" fmla="*/ 2147483647 h 256"/>
                <a:gd name="T100" fmla="*/ 0 w 93"/>
                <a:gd name="T101" fmla="*/ 2147483647 h 256"/>
                <a:gd name="T102" fmla="*/ 0 w 93"/>
                <a:gd name="T103" fmla="*/ 2147483647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256"/>
                <a:gd name="T158" fmla="*/ 93 w 93"/>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256">
                  <a:moveTo>
                    <a:pt x="0" y="150"/>
                  </a:moveTo>
                  <a:lnTo>
                    <a:pt x="0" y="150"/>
                  </a:lnTo>
                  <a:lnTo>
                    <a:pt x="4" y="158"/>
                  </a:lnTo>
                  <a:lnTo>
                    <a:pt x="6" y="164"/>
                  </a:lnTo>
                  <a:lnTo>
                    <a:pt x="6" y="166"/>
                  </a:lnTo>
                  <a:lnTo>
                    <a:pt x="11" y="166"/>
                  </a:lnTo>
                  <a:lnTo>
                    <a:pt x="17" y="168"/>
                  </a:lnTo>
                  <a:lnTo>
                    <a:pt x="24" y="166"/>
                  </a:lnTo>
                  <a:lnTo>
                    <a:pt x="30" y="164"/>
                  </a:lnTo>
                  <a:lnTo>
                    <a:pt x="37" y="166"/>
                  </a:lnTo>
                  <a:lnTo>
                    <a:pt x="43" y="170"/>
                  </a:lnTo>
                  <a:lnTo>
                    <a:pt x="46" y="174"/>
                  </a:lnTo>
                  <a:lnTo>
                    <a:pt x="46" y="178"/>
                  </a:lnTo>
                  <a:lnTo>
                    <a:pt x="43" y="184"/>
                  </a:lnTo>
                  <a:lnTo>
                    <a:pt x="41" y="190"/>
                  </a:lnTo>
                  <a:lnTo>
                    <a:pt x="35" y="206"/>
                  </a:lnTo>
                  <a:lnTo>
                    <a:pt x="33" y="212"/>
                  </a:lnTo>
                  <a:lnTo>
                    <a:pt x="35" y="216"/>
                  </a:lnTo>
                  <a:lnTo>
                    <a:pt x="37" y="218"/>
                  </a:lnTo>
                  <a:lnTo>
                    <a:pt x="48" y="224"/>
                  </a:lnTo>
                  <a:lnTo>
                    <a:pt x="54" y="232"/>
                  </a:lnTo>
                  <a:lnTo>
                    <a:pt x="63" y="250"/>
                  </a:lnTo>
                  <a:lnTo>
                    <a:pt x="67" y="254"/>
                  </a:lnTo>
                  <a:lnTo>
                    <a:pt x="72" y="256"/>
                  </a:lnTo>
                  <a:lnTo>
                    <a:pt x="76" y="254"/>
                  </a:lnTo>
                  <a:lnTo>
                    <a:pt x="78" y="252"/>
                  </a:lnTo>
                  <a:lnTo>
                    <a:pt x="78" y="248"/>
                  </a:lnTo>
                  <a:lnTo>
                    <a:pt x="80" y="232"/>
                  </a:lnTo>
                  <a:lnTo>
                    <a:pt x="82" y="214"/>
                  </a:lnTo>
                  <a:lnTo>
                    <a:pt x="87" y="194"/>
                  </a:lnTo>
                  <a:lnTo>
                    <a:pt x="91" y="182"/>
                  </a:lnTo>
                  <a:lnTo>
                    <a:pt x="93" y="170"/>
                  </a:lnTo>
                  <a:lnTo>
                    <a:pt x="93" y="160"/>
                  </a:lnTo>
                  <a:lnTo>
                    <a:pt x="93" y="154"/>
                  </a:lnTo>
                  <a:lnTo>
                    <a:pt x="91" y="152"/>
                  </a:lnTo>
                  <a:lnTo>
                    <a:pt x="82" y="142"/>
                  </a:lnTo>
                  <a:lnTo>
                    <a:pt x="74" y="134"/>
                  </a:lnTo>
                  <a:lnTo>
                    <a:pt x="65" y="130"/>
                  </a:lnTo>
                  <a:lnTo>
                    <a:pt x="56" y="128"/>
                  </a:lnTo>
                  <a:lnTo>
                    <a:pt x="56" y="124"/>
                  </a:lnTo>
                  <a:lnTo>
                    <a:pt x="52" y="118"/>
                  </a:lnTo>
                  <a:lnTo>
                    <a:pt x="50" y="110"/>
                  </a:lnTo>
                  <a:lnTo>
                    <a:pt x="48" y="104"/>
                  </a:lnTo>
                  <a:lnTo>
                    <a:pt x="48" y="92"/>
                  </a:lnTo>
                  <a:lnTo>
                    <a:pt x="48" y="84"/>
                  </a:lnTo>
                  <a:lnTo>
                    <a:pt x="52" y="76"/>
                  </a:lnTo>
                  <a:lnTo>
                    <a:pt x="56" y="70"/>
                  </a:lnTo>
                  <a:lnTo>
                    <a:pt x="54" y="56"/>
                  </a:lnTo>
                  <a:lnTo>
                    <a:pt x="56" y="42"/>
                  </a:lnTo>
                  <a:lnTo>
                    <a:pt x="56" y="36"/>
                  </a:lnTo>
                  <a:lnTo>
                    <a:pt x="52" y="28"/>
                  </a:lnTo>
                  <a:lnTo>
                    <a:pt x="43" y="14"/>
                  </a:lnTo>
                  <a:lnTo>
                    <a:pt x="30" y="0"/>
                  </a:lnTo>
                  <a:lnTo>
                    <a:pt x="28" y="0"/>
                  </a:lnTo>
                  <a:lnTo>
                    <a:pt x="28" y="2"/>
                  </a:lnTo>
                  <a:lnTo>
                    <a:pt x="28" y="6"/>
                  </a:lnTo>
                  <a:lnTo>
                    <a:pt x="19" y="4"/>
                  </a:lnTo>
                  <a:lnTo>
                    <a:pt x="11" y="0"/>
                  </a:lnTo>
                  <a:lnTo>
                    <a:pt x="2" y="0"/>
                  </a:lnTo>
                  <a:lnTo>
                    <a:pt x="0" y="2"/>
                  </a:lnTo>
                  <a:lnTo>
                    <a:pt x="0" y="6"/>
                  </a:lnTo>
                  <a:lnTo>
                    <a:pt x="13" y="26"/>
                  </a:lnTo>
                  <a:lnTo>
                    <a:pt x="15" y="36"/>
                  </a:lnTo>
                  <a:lnTo>
                    <a:pt x="17" y="46"/>
                  </a:lnTo>
                  <a:lnTo>
                    <a:pt x="15" y="76"/>
                  </a:lnTo>
                  <a:lnTo>
                    <a:pt x="17" y="90"/>
                  </a:lnTo>
                  <a:lnTo>
                    <a:pt x="19" y="106"/>
                  </a:lnTo>
                  <a:lnTo>
                    <a:pt x="19" y="110"/>
                  </a:lnTo>
                  <a:lnTo>
                    <a:pt x="17" y="114"/>
                  </a:lnTo>
                  <a:lnTo>
                    <a:pt x="11" y="120"/>
                  </a:lnTo>
                  <a:lnTo>
                    <a:pt x="4" y="126"/>
                  </a:lnTo>
                  <a:lnTo>
                    <a:pt x="0" y="132"/>
                  </a:lnTo>
                  <a:lnTo>
                    <a:pt x="0" y="136"/>
                  </a:lnTo>
                  <a:lnTo>
                    <a:pt x="0" y="140"/>
                  </a:lnTo>
                  <a:lnTo>
                    <a:pt x="0" y="150"/>
                  </a:lnTo>
                  <a:close/>
                </a:path>
              </a:pathLst>
            </a:custGeom>
            <a:solidFill>
              <a:schemeClr val="bg1">
                <a:lumMod val="65000"/>
              </a:schemeClr>
            </a:solidFill>
            <a:ln w="6350">
              <a:solidFill>
                <a:schemeClr val="bg1"/>
              </a:solidFill>
              <a:round/>
              <a:headEnd/>
              <a:tailEnd/>
            </a:ln>
          </p:spPr>
          <p:txBody>
            <a:bodyPr/>
            <a:lstStyle/>
            <a:p>
              <a:pPr>
                <a:defRPr/>
              </a:pPr>
              <a:endParaRPr lang="en-US" dirty="0"/>
            </a:p>
          </p:txBody>
        </p:sp>
        <p:sp>
          <p:nvSpPr>
            <p:cNvPr id="5196" name="Freeform 83"/>
            <p:cNvSpPr>
              <a:spLocks/>
            </p:cNvSpPr>
            <p:nvPr/>
          </p:nvSpPr>
          <p:spPr bwMode="gray">
            <a:xfrm>
              <a:off x="7385954" y="4181834"/>
              <a:ext cx="702222" cy="1007382"/>
            </a:xfrm>
            <a:custGeom>
              <a:avLst/>
              <a:gdLst>
                <a:gd name="T0" fmla="*/ 2147483647 w 322"/>
                <a:gd name="T1" fmla="*/ 2147483647 h 548"/>
                <a:gd name="T2" fmla="*/ 2147483647 w 322"/>
                <a:gd name="T3" fmla="*/ 2147483647 h 548"/>
                <a:gd name="T4" fmla="*/ 2147483647 w 322"/>
                <a:gd name="T5" fmla="*/ 2147483647 h 548"/>
                <a:gd name="T6" fmla="*/ 2147483647 w 322"/>
                <a:gd name="T7" fmla="*/ 2147483647 h 548"/>
                <a:gd name="T8" fmla="*/ 2147483647 w 322"/>
                <a:gd name="T9" fmla="*/ 2147483647 h 548"/>
                <a:gd name="T10" fmla="*/ 2147483647 w 322"/>
                <a:gd name="T11" fmla="*/ 2147483647 h 548"/>
                <a:gd name="T12" fmla="*/ 2147483647 w 322"/>
                <a:gd name="T13" fmla="*/ 2147483647 h 548"/>
                <a:gd name="T14" fmla="*/ 2147483647 w 322"/>
                <a:gd name="T15" fmla="*/ 2147483647 h 548"/>
                <a:gd name="T16" fmla="*/ 2147483647 w 322"/>
                <a:gd name="T17" fmla="*/ 2147483647 h 548"/>
                <a:gd name="T18" fmla="*/ 2147483647 w 322"/>
                <a:gd name="T19" fmla="*/ 2147483647 h 548"/>
                <a:gd name="T20" fmla="*/ 2147483647 w 322"/>
                <a:gd name="T21" fmla="*/ 2147483647 h 548"/>
                <a:gd name="T22" fmla="*/ 2147483647 w 322"/>
                <a:gd name="T23" fmla="*/ 2147483647 h 548"/>
                <a:gd name="T24" fmla="*/ 2147483647 w 322"/>
                <a:gd name="T25" fmla="*/ 2147483647 h 548"/>
                <a:gd name="T26" fmla="*/ 2147483647 w 322"/>
                <a:gd name="T27" fmla="*/ 2147483647 h 548"/>
                <a:gd name="T28" fmla="*/ 2147483647 w 322"/>
                <a:gd name="T29" fmla="*/ 2147483647 h 548"/>
                <a:gd name="T30" fmla="*/ 2147483647 w 322"/>
                <a:gd name="T31" fmla="*/ 2147483647 h 548"/>
                <a:gd name="T32" fmla="*/ 2147483647 w 322"/>
                <a:gd name="T33" fmla="*/ 2147483647 h 548"/>
                <a:gd name="T34" fmla="*/ 2147483647 w 322"/>
                <a:gd name="T35" fmla="*/ 2147483647 h 548"/>
                <a:gd name="T36" fmla="*/ 2147483647 w 322"/>
                <a:gd name="T37" fmla="*/ 2147483647 h 548"/>
                <a:gd name="T38" fmla="*/ 2147483647 w 322"/>
                <a:gd name="T39" fmla="*/ 2147483647 h 548"/>
                <a:gd name="T40" fmla="*/ 2147483647 w 322"/>
                <a:gd name="T41" fmla="*/ 2147483647 h 548"/>
                <a:gd name="T42" fmla="*/ 2147483647 w 322"/>
                <a:gd name="T43" fmla="*/ 2147483647 h 548"/>
                <a:gd name="T44" fmla="*/ 2147483647 w 322"/>
                <a:gd name="T45" fmla="*/ 2147483647 h 548"/>
                <a:gd name="T46" fmla="*/ 2147483647 w 322"/>
                <a:gd name="T47" fmla="*/ 2147483647 h 548"/>
                <a:gd name="T48" fmla="*/ 2147483647 w 322"/>
                <a:gd name="T49" fmla="*/ 2147483647 h 548"/>
                <a:gd name="T50" fmla="*/ 2147483647 w 322"/>
                <a:gd name="T51" fmla="*/ 2147483647 h 548"/>
                <a:gd name="T52" fmla="*/ 2147483647 w 322"/>
                <a:gd name="T53" fmla="*/ 2147483647 h 548"/>
                <a:gd name="T54" fmla="*/ 2147483647 w 322"/>
                <a:gd name="T55" fmla="*/ 2147483647 h 548"/>
                <a:gd name="T56" fmla="*/ 2147483647 w 322"/>
                <a:gd name="T57" fmla="*/ 2147483647 h 548"/>
                <a:gd name="T58" fmla="*/ 2147483647 w 322"/>
                <a:gd name="T59" fmla="*/ 2147483647 h 548"/>
                <a:gd name="T60" fmla="*/ 2147483647 w 322"/>
                <a:gd name="T61" fmla="*/ 2147483647 h 548"/>
                <a:gd name="T62" fmla="*/ 2147483647 w 322"/>
                <a:gd name="T63" fmla="*/ 2147483647 h 548"/>
                <a:gd name="T64" fmla="*/ 2147483647 w 322"/>
                <a:gd name="T65" fmla="*/ 2147483647 h 548"/>
                <a:gd name="T66" fmla="*/ 2147483647 w 322"/>
                <a:gd name="T67" fmla="*/ 2147483647 h 548"/>
                <a:gd name="T68" fmla="*/ 2147483647 w 322"/>
                <a:gd name="T69" fmla="*/ 2147483647 h 548"/>
                <a:gd name="T70" fmla="*/ 2147483647 w 322"/>
                <a:gd name="T71" fmla="*/ 2147483647 h 548"/>
                <a:gd name="T72" fmla="*/ 2147483647 w 322"/>
                <a:gd name="T73" fmla="*/ 2147483647 h 548"/>
                <a:gd name="T74" fmla="*/ 2147483647 w 322"/>
                <a:gd name="T75" fmla="*/ 2147483647 h 548"/>
                <a:gd name="T76" fmla="*/ 2147483647 w 322"/>
                <a:gd name="T77" fmla="*/ 2147483647 h 548"/>
                <a:gd name="T78" fmla="*/ 2147483647 w 322"/>
                <a:gd name="T79" fmla="*/ 2147483647 h 548"/>
                <a:gd name="T80" fmla="*/ 2147483647 w 322"/>
                <a:gd name="T81" fmla="*/ 2147483647 h 548"/>
                <a:gd name="T82" fmla="*/ 2147483647 w 322"/>
                <a:gd name="T83" fmla="*/ 2147483647 h 548"/>
                <a:gd name="T84" fmla="*/ 0 w 322"/>
                <a:gd name="T85" fmla="*/ 2147483647 h 548"/>
                <a:gd name="T86" fmla="*/ 2147483647 w 322"/>
                <a:gd name="T87" fmla="*/ 2147483647 h 548"/>
                <a:gd name="T88" fmla="*/ 2147483647 w 322"/>
                <a:gd name="T89" fmla="*/ 2147483647 h 548"/>
                <a:gd name="T90" fmla="*/ 2147483647 w 322"/>
                <a:gd name="T91" fmla="*/ 2147483647 h 548"/>
                <a:gd name="T92" fmla="*/ 2147483647 w 322"/>
                <a:gd name="T93" fmla="*/ 2147483647 h 548"/>
                <a:gd name="T94" fmla="*/ 2147483647 w 322"/>
                <a:gd name="T95" fmla="*/ 2147483647 h 548"/>
                <a:gd name="T96" fmla="*/ 2147483647 w 322"/>
                <a:gd name="T97" fmla="*/ 2147483647 h 548"/>
                <a:gd name="T98" fmla="*/ 2147483647 w 322"/>
                <a:gd name="T99" fmla="*/ 2147483647 h 548"/>
                <a:gd name="T100" fmla="*/ 2147483647 w 322"/>
                <a:gd name="T101" fmla="*/ 2147483647 h 548"/>
                <a:gd name="T102" fmla="*/ 2147483647 w 322"/>
                <a:gd name="T103" fmla="*/ 2147483647 h 548"/>
                <a:gd name="T104" fmla="*/ 2147483647 w 322"/>
                <a:gd name="T105" fmla="*/ 2147483647 h 548"/>
                <a:gd name="T106" fmla="*/ 2147483647 w 322"/>
                <a:gd name="T107" fmla="*/ 2147483647 h 5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2"/>
                <a:gd name="T163" fmla="*/ 0 h 548"/>
                <a:gd name="T164" fmla="*/ 322 w 322"/>
                <a:gd name="T165" fmla="*/ 548 h 5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2" h="548">
                  <a:moveTo>
                    <a:pt x="148" y="106"/>
                  </a:moveTo>
                  <a:lnTo>
                    <a:pt x="148" y="106"/>
                  </a:lnTo>
                  <a:lnTo>
                    <a:pt x="139" y="104"/>
                  </a:lnTo>
                  <a:lnTo>
                    <a:pt x="139" y="100"/>
                  </a:lnTo>
                  <a:lnTo>
                    <a:pt x="135" y="94"/>
                  </a:lnTo>
                  <a:lnTo>
                    <a:pt x="133" y="86"/>
                  </a:lnTo>
                  <a:lnTo>
                    <a:pt x="131" y="80"/>
                  </a:lnTo>
                  <a:lnTo>
                    <a:pt x="131" y="68"/>
                  </a:lnTo>
                  <a:lnTo>
                    <a:pt x="131" y="60"/>
                  </a:lnTo>
                  <a:lnTo>
                    <a:pt x="135" y="52"/>
                  </a:lnTo>
                  <a:lnTo>
                    <a:pt x="139" y="46"/>
                  </a:lnTo>
                  <a:lnTo>
                    <a:pt x="148" y="44"/>
                  </a:lnTo>
                  <a:lnTo>
                    <a:pt x="159" y="42"/>
                  </a:lnTo>
                  <a:lnTo>
                    <a:pt x="170" y="42"/>
                  </a:lnTo>
                  <a:lnTo>
                    <a:pt x="179" y="42"/>
                  </a:lnTo>
                  <a:lnTo>
                    <a:pt x="192" y="44"/>
                  </a:lnTo>
                  <a:lnTo>
                    <a:pt x="205" y="40"/>
                  </a:lnTo>
                  <a:lnTo>
                    <a:pt x="229" y="30"/>
                  </a:lnTo>
                  <a:lnTo>
                    <a:pt x="231" y="30"/>
                  </a:lnTo>
                  <a:lnTo>
                    <a:pt x="233" y="32"/>
                  </a:lnTo>
                  <a:lnTo>
                    <a:pt x="239" y="36"/>
                  </a:lnTo>
                  <a:lnTo>
                    <a:pt x="246" y="40"/>
                  </a:lnTo>
                  <a:lnTo>
                    <a:pt x="248" y="40"/>
                  </a:lnTo>
                  <a:lnTo>
                    <a:pt x="252" y="38"/>
                  </a:lnTo>
                  <a:lnTo>
                    <a:pt x="261" y="32"/>
                  </a:lnTo>
                  <a:lnTo>
                    <a:pt x="270" y="26"/>
                  </a:lnTo>
                  <a:lnTo>
                    <a:pt x="278" y="20"/>
                  </a:lnTo>
                  <a:lnTo>
                    <a:pt x="289" y="16"/>
                  </a:lnTo>
                  <a:lnTo>
                    <a:pt x="294" y="12"/>
                  </a:lnTo>
                  <a:lnTo>
                    <a:pt x="298" y="10"/>
                  </a:lnTo>
                  <a:lnTo>
                    <a:pt x="305" y="0"/>
                  </a:lnTo>
                  <a:lnTo>
                    <a:pt x="311" y="6"/>
                  </a:lnTo>
                  <a:lnTo>
                    <a:pt x="313" y="12"/>
                  </a:lnTo>
                  <a:lnTo>
                    <a:pt x="313" y="16"/>
                  </a:lnTo>
                  <a:lnTo>
                    <a:pt x="311" y="24"/>
                  </a:lnTo>
                  <a:lnTo>
                    <a:pt x="309" y="60"/>
                  </a:lnTo>
                  <a:lnTo>
                    <a:pt x="311" y="76"/>
                  </a:lnTo>
                  <a:lnTo>
                    <a:pt x="313" y="92"/>
                  </a:lnTo>
                  <a:lnTo>
                    <a:pt x="318" y="106"/>
                  </a:lnTo>
                  <a:lnTo>
                    <a:pt x="318" y="120"/>
                  </a:lnTo>
                  <a:lnTo>
                    <a:pt x="318" y="148"/>
                  </a:lnTo>
                  <a:lnTo>
                    <a:pt x="318" y="152"/>
                  </a:lnTo>
                  <a:lnTo>
                    <a:pt x="320" y="154"/>
                  </a:lnTo>
                  <a:lnTo>
                    <a:pt x="322" y="158"/>
                  </a:lnTo>
                  <a:lnTo>
                    <a:pt x="320" y="162"/>
                  </a:lnTo>
                  <a:lnTo>
                    <a:pt x="307" y="182"/>
                  </a:lnTo>
                  <a:lnTo>
                    <a:pt x="298" y="190"/>
                  </a:lnTo>
                  <a:lnTo>
                    <a:pt x="294" y="202"/>
                  </a:lnTo>
                  <a:lnTo>
                    <a:pt x="287" y="216"/>
                  </a:lnTo>
                  <a:lnTo>
                    <a:pt x="283" y="222"/>
                  </a:lnTo>
                  <a:lnTo>
                    <a:pt x="276" y="224"/>
                  </a:lnTo>
                  <a:lnTo>
                    <a:pt x="265" y="228"/>
                  </a:lnTo>
                  <a:lnTo>
                    <a:pt x="257" y="234"/>
                  </a:lnTo>
                  <a:lnTo>
                    <a:pt x="237" y="246"/>
                  </a:lnTo>
                  <a:lnTo>
                    <a:pt x="233" y="248"/>
                  </a:lnTo>
                  <a:lnTo>
                    <a:pt x="229" y="248"/>
                  </a:lnTo>
                  <a:lnTo>
                    <a:pt x="222" y="248"/>
                  </a:lnTo>
                  <a:lnTo>
                    <a:pt x="218" y="248"/>
                  </a:lnTo>
                  <a:lnTo>
                    <a:pt x="213" y="250"/>
                  </a:lnTo>
                  <a:lnTo>
                    <a:pt x="211" y="252"/>
                  </a:lnTo>
                  <a:lnTo>
                    <a:pt x="211" y="256"/>
                  </a:lnTo>
                  <a:lnTo>
                    <a:pt x="211" y="260"/>
                  </a:lnTo>
                  <a:lnTo>
                    <a:pt x="211" y="266"/>
                  </a:lnTo>
                  <a:lnTo>
                    <a:pt x="207" y="272"/>
                  </a:lnTo>
                  <a:lnTo>
                    <a:pt x="202" y="278"/>
                  </a:lnTo>
                  <a:lnTo>
                    <a:pt x="198" y="286"/>
                  </a:lnTo>
                  <a:lnTo>
                    <a:pt x="194" y="290"/>
                  </a:lnTo>
                  <a:lnTo>
                    <a:pt x="189" y="292"/>
                  </a:lnTo>
                  <a:lnTo>
                    <a:pt x="185" y="288"/>
                  </a:lnTo>
                  <a:lnTo>
                    <a:pt x="181" y="288"/>
                  </a:lnTo>
                  <a:lnTo>
                    <a:pt x="179" y="290"/>
                  </a:lnTo>
                  <a:lnTo>
                    <a:pt x="174" y="292"/>
                  </a:lnTo>
                  <a:lnTo>
                    <a:pt x="163" y="306"/>
                  </a:lnTo>
                  <a:lnTo>
                    <a:pt x="157" y="308"/>
                  </a:lnTo>
                  <a:lnTo>
                    <a:pt x="144" y="308"/>
                  </a:lnTo>
                  <a:lnTo>
                    <a:pt x="137" y="310"/>
                  </a:lnTo>
                  <a:lnTo>
                    <a:pt x="135" y="310"/>
                  </a:lnTo>
                  <a:lnTo>
                    <a:pt x="133" y="312"/>
                  </a:lnTo>
                  <a:lnTo>
                    <a:pt x="126" y="324"/>
                  </a:lnTo>
                  <a:lnTo>
                    <a:pt x="126" y="330"/>
                  </a:lnTo>
                  <a:lnTo>
                    <a:pt x="131" y="334"/>
                  </a:lnTo>
                  <a:lnTo>
                    <a:pt x="139" y="340"/>
                  </a:lnTo>
                  <a:lnTo>
                    <a:pt x="139" y="342"/>
                  </a:lnTo>
                  <a:lnTo>
                    <a:pt x="142" y="346"/>
                  </a:lnTo>
                  <a:lnTo>
                    <a:pt x="142" y="350"/>
                  </a:lnTo>
                  <a:lnTo>
                    <a:pt x="144" y="352"/>
                  </a:lnTo>
                  <a:lnTo>
                    <a:pt x="150" y="356"/>
                  </a:lnTo>
                  <a:lnTo>
                    <a:pt x="155" y="360"/>
                  </a:lnTo>
                  <a:lnTo>
                    <a:pt x="155" y="364"/>
                  </a:lnTo>
                  <a:lnTo>
                    <a:pt x="155" y="368"/>
                  </a:lnTo>
                  <a:lnTo>
                    <a:pt x="155" y="376"/>
                  </a:lnTo>
                  <a:lnTo>
                    <a:pt x="152" y="386"/>
                  </a:lnTo>
                  <a:lnTo>
                    <a:pt x="155" y="390"/>
                  </a:lnTo>
                  <a:lnTo>
                    <a:pt x="159" y="394"/>
                  </a:lnTo>
                  <a:lnTo>
                    <a:pt x="161" y="400"/>
                  </a:lnTo>
                  <a:lnTo>
                    <a:pt x="161" y="406"/>
                  </a:lnTo>
                  <a:lnTo>
                    <a:pt x="163" y="422"/>
                  </a:lnTo>
                  <a:lnTo>
                    <a:pt x="168" y="438"/>
                  </a:lnTo>
                  <a:lnTo>
                    <a:pt x="168" y="444"/>
                  </a:lnTo>
                  <a:lnTo>
                    <a:pt x="165" y="448"/>
                  </a:lnTo>
                  <a:lnTo>
                    <a:pt x="161" y="452"/>
                  </a:lnTo>
                  <a:lnTo>
                    <a:pt x="159" y="456"/>
                  </a:lnTo>
                  <a:lnTo>
                    <a:pt x="159" y="462"/>
                  </a:lnTo>
                  <a:lnTo>
                    <a:pt x="163" y="466"/>
                  </a:lnTo>
                  <a:lnTo>
                    <a:pt x="165" y="472"/>
                  </a:lnTo>
                  <a:lnTo>
                    <a:pt x="165" y="474"/>
                  </a:lnTo>
                  <a:lnTo>
                    <a:pt x="165" y="478"/>
                  </a:lnTo>
                  <a:lnTo>
                    <a:pt x="161" y="484"/>
                  </a:lnTo>
                  <a:lnTo>
                    <a:pt x="155" y="488"/>
                  </a:lnTo>
                  <a:lnTo>
                    <a:pt x="146" y="492"/>
                  </a:lnTo>
                  <a:lnTo>
                    <a:pt x="137" y="494"/>
                  </a:lnTo>
                  <a:lnTo>
                    <a:pt x="122" y="498"/>
                  </a:lnTo>
                  <a:lnTo>
                    <a:pt x="111" y="502"/>
                  </a:lnTo>
                  <a:lnTo>
                    <a:pt x="102" y="504"/>
                  </a:lnTo>
                  <a:lnTo>
                    <a:pt x="92" y="508"/>
                  </a:lnTo>
                  <a:lnTo>
                    <a:pt x="83" y="514"/>
                  </a:lnTo>
                  <a:lnTo>
                    <a:pt x="74" y="522"/>
                  </a:lnTo>
                  <a:lnTo>
                    <a:pt x="70" y="532"/>
                  </a:lnTo>
                  <a:lnTo>
                    <a:pt x="70" y="548"/>
                  </a:lnTo>
                  <a:lnTo>
                    <a:pt x="66" y="536"/>
                  </a:lnTo>
                  <a:lnTo>
                    <a:pt x="63" y="530"/>
                  </a:lnTo>
                  <a:lnTo>
                    <a:pt x="61" y="524"/>
                  </a:lnTo>
                  <a:lnTo>
                    <a:pt x="63" y="520"/>
                  </a:lnTo>
                  <a:lnTo>
                    <a:pt x="66" y="516"/>
                  </a:lnTo>
                  <a:lnTo>
                    <a:pt x="66" y="510"/>
                  </a:lnTo>
                  <a:lnTo>
                    <a:pt x="59" y="500"/>
                  </a:lnTo>
                  <a:lnTo>
                    <a:pt x="55" y="492"/>
                  </a:lnTo>
                  <a:lnTo>
                    <a:pt x="48" y="472"/>
                  </a:lnTo>
                  <a:lnTo>
                    <a:pt x="44" y="454"/>
                  </a:lnTo>
                  <a:lnTo>
                    <a:pt x="37" y="434"/>
                  </a:lnTo>
                  <a:lnTo>
                    <a:pt x="33" y="424"/>
                  </a:lnTo>
                  <a:lnTo>
                    <a:pt x="33" y="416"/>
                  </a:lnTo>
                  <a:lnTo>
                    <a:pt x="33" y="408"/>
                  </a:lnTo>
                  <a:lnTo>
                    <a:pt x="35" y="406"/>
                  </a:lnTo>
                  <a:lnTo>
                    <a:pt x="37" y="404"/>
                  </a:lnTo>
                  <a:lnTo>
                    <a:pt x="42" y="400"/>
                  </a:lnTo>
                  <a:lnTo>
                    <a:pt x="61" y="388"/>
                  </a:lnTo>
                  <a:lnTo>
                    <a:pt x="76" y="374"/>
                  </a:lnTo>
                  <a:lnTo>
                    <a:pt x="83" y="366"/>
                  </a:lnTo>
                  <a:lnTo>
                    <a:pt x="87" y="358"/>
                  </a:lnTo>
                  <a:lnTo>
                    <a:pt x="87" y="350"/>
                  </a:lnTo>
                  <a:lnTo>
                    <a:pt x="87" y="338"/>
                  </a:lnTo>
                  <a:lnTo>
                    <a:pt x="81" y="326"/>
                  </a:lnTo>
                  <a:lnTo>
                    <a:pt x="76" y="314"/>
                  </a:lnTo>
                  <a:lnTo>
                    <a:pt x="72" y="302"/>
                  </a:lnTo>
                  <a:lnTo>
                    <a:pt x="72" y="296"/>
                  </a:lnTo>
                  <a:lnTo>
                    <a:pt x="74" y="292"/>
                  </a:lnTo>
                  <a:lnTo>
                    <a:pt x="79" y="286"/>
                  </a:lnTo>
                  <a:lnTo>
                    <a:pt x="83" y="280"/>
                  </a:lnTo>
                  <a:lnTo>
                    <a:pt x="85" y="276"/>
                  </a:lnTo>
                  <a:lnTo>
                    <a:pt x="87" y="268"/>
                  </a:lnTo>
                  <a:lnTo>
                    <a:pt x="87" y="270"/>
                  </a:lnTo>
                  <a:lnTo>
                    <a:pt x="85" y="246"/>
                  </a:lnTo>
                  <a:lnTo>
                    <a:pt x="83" y="236"/>
                  </a:lnTo>
                  <a:lnTo>
                    <a:pt x="79" y="224"/>
                  </a:lnTo>
                  <a:lnTo>
                    <a:pt x="72" y="220"/>
                  </a:lnTo>
                  <a:lnTo>
                    <a:pt x="66" y="216"/>
                  </a:lnTo>
                  <a:lnTo>
                    <a:pt x="55" y="214"/>
                  </a:lnTo>
                  <a:lnTo>
                    <a:pt x="46" y="210"/>
                  </a:lnTo>
                  <a:lnTo>
                    <a:pt x="31" y="200"/>
                  </a:lnTo>
                  <a:lnTo>
                    <a:pt x="11" y="194"/>
                  </a:lnTo>
                  <a:lnTo>
                    <a:pt x="7" y="190"/>
                  </a:lnTo>
                  <a:lnTo>
                    <a:pt x="3" y="182"/>
                  </a:lnTo>
                  <a:lnTo>
                    <a:pt x="0" y="174"/>
                  </a:lnTo>
                  <a:lnTo>
                    <a:pt x="3" y="166"/>
                  </a:lnTo>
                  <a:lnTo>
                    <a:pt x="5" y="160"/>
                  </a:lnTo>
                  <a:lnTo>
                    <a:pt x="9" y="156"/>
                  </a:lnTo>
                  <a:lnTo>
                    <a:pt x="48" y="142"/>
                  </a:lnTo>
                  <a:lnTo>
                    <a:pt x="66" y="134"/>
                  </a:lnTo>
                  <a:lnTo>
                    <a:pt x="83" y="126"/>
                  </a:lnTo>
                  <a:lnTo>
                    <a:pt x="87" y="134"/>
                  </a:lnTo>
                  <a:lnTo>
                    <a:pt x="89" y="140"/>
                  </a:lnTo>
                  <a:lnTo>
                    <a:pt x="89" y="142"/>
                  </a:lnTo>
                  <a:lnTo>
                    <a:pt x="94" y="142"/>
                  </a:lnTo>
                  <a:lnTo>
                    <a:pt x="100" y="144"/>
                  </a:lnTo>
                  <a:lnTo>
                    <a:pt x="107" y="142"/>
                  </a:lnTo>
                  <a:lnTo>
                    <a:pt x="113" y="140"/>
                  </a:lnTo>
                  <a:lnTo>
                    <a:pt x="120" y="142"/>
                  </a:lnTo>
                  <a:lnTo>
                    <a:pt x="126" y="146"/>
                  </a:lnTo>
                  <a:lnTo>
                    <a:pt x="129" y="150"/>
                  </a:lnTo>
                  <a:lnTo>
                    <a:pt x="129" y="154"/>
                  </a:lnTo>
                  <a:lnTo>
                    <a:pt x="126" y="160"/>
                  </a:lnTo>
                  <a:lnTo>
                    <a:pt x="124" y="166"/>
                  </a:lnTo>
                  <a:lnTo>
                    <a:pt x="118" y="182"/>
                  </a:lnTo>
                  <a:lnTo>
                    <a:pt x="116" y="188"/>
                  </a:lnTo>
                  <a:lnTo>
                    <a:pt x="118" y="192"/>
                  </a:lnTo>
                  <a:lnTo>
                    <a:pt x="120" y="194"/>
                  </a:lnTo>
                  <a:lnTo>
                    <a:pt x="131" y="200"/>
                  </a:lnTo>
                  <a:lnTo>
                    <a:pt x="137" y="208"/>
                  </a:lnTo>
                  <a:lnTo>
                    <a:pt x="146" y="226"/>
                  </a:lnTo>
                  <a:lnTo>
                    <a:pt x="150" y="230"/>
                  </a:lnTo>
                  <a:lnTo>
                    <a:pt x="155" y="232"/>
                  </a:lnTo>
                  <a:lnTo>
                    <a:pt x="159" y="230"/>
                  </a:lnTo>
                  <a:lnTo>
                    <a:pt x="161" y="228"/>
                  </a:lnTo>
                  <a:lnTo>
                    <a:pt x="161" y="224"/>
                  </a:lnTo>
                  <a:lnTo>
                    <a:pt x="163" y="208"/>
                  </a:lnTo>
                  <a:lnTo>
                    <a:pt x="165" y="190"/>
                  </a:lnTo>
                  <a:lnTo>
                    <a:pt x="170" y="170"/>
                  </a:lnTo>
                  <a:lnTo>
                    <a:pt x="174" y="158"/>
                  </a:lnTo>
                  <a:lnTo>
                    <a:pt x="176" y="146"/>
                  </a:lnTo>
                  <a:lnTo>
                    <a:pt x="176" y="136"/>
                  </a:lnTo>
                  <a:lnTo>
                    <a:pt x="176" y="130"/>
                  </a:lnTo>
                  <a:lnTo>
                    <a:pt x="174" y="128"/>
                  </a:lnTo>
                  <a:lnTo>
                    <a:pt x="165" y="118"/>
                  </a:lnTo>
                  <a:lnTo>
                    <a:pt x="157" y="110"/>
                  </a:lnTo>
                  <a:lnTo>
                    <a:pt x="148" y="106"/>
                  </a:lnTo>
                  <a:close/>
                </a:path>
              </a:pathLst>
            </a:custGeom>
            <a:solidFill>
              <a:srgbClr val="FFC000"/>
            </a:solidFill>
            <a:ln w="6350">
              <a:solidFill>
                <a:schemeClr val="bg1"/>
              </a:solidFill>
              <a:round/>
              <a:headEnd/>
              <a:tailEnd/>
            </a:ln>
          </p:spPr>
          <p:txBody>
            <a:bodyPr/>
            <a:lstStyle/>
            <a:p>
              <a:endParaRPr lang="en-US"/>
            </a:p>
          </p:txBody>
        </p:sp>
        <p:sp>
          <p:nvSpPr>
            <p:cNvPr id="5197" name="TextBox 110"/>
            <p:cNvSpPr txBox="1">
              <a:spLocks noChangeArrowheads="1"/>
            </p:cNvSpPr>
            <p:nvPr/>
          </p:nvSpPr>
          <p:spPr bwMode="auto">
            <a:xfrm>
              <a:off x="5622468" y="2917525"/>
              <a:ext cx="654637"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Nigeria</a:t>
              </a:r>
            </a:p>
          </p:txBody>
        </p:sp>
        <p:sp>
          <p:nvSpPr>
            <p:cNvPr id="5198" name="TextBox 113"/>
            <p:cNvSpPr txBox="1">
              <a:spLocks noChangeArrowheads="1"/>
            </p:cNvSpPr>
            <p:nvPr/>
          </p:nvSpPr>
          <p:spPr bwMode="auto">
            <a:xfrm>
              <a:off x="7636129" y="4378835"/>
              <a:ext cx="1104753"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Mozambique</a:t>
              </a:r>
            </a:p>
          </p:txBody>
        </p:sp>
        <p:sp>
          <p:nvSpPr>
            <p:cNvPr id="5199" name="TextBox 114"/>
            <p:cNvSpPr txBox="1">
              <a:spLocks noChangeArrowheads="1"/>
            </p:cNvSpPr>
            <p:nvPr/>
          </p:nvSpPr>
          <p:spPr bwMode="auto">
            <a:xfrm>
              <a:off x="7323950" y="3787009"/>
              <a:ext cx="741627"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Tanzania</a:t>
              </a:r>
            </a:p>
          </p:txBody>
        </p:sp>
        <p:sp>
          <p:nvSpPr>
            <p:cNvPr id="5200" name="TextBox 115"/>
            <p:cNvSpPr txBox="1">
              <a:spLocks noChangeArrowheads="1"/>
            </p:cNvSpPr>
            <p:nvPr/>
          </p:nvSpPr>
          <p:spPr bwMode="auto">
            <a:xfrm>
              <a:off x="7649827" y="3506858"/>
              <a:ext cx="654637"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Kenya</a:t>
              </a:r>
            </a:p>
          </p:txBody>
        </p:sp>
        <p:sp>
          <p:nvSpPr>
            <p:cNvPr id="5201" name="TextBox 117"/>
            <p:cNvSpPr txBox="1">
              <a:spLocks noChangeArrowheads="1"/>
            </p:cNvSpPr>
            <p:nvPr/>
          </p:nvSpPr>
          <p:spPr bwMode="auto">
            <a:xfrm>
              <a:off x="5075102" y="3183558"/>
              <a:ext cx="654638"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Ghana</a:t>
              </a:r>
            </a:p>
          </p:txBody>
        </p:sp>
        <p:sp>
          <p:nvSpPr>
            <p:cNvPr id="5202" name="TextBox 118"/>
            <p:cNvSpPr txBox="1">
              <a:spLocks noChangeArrowheads="1"/>
            </p:cNvSpPr>
            <p:nvPr/>
          </p:nvSpPr>
          <p:spPr bwMode="auto">
            <a:xfrm>
              <a:off x="4821936" y="3053521"/>
              <a:ext cx="654636"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CIV</a:t>
              </a:r>
            </a:p>
          </p:txBody>
        </p:sp>
        <p:sp>
          <p:nvSpPr>
            <p:cNvPr id="5203" name="TextBox 119"/>
            <p:cNvSpPr txBox="1">
              <a:spLocks noChangeArrowheads="1"/>
            </p:cNvSpPr>
            <p:nvPr/>
          </p:nvSpPr>
          <p:spPr bwMode="auto">
            <a:xfrm>
              <a:off x="4458815" y="2756320"/>
              <a:ext cx="915628"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Guinea </a:t>
              </a:r>
            </a:p>
          </p:txBody>
        </p:sp>
        <p:sp>
          <p:nvSpPr>
            <p:cNvPr id="5204" name="TextBox 122"/>
            <p:cNvSpPr txBox="1">
              <a:spLocks noChangeArrowheads="1"/>
            </p:cNvSpPr>
            <p:nvPr/>
          </p:nvSpPr>
          <p:spPr bwMode="auto">
            <a:xfrm>
              <a:off x="6002083" y="3183297"/>
              <a:ext cx="953416"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Cameroon</a:t>
              </a:r>
            </a:p>
          </p:txBody>
        </p:sp>
        <p:sp>
          <p:nvSpPr>
            <p:cNvPr id="5205" name="TextBox 77"/>
            <p:cNvSpPr txBox="1">
              <a:spLocks noChangeArrowheads="1"/>
            </p:cNvSpPr>
            <p:nvPr/>
          </p:nvSpPr>
          <p:spPr bwMode="auto">
            <a:xfrm>
              <a:off x="6909888" y="4296506"/>
              <a:ext cx="739941"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Zambia</a:t>
              </a:r>
            </a:p>
          </p:txBody>
        </p:sp>
        <p:sp>
          <p:nvSpPr>
            <p:cNvPr id="5206" name="TextBox 78"/>
            <p:cNvSpPr txBox="1">
              <a:spLocks noChangeArrowheads="1"/>
            </p:cNvSpPr>
            <p:nvPr/>
          </p:nvSpPr>
          <p:spPr bwMode="auto">
            <a:xfrm>
              <a:off x="6365203" y="2500133"/>
              <a:ext cx="653196" cy="241443"/>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Chad</a:t>
              </a:r>
            </a:p>
          </p:txBody>
        </p:sp>
        <p:sp>
          <p:nvSpPr>
            <p:cNvPr id="5207" name="TextBox 79"/>
            <p:cNvSpPr txBox="1">
              <a:spLocks noChangeArrowheads="1"/>
            </p:cNvSpPr>
            <p:nvPr/>
          </p:nvSpPr>
          <p:spPr bwMode="auto">
            <a:xfrm>
              <a:off x="7636132" y="2979941"/>
              <a:ext cx="733223" cy="241443"/>
            </a:xfrm>
            <a:prstGeom prst="rect">
              <a:avLst/>
            </a:prstGeom>
            <a:noFill/>
            <a:ln w="9525">
              <a:noFill/>
              <a:miter lim="800000"/>
              <a:headEnd/>
              <a:tailEnd/>
            </a:ln>
          </p:spPr>
          <p:txBody>
            <a:bodyPr>
              <a:spAutoFit/>
            </a:bodyPr>
            <a:lstStyle/>
            <a:p>
              <a:endParaRPr lang="en-US" sz="800" b="1">
                <a:solidFill>
                  <a:srgbClr val="000000"/>
                </a:solidFill>
                <a:latin typeface="Century Gothic" pitchFamily="34" charset="0"/>
              </a:endParaRPr>
            </a:p>
          </p:txBody>
        </p:sp>
        <p:sp>
          <p:nvSpPr>
            <p:cNvPr id="5208" name="TextBox 80"/>
            <p:cNvSpPr txBox="1">
              <a:spLocks noChangeArrowheads="1"/>
            </p:cNvSpPr>
            <p:nvPr/>
          </p:nvSpPr>
          <p:spPr bwMode="auto">
            <a:xfrm>
              <a:off x="6909886" y="4549626"/>
              <a:ext cx="834758" cy="241443"/>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Zimbabwe</a:t>
              </a:r>
            </a:p>
          </p:txBody>
        </p:sp>
        <p:sp>
          <p:nvSpPr>
            <p:cNvPr id="5209" name="TextBox 82"/>
            <p:cNvSpPr txBox="1">
              <a:spLocks noChangeArrowheads="1"/>
            </p:cNvSpPr>
            <p:nvPr/>
          </p:nvSpPr>
          <p:spPr bwMode="auto">
            <a:xfrm>
              <a:off x="4277255" y="2500133"/>
              <a:ext cx="758345"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Senegal</a:t>
              </a:r>
            </a:p>
          </p:txBody>
        </p:sp>
        <p:sp>
          <p:nvSpPr>
            <p:cNvPr id="5210" name="Rectangle 88"/>
            <p:cNvSpPr>
              <a:spLocks noChangeArrowheads="1"/>
            </p:cNvSpPr>
            <p:nvPr/>
          </p:nvSpPr>
          <p:spPr bwMode="auto">
            <a:xfrm>
              <a:off x="7000667" y="6005034"/>
              <a:ext cx="327321" cy="262733"/>
            </a:xfrm>
            <a:prstGeom prst="rect">
              <a:avLst/>
            </a:prstGeom>
            <a:solidFill>
              <a:srgbClr val="0070C0"/>
            </a:solidFill>
            <a:ln w="9525" algn="ctr">
              <a:noFill/>
              <a:round/>
              <a:headEnd/>
              <a:tailEnd/>
            </a:ln>
          </p:spPr>
          <p:txBody>
            <a:bodyPr wrap="none" lIns="0" tIns="0" rIns="0" bIns="0" anchor="ctr"/>
            <a:lstStyle/>
            <a:p>
              <a:endParaRPr lang="en-US">
                <a:solidFill>
                  <a:srgbClr val="000000"/>
                </a:solidFill>
              </a:endParaRPr>
            </a:p>
          </p:txBody>
        </p:sp>
        <p:sp>
          <p:nvSpPr>
            <p:cNvPr id="172" name="Rectangle 171"/>
            <p:cNvSpPr/>
            <p:nvPr/>
          </p:nvSpPr>
          <p:spPr bwMode="auto">
            <a:xfrm>
              <a:off x="7000665" y="6336495"/>
              <a:ext cx="327188" cy="263338"/>
            </a:xfrm>
            <a:prstGeom prst="rect">
              <a:avLst/>
            </a:prstGeom>
            <a:solidFill>
              <a:srgbClr val="FFC000"/>
            </a:solidFill>
            <a:ln w="9525" cap="flat" cmpd="sng" algn="ctr">
              <a:noFill/>
              <a:prstDash val="solid"/>
              <a:round/>
              <a:headEnd type="none" w="med" len="med"/>
              <a:tailEnd type="none" w="med" len="med"/>
            </a:ln>
            <a:effectLst/>
          </p:spPr>
          <p:txBody>
            <a:bodyPr wrap="none" lIns="0" tIns="0" rIns="0" bIns="0" anchor="ctr"/>
            <a:lstStyle/>
            <a:p>
              <a:pPr fontAlgn="auto">
                <a:spcBef>
                  <a:spcPts val="0"/>
                </a:spcBef>
                <a:spcAft>
                  <a:spcPts val="0"/>
                </a:spcAft>
                <a:defRPr/>
              </a:pPr>
              <a:endParaRPr lang="en-US" dirty="0">
                <a:solidFill>
                  <a:srgbClr val="000000"/>
                </a:solidFill>
                <a:latin typeface="+mn-lt"/>
                <a:cs typeface="Arial" charset="0"/>
              </a:endParaRPr>
            </a:p>
          </p:txBody>
        </p:sp>
        <p:sp>
          <p:nvSpPr>
            <p:cNvPr id="5212" name="TextBox 90"/>
            <p:cNvSpPr txBox="1">
              <a:spLocks noChangeArrowheads="1"/>
            </p:cNvSpPr>
            <p:nvPr/>
          </p:nvSpPr>
          <p:spPr bwMode="auto">
            <a:xfrm>
              <a:off x="7278960" y="6005034"/>
              <a:ext cx="1571970" cy="258688"/>
            </a:xfrm>
            <a:prstGeom prst="rect">
              <a:avLst/>
            </a:prstGeom>
            <a:noFill/>
            <a:ln w="9525">
              <a:noFill/>
              <a:miter lim="800000"/>
              <a:headEnd/>
              <a:tailEnd/>
            </a:ln>
          </p:spPr>
          <p:txBody>
            <a:bodyPr>
              <a:spAutoFit/>
            </a:bodyPr>
            <a:lstStyle/>
            <a:p>
              <a:r>
                <a:rPr lang="en-US" sz="900">
                  <a:solidFill>
                    <a:srgbClr val="000000"/>
                  </a:solidFill>
                  <a:latin typeface="Century Gothic" pitchFamily="34" charset="0"/>
                </a:rPr>
                <a:t>Current Members</a:t>
              </a:r>
            </a:p>
          </p:txBody>
        </p:sp>
        <p:sp>
          <p:nvSpPr>
            <p:cNvPr id="5213" name="TextBox 92"/>
            <p:cNvSpPr txBox="1">
              <a:spLocks noChangeArrowheads="1"/>
            </p:cNvSpPr>
            <p:nvPr/>
          </p:nvSpPr>
          <p:spPr bwMode="auto">
            <a:xfrm>
              <a:off x="7278960" y="6261219"/>
              <a:ext cx="1753532" cy="258688"/>
            </a:xfrm>
            <a:prstGeom prst="rect">
              <a:avLst/>
            </a:prstGeom>
            <a:noFill/>
            <a:ln w="9525">
              <a:noFill/>
              <a:miter lim="800000"/>
              <a:headEnd/>
              <a:tailEnd/>
            </a:ln>
          </p:spPr>
          <p:txBody>
            <a:bodyPr>
              <a:spAutoFit/>
            </a:bodyPr>
            <a:lstStyle/>
            <a:p>
              <a:r>
                <a:rPr lang="en-US" sz="900" dirty="0">
                  <a:solidFill>
                    <a:srgbClr val="000000"/>
                  </a:solidFill>
                  <a:latin typeface="Century Gothic" pitchFamily="34" charset="0"/>
                </a:rPr>
                <a:t>Prospective Members</a:t>
              </a:r>
            </a:p>
          </p:txBody>
        </p:sp>
        <p:sp>
          <p:nvSpPr>
            <p:cNvPr id="175" name="Freeform 57"/>
            <p:cNvSpPr>
              <a:spLocks/>
            </p:cNvSpPr>
            <p:nvPr/>
          </p:nvSpPr>
          <p:spPr bwMode="gray">
            <a:xfrm>
              <a:off x="5943453" y="3352593"/>
              <a:ext cx="124823" cy="78290"/>
            </a:xfrm>
            <a:custGeom>
              <a:avLst/>
              <a:gdLst>
                <a:gd name="T0" fmla="*/ 2147483647 w 58"/>
                <a:gd name="T1" fmla="*/ 0 h 42"/>
                <a:gd name="T2" fmla="*/ 2147483647 w 58"/>
                <a:gd name="T3" fmla="*/ 0 h 42"/>
                <a:gd name="T4" fmla="*/ 2147483647 w 58"/>
                <a:gd name="T5" fmla="*/ 2147483647 h 42"/>
                <a:gd name="T6" fmla="*/ 2147483647 w 58"/>
                <a:gd name="T7" fmla="*/ 2147483647 h 42"/>
                <a:gd name="T8" fmla="*/ 2147483647 w 58"/>
                <a:gd name="T9" fmla="*/ 2147483647 h 42"/>
                <a:gd name="T10" fmla="*/ 2147483647 w 58"/>
                <a:gd name="T11" fmla="*/ 2147483647 h 42"/>
                <a:gd name="T12" fmla="*/ 2147483647 w 58"/>
                <a:gd name="T13" fmla="*/ 2147483647 h 42"/>
                <a:gd name="T14" fmla="*/ 2147483647 w 58"/>
                <a:gd name="T15" fmla="*/ 2147483647 h 42"/>
                <a:gd name="T16" fmla="*/ 2147483647 w 58"/>
                <a:gd name="T17" fmla="*/ 2147483647 h 42"/>
                <a:gd name="T18" fmla="*/ 2147483647 w 58"/>
                <a:gd name="T19" fmla="*/ 2147483647 h 42"/>
                <a:gd name="T20" fmla="*/ 2147483647 w 58"/>
                <a:gd name="T21" fmla="*/ 2147483647 h 42"/>
                <a:gd name="T22" fmla="*/ 0 w 58"/>
                <a:gd name="T23" fmla="*/ 2147483647 h 42"/>
                <a:gd name="T24" fmla="*/ 0 w 58"/>
                <a:gd name="T25" fmla="*/ 2147483647 h 42"/>
                <a:gd name="T26" fmla="*/ 2147483647 w 58"/>
                <a:gd name="T27" fmla="*/ 0 h 42"/>
                <a:gd name="T28" fmla="*/ 2147483647 w 58"/>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42"/>
                <a:gd name="T47" fmla="*/ 58 w 58"/>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42">
                  <a:moveTo>
                    <a:pt x="4" y="0"/>
                  </a:moveTo>
                  <a:lnTo>
                    <a:pt x="4" y="0"/>
                  </a:lnTo>
                  <a:lnTo>
                    <a:pt x="58" y="4"/>
                  </a:lnTo>
                  <a:lnTo>
                    <a:pt x="54" y="24"/>
                  </a:lnTo>
                  <a:lnTo>
                    <a:pt x="52" y="42"/>
                  </a:lnTo>
                  <a:lnTo>
                    <a:pt x="2" y="40"/>
                  </a:lnTo>
                  <a:lnTo>
                    <a:pt x="2" y="36"/>
                  </a:lnTo>
                  <a:lnTo>
                    <a:pt x="0" y="26"/>
                  </a:lnTo>
                  <a:lnTo>
                    <a:pt x="0" y="18"/>
                  </a:lnTo>
                  <a:lnTo>
                    <a:pt x="4" y="0"/>
                  </a:lnTo>
                  <a:close/>
                </a:path>
              </a:pathLst>
            </a:custGeom>
            <a:solidFill>
              <a:schemeClr val="bg1">
                <a:lumMod val="85000"/>
              </a:schemeClr>
            </a:solidFill>
            <a:ln w="6350">
              <a:solidFill>
                <a:schemeClr val="bg1"/>
              </a:solidFill>
              <a:round/>
              <a:headEnd/>
              <a:tailEnd/>
            </a:ln>
          </p:spPr>
          <p:txBody>
            <a:bodyPr/>
            <a:lstStyle/>
            <a:p>
              <a:pPr>
                <a:defRPr/>
              </a:pPr>
              <a:endParaRPr lang="en-US" dirty="0">
                <a:latin typeface="Arial" charset="0"/>
                <a:cs typeface="Arial" charset="0"/>
              </a:endParaRPr>
            </a:p>
          </p:txBody>
        </p:sp>
        <p:sp>
          <p:nvSpPr>
            <p:cNvPr id="5215" name="TextBox 82"/>
            <p:cNvSpPr txBox="1">
              <a:spLocks noChangeArrowheads="1"/>
            </p:cNvSpPr>
            <p:nvPr/>
          </p:nvSpPr>
          <p:spPr bwMode="auto">
            <a:xfrm>
              <a:off x="4004912" y="3015817"/>
              <a:ext cx="643727" cy="33855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Sierra Leone</a:t>
              </a:r>
            </a:p>
          </p:txBody>
        </p:sp>
        <p:sp>
          <p:nvSpPr>
            <p:cNvPr id="5216" name="TextBox 82"/>
            <p:cNvSpPr txBox="1">
              <a:spLocks noChangeArrowheads="1"/>
            </p:cNvSpPr>
            <p:nvPr/>
          </p:nvSpPr>
          <p:spPr bwMode="auto">
            <a:xfrm>
              <a:off x="5275838" y="2927111"/>
              <a:ext cx="643727"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Togo</a:t>
              </a:r>
            </a:p>
          </p:txBody>
        </p:sp>
        <p:sp>
          <p:nvSpPr>
            <p:cNvPr id="5217" name="TextBox 119"/>
            <p:cNvSpPr txBox="1">
              <a:spLocks noChangeArrowheads="1"/>
            </p:cNvSpPr>
            <p:nvPr/>
          </p:nvSpPr>
          <p:spPr bwMode="auto">
            <a:xfrm>
              <a:off x="3551010" y="2585710"/>
              <a:ext cx="915628" cy="21544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Gambia </a:t>
              </a:r>
            </a:p>
          </p:txBody>
        </p:sp>
        <p:sp>
          <p:nvSpPr>
            <p:cNvPr id="5218" name="TextBox 119"/>
            <p:cNvSpPr txBox="1">
              <a:spLocks noChangeArrowheads="1"/>
            </p:cNvSpPr>
            <p:nvPr/>
          </p:nvSpPr>
          <p:spPr bwMode="auto">
            <a:xfrm>
              <a:off x="3641791" y="2244082"/>
              <a:ext cx="915628" cy="338554"/>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Cape </a:t>
              </a:r>
            </a:p>
            <a:p>
              <a:r>
                <a:rPr lang="en-US" sz="800" b="1">
                  <a:solidFill>
                    <a:srgbClr val="000000"/>
                  </a:solidFill>
                  <a:latin typeface="Century Gothic" pitchFamily="34" charset="0"/>
                </a:rPr>
                <a:t>Verde</a:t>
              </a:r>
            </a:p>
          </p:txBody>
        </p:sp>
        <p:sp>
          <p:nvSpPr>
            <p:cNvPr id="5219" name="TextBox 97"/>
            <p:cNvSpPr txBox="1">
              <a:spLocks noChangeArrowheads="1"/>
            </p:cNvSpPr>
            <p:nvPr/>
          </p:nvSpPr>
          <p:spPr bwMode="auto">
            <a:xfrm>
              <a:off x="4862219" y="5435149"/>
              <a:ext cx="184731" cy="369332"/>
            </a:xfrm>
            <a:prstGeom prst="rect">
              <a:avLst/>
            </a:prstGeom>
            <a:noFill/>
            <a:ln w="9525">
              <a:noFill/>
              <a:miter lim="800000"/>
              <a:headEnd/>
              <a:tailEnd/>
            </a:ln>
          </p:spPr>
          <p:txBody>
            <a:bodyPr wrap="none">
              <a:spAutoFit/>
            </a:bodyPr>
            <a:lstStyle/>
            <a:p>
              <a:endParaRPr lang="en-US"/>
            </a:p>
          </p:txBody>
        </p:sp>
      </p:grpSp>
      <p:sp>
        <p:nvSpPr>
          <p:cNvPr id="5131" name="TextBox 119"/>
          <p:cNvSpPr txBox="1">
            <a:spLocks noChangeArrowheads="1"/>
          </p:cNvSpPr>
          <p:nvPr/>
        </p:nvSpPr>
        <p:spPr bwMode="auto">
          <a:xfrm>
            <a:off x="679450" y="2971800"/>
            <a:ext cx="768350" cy="215900"/>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Liberia</a:t>
            </a:r>
          </a:p>
        </p:txBody>
      </p:sp>
      <p:sp>
        <p:nvSpPr>
          <p:cNvPr id="5132" name="TextBox 118"/>
          <p:cNvSpPr txBox="1">
            <a:spLocks noChangeArrowheads="1"/>
          </p:cNvSpPr>
          <p:nvPr/>
        </p:nvSpPr>
        <p:spPr bwMode="auto">
          <a:xfrm>
            <a:off x="1143000" y="2286000"/>
            <a:ext cx="549275" cy="215900"/>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Mali</a:t>
            </a:r>
          </a:p>
        </p:txBody>
      </p:sp>
      <p:sp>
        <p:nvSpPr>
          <p:cNvPr id="5133" name="TextBox 118"/>
          <p:cNvSpPr txBox="1">
            <a:spLocks noChangeArrowheads="1"/>
          </p:cNvSpPr>
          <p:nvPr/>
        </p:nvSpPr>
        <p:spPr bwMode="auto">
          <a:xfrm>
            <a:off x="1828800" y="2362200"/>
            <a:ext cx="549275" cy="215900"/>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Niger</a:t>
            </a:r>
          </a:p>
        </p:txBody>
      </p:sp>
      <p:sp>
        <p:nvSpPr>
          <p:cNvPr id="5134" name="TextBox 118"/>
          <p:cNvSpPr txBox="1">
            <a:spLocks noChangeArrowheads="1"/>
          </p:cNvSpPr>
          <p:nvPr/>
        </p:nvSpPr>
        <p:spPr bwMode="auto">
          <a:xfrm>
            <a:off x="1431925" y="2667000"/>
            <a:ext cx="549275" cy="215900"/>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Benin</a:t>
            </a:r>
          </a:p>
        </p:txBody>
      </p:sp>
      <p:sp>
        <p:nvSpPr>
          <p:cNvPr id="5135" name="TextBox 115"/>
          <p:cNvSpPr txBox="1">
            <a:spLocks noChangeArrowheads="1"/>
          </p:cNvSpPr>
          <p:nvPr/>
        </p:nvSpPr>
        <p:spPr bwMode="auto">
          <a:xfrm>
            <a:off x="2971800" y="3200400"/>
            <a:ext cx="625475" cy="215900"/>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Uganda</a:t>
            </a:r>
          </a:p>
        </p:txBody>
      </p:sp>
      <p:sp>
        <p:nvSpPr>
          <p:cNvPr id="188" name="Content Placeholder 2"/>
          <p:cNvSpPr txBox="1">
            <a:spLocks/>
          </p:cNvSpPr>
          <p:nvPr/>
        </p:nvSpPr>
        <p:spPr bwMode="auto">
          <a:xfrm>
            <a:off x="76200" y="5181600"/>
            <a:ext cx="3048000" cy="1143000"/>
          </a:xfrm>
          <a:prstGeom prst="rect">
            <a:avLst/>
          </a:prstGeom>
          <a:noFill/>
          <a:ln w="9525">
            <a:noFill/>
            <a:miter lim="800000"/>
            <a:headEnd/>
            <a:tailEnd/>
          </a:ln>
        </p:spPr>
        <p:txBody>
          <a:bodyPr>
            <a:normAutofit/>
          </a:bodyPr>
          <a:lstStyle/>
          <a:p>
            <a:pPr marL="342900" indent="-342900" eaLnBrk="0" hangingPunct="0">
              <a:spcBef>
                <a:spcPct val="20000"/>
              </a:spcBef>
              <a:buFont typeface="Arial" charset="0"/>
              <a:buNone/>
              <a:defRPr/>
            </a:pPr>
            <a:r>
              <a:rPr lang="en-US" sz="800" b="1" dirty="0">
                <a:solidFill>
                  <a:schemeClr val="tx2">
                    <a:lumMod val="75000"/>
                  </a:schemeClr>
                </a:solidFill>
                <a:latin typeface="Century Gothic" pitchFamily="34" charset="0"/>
                <a:cs typeface="+mn-cs"/>
              </a:rPr>
              <a:t>Prospective Members</a:t>
            </a:r>
          </a:p>
          <a:p>
            <a:pPr marL="342900" indent="-342900" eaLnBrk="0" hangingPunct="0">
              <a:spcBef>
                <a:spcPct val="20000"/>
              </a:spcBef>
              <a:buClr>
                <a:schemeClr val="tx2">
                  <a:lumMod val="75000"/>
                </a:schemeClr>
              </a:buClr>
              <a:buFont typeface="Arial" charset="0"/>
              <a:buChar char="•"/>
              <a:defRPr/>
            </a:pPr>
            <a:r>
              <a:rPr lang="en-US" sz="800" dirty="0">
                <a:latin typeface="Century Gothic" pitchFamily="34" charset="0"/>
                <a:cs typeface="+mn-cs"/>
              </a:rPr>
              <a:t>Cameroon</a:t>
            </a:r>
          </a:p>
          <a:p>
            <a:pPr marL="342900" indent="-342900" eaLnBrk="0" hangingPunct="0">
              <a:spcBef>
                <a:spcPct val="20000"/>
              </a:spcBef>
              <a:buClr>
                <a:schemeClr val="tx2">
                  <a:lumMod val="75000"/>
                </a:schemeClr>
              </a:buClr>
              <a:buFont typeface="Arial" charset="0"/>
              <a:buChar char="•"/>
              <a:defRPr/>
            </a:pPr>
            <a:r>
              <a:rPr lang="en-US" sz="800" dirty="0">
                <a:latin typeface="Century Gothic" pitchFamily="34" charset="0"/>
                <a:cs typeface="+mn-cs"/>
              </a:rPr>
              <a:t>East African Community States</a:t>
            </a:r>
          </a:p>
          <a:p>
            <a:pPr marL="342900" indent="-342900" eaLnBrk="0" hangingPunct="0">
              <a:spcBef>
                <a:spcPct val="20000"/>
              </a:spcBef>
              <a:buClr>
                <a:schemeClr val="tx2">
                  <a:lumMod val="75000"/>
                </a:schemeClr>
              </a:buClr>
              <a:buFont typeface="Arial" charset="0"/>
              <a:buChar char="•"/>
              <a:defRPr/>
            </a:pPr>
            <a:r>
              <a:rPr lang="en-US" sz="800" dirty="0">
                <a:latin typeface="Century Gothic" pitchFamily="34" charset="0"/>
                <a:cs typeface="+mn-cs"/>
              </a:rPr>
              <a:t>Zambia</a:t>
            </a:r>
          </a:p>
          <a:p>
            <a:pPr marL="342900" indent="-342900" eaLnBrk="0" hangingPunct="0">
              <a:spcBef>
                <a:spcPct val="20000"/>
              </a:spcBef>
              <a:buClr>
                <a:schemeClr val="tx2">
                  <a:lumMod val="75000"/>
                </a:schemeClr>
              </a:buClr>
              <a:buFont typeface="Arial" charset="0"/>
              <a:buChar char="•"/>
              <a:defRPr/>
            </a:pPr>
            <a:r>
              <a:rPr lang="en-US" sz="800" dirty="0">
                <a:latin typeface="Century Gothic" pitchFamily="34" charset="0"/>
                <a:cs typeface="+mn-cs"/>
              </a:rPr>
              <a:t>Mozambique</a:t>
            </a:r>
          </a:p>
          <a:p>
            <a:pPr marL="342900" indent="-342900" eaLnBrk="0" hangingPunct="0">
              <a:spcBef>
                <a:spcPct val="20000"/>
              </a:spcBef>
              <a:buClr>
                <a:schemeClr val="tx2">
                  <a:lumMod val="75000"/>
                </a:schemeClr>
              </a:buClr>
              <a:buFont typeface="Arial" charset="0"/>
              <a:buChar char="•"/>
              <a:defRPr/>
            </a:pPr>
            <a:r>
              <a:rPr lang="en-US" sz="800" dirty="0" smtClean="0">
                <a:latin typeface="Century Gothic" pitchFamily="34" charset="0"/>
                <a:cs typeface="+mn-cs"/>
              </a:rPr>
              <a:t>BCEAO </a:t>
            </a:r>
            <a:r>
              <a:rPr lang="en-US" sz="800" dirty="0">
                <a:latin typeface="Century Gothic" pitchFamily="34" charset="0"/>
                <a:cs typeface="+mn-cs"/>
              </a:rPr>
              <a:t>(Central Bank of West African States</a:t>
            </a:r>
            <a:r>
              <a:rPr lang="en-US" sz="800" dirty="0" smtClean="0">
                <a:latin typeface="Century Gothic" pitchFamily="34" charset="0"/>
                <a:cs typeface="+mn-cs"/>
              </a:rPr>
              <a:t>)</a:t>
            </a:r>
          </a:p>
          <a:p>
            <a:pPr marL="342900" indent="-342900" eaLnBrk="0" hangingPunct="0">
              <a:spcBef>
                <a:spcPct val="20000"/>
              </a:spcBef>
              <a:buClr>
                <a:schemeClr val="tx2">
                  <a:lumMod val="75000"/>
                </a:schemeClr>
              </a:buClr>
              <a:buFont typeface="Arial" charset="0"/>
              <a:buChar char="•"/>
              <a:defRPr/>
            </a:pPr>
            <a:r>
              <a:rPr lang="en-US" sz="800" dirty="0" smtClean="0">
                <a:latin typeface="Century Gothic" pitchFamily="34" charset="0"/>
                <a:cs typeface="+mn-cs"/>
              </a:rPr>
              <a:t>Mali</a:t>
            </a:r>
            <a:endParaRPr lang="en-US" sz="800" dirty="0">
              <a:latin typeface="Century Gothic" pitchFamily="34" charset="0"/>
              <a:cs typeface="+mn-cs"/>
            </a:endParaRPr>
          </a:p>
        </p:txBody>
      </p:sp>
      <p:sp>
        <p:nvSpPr>
          <p:cNvPr id="5137" name="Freeform 36"/>
          <p:cNvSpPr>
            <a:spLocks/>
          </p:cNvSpPr>
          <p:nvPr/>
        </p:nvSpPr>
        <p:spPr bwMode="gray">
          <a:xfrm>
            <a:off x="8229600" y="4572000"/>
            <a:ext cx="228600" cy="409575"/>
          </a:xfrm>
          <a:custGeom>
            <a:avLst/>
            <a:gdLst>
              <a:gd name="T0" fmla="*/ 228600 w 122"/>
              <a:gd name="T1" fmla="*/ 254151 h 242"/>
              <a:gd name="T2" fmla="*/ 219231 w 122"/>
              <a:gd name="T3" fmla="*/ 281261 h 242"/>
              <a:gd name="T4" fmla="*/ 211736 w 122"/>
              <a:gd name="T5" fmla="*/ 308370 h 242"/>
              <a:gd name="T6" fmla="*/ 204241 w 122"/>
              <a:gd name="T7" fmla="*/ 318537 h 242"/>
              <a:gd name="T8" fmla="*/ 170513 w 122"/>
              <a:gd name="T9" fmla="*/ 325314 h 242"/>
              <a:gd name="T10" fmla="*/ 153649 w 122"/>
              <a:gd name="T11" fmla="*/ 332091 h 242"/>
              <a:gd name="T12" fmla="*/ 146154 w 122"/>
              <a:gd name="T13" fmla="*/ 342257 h 242"/>
              <a:gd name="T14" fmla="*/ 149902 w 122"/>
              <a:gd name="T15" fmla="*/ 365978 h 242"/>
              <a:gd name="T16" fmla="*/ 138659 w 122"/>
              <a:gd name="T17" fmla="*/ 393088 h 242"/>
              <a:gd name="T18" fmla="*/ 118048 w 122"/>
              <a:gd name="T19" fmla="*/ 410031 h 242"/>
              <a:gd name="T20" fmla="*/ 80572 w 122"/>
              <a:gd name="T21" fmla="*/ 342257 h 242"/>
              <a:gd name="T22" fmla="*/ 59961 w 122"/>
              <a:gd name="T23" fmla="*/ 325314 h 242"/>
              <a:gd name="T24" fmla="*/ 52466 w 122"/>
              <a:gd name="T25" fmla="*/ 318537 h 242"/>
              <a:gd name="T26" fmla="*/ 48718 w 122"/>
              <a:gd name="T27" fmla="*/ 311759 h 242"/>
              <a:gd name="T28" fmla="*/ 35602 w 122"/>
              <a:gd name="T29" fmla="*/ 274484 h 242"/>
              <a:gd name="T30" fmla="*/ 20611 w 122"/>
              <a:gd name="T31" fmla="*/ 250763 h 242"/>
              <a:gd name="T32" fmla="*/ 11243 w 122"/>
              <a:gd name="T33" fmla="*/ 243985 h 242"/>
              <a:gd name="T34" fmla="*/ 0 w 122"/>
              <a:gd name="T35" fmla="*/ 230431 h 242"/>
              <a:gd name="T36" fmla="*/ 3748 w 122"/>
              <a:gd name="T37" fmla="*/ 216876 h 242"/>
              <a:gd name="T38" fmla="*/ 28107 w 122"/>
              <a:gd name="T39" fmla="*/ 189766 h 242"/>
              <a:gd name="T40" fmla="*/ 44970 w 122"/>
              <a:gd name="T41" fmla="*/ 172823 h 242"/>
              <a:gd name="T42" fmla="*/ 65582 w 122"/>
              <a:gd name="T43" fmla="*/ 138936 h 242"/>
              <a:gd name="T44" fmla="*/ 65582 w 122"/>
              <a:gd name="T45" fmla="*/ 115215 h 242"/>
              <a:gd name="T46" fmla="*/ 56213 w 122"/>
              <a:gd name="T47" fmla="*/ 105049 h 242"/>
              <a:gd name="T48" fmla="*/ 56213 w 122"/>
              <a:gd name="T49" fmla="*/ 84717 h 242"/>
              <a:gd name="T50" fmla="*/ 56213 w 122"/>
              <a:gd name="T51" fmla="*/ 81328 h 242"/>
              <a:gd name="T52" fmla="*/ 44970 w 122"/>
              <a:gd name="T53" fmla="*/ 71162 h 242"/>
              <a:gd name="T54" fmla="*/ 48718 w 122"/>
              <a:gd name="T55" fmla="*/ 60996 h 242"/>
              <a:gd name="T56" fmla="*/ 56213 w 122"/>
              <a:gd name="T57" fmla="*/ 47442 h 242"/>
              <a:gd name="T58" fmla="*/ 59961 w 122"/>
              <a:gd name="T59" fmla="*/ 37276 h 242"/>
              <a:gd name="T60" fmla="*/ 104931 w 122"/>
              <a:gd name="T61" fmla="*/ 20332 h 242"/>
              <a:gd name="T62" fmla="*/ 153649 w 122"/>
              <a:gd name="T63" fmla="*/ 0 h 242"/>
              <a:gd name="T64" fmla="*/ 163018 w 122"/>
              <a:gd name="T65" fmla="*/ 3389 h 242"/>
              <a:gd name="T66" fmla="*/ 183630 w 122"/>
              <a:gd name="T67" fmla="*/ 23721 h 242"/>
              <a:gd name="T68" fmla="*/ 191125 w 122"/>
              <a:gd name="T69" fmla="*/ 30498 h 242"/>
              <a:gd name="T70" fmla="*/ 215484 w 122"/>
              <a:gd name="T71" fmla="*/ 23721 h 242"/>
              <a:gd name="T72" fmla="*/ 219231 w 122"/>
              <a:gd name="T73" fmla="*/ 20332 h 242"/>
              <a:gd name="T74" fmla="*/ 222979 w 122"/>
              <a:gd name="T75" fmla="*/ 33887 h 242"/>
              <a:gd name="T76" fmla="*/ 219231 w 122"/>
              <a:gd name="T77" fmla="*/ 40664 h 242"/>
              <a:gd name="T78" fmla="*/ 198620 w 122"/>
              <a:gd name="T79" fmla="*/ 60996 h 242"/>
              <a:gd name="T80" fmla="*/ 187377 w 122"/>
              <a:gd name="T81" fmla="*/ 81328 h 242"/>
              <a:gd name="T82" fmla="*/ 191125 w 122"/>
              <a:gd name="T83" fmla="*/ 88106 h 242"/>
              <a:gd name="T84" fmla="*/ 198620 w 122"/>
              <a:gd name="T85" fmla="*/ 111827 h 242"/>
              <a:gd name="T86" fmla="*/ 215484 w 122"/>
              <a:gd name="T87" fmla="*/ 125381 h 242"/>
              <a:gd name="T88" fmla="*/ 215484 w 122"/>
              <a:gd name="T89" fmla="*/ 149102 h 242"/>
              <a:gd name="T90" fmla="*/ 207989 w 122"/>
              <a:gd name="T91" fmla="*/ 159268 h 242"/>
              <a:gd name="T92" fmla="*/ 166766 w 122"/>
              <a:gd name="T93" fmla="*/ 193155 h 242"/>
              <a:gd name="T94" fmla="*/ 159271 w 122"/>
              <a:gd name="T95" fmla="*/ 216876 h 242"/>
              <a:gd name="T96" fmla="*/ 166766 w 122"/>
              <a:gd name="T97" fmla="*/ 233819 h 242"/>
              <a:gd name="T98" fmla="*/ 174261 w 122"/>
              <a:gd name="T99" fmla="*/ 240597 h 242"/>
              <a:gd name="T100" fmla="*/ 191125 w 122"/>
              <a:gd name="T101" fmla="*/ 240597 h 242"/>
              <a:gd name="T102" fmla="*/ 204241 w 122"/>
              <a:gd name="T103" fmla="*/ 240597 h 242"/>
              <a:gd name="T104" fmla="*/ 219231 w 122"/>
              <a:gd name="T105" fmla="*/ 254151 h 242"/>
              <a:gd name="T106" fmla="*/ 228600 w 122"/>
              <a:gd name="T107" fmla="*/ 254151 h 2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2"/>
              <a:gd name="T163" fmla="*/ 0 h 242"/>
              <a:gd name="T164" fmla="*/ 122 w 122"/>
              <a:gd name="T165" fmla="*/ 242 h 2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2" h="242">
                <a:moveTo>
                  <a:pt x="122" y="150"/>
                </a:moveTo>
                <a:lnTo>
                  <a:pt x="122" y="150"/>
                </a:lnTo>
                <a:lnTo>
                  <a:pt x="119" y="158"/>
                </a:lnTo>
                <a:lnTo>
                  <a:pt x="117" y="166"/>
                </a:lnTo>
                <a:lnTo>
                  <a:pt x="117" y="176"/>
                </a:lnTo>
                <a:lnTo>
                  <a:pt x="113" y="182"/>
                </a:lnTo>
                <a:lnTo>
                  <a:pt x="109" y="188"/>
                </a:lnTo>
                <a:lnTo>
                  <a:pt x="100" y="190"/>
                </a:lnTo>
                <a:lnTo>
                  <a:pt x="91" y="192"/>
                </a:lnTo>
                <a:lnTo>
                  <a:pt x="82" y="196"/>
                </a:lnTo>
                <a:lnTo>
                  <a:pt x="80" y="198"/>
                </a:lnTo>
                <a:lnTo>
                  <a:pt x="78" y="202"/>
                </a:lnTo>
                <a:lnTo>
                  <a:pt x="80" y="216"/>
                </a:lnTo>
                <a:lnTo>
                  <a:pt x="80" y="226"/>
                </a:lnTo>
                <a:lnTo>
                  <a:pt x="74" y="232"/>
                </a:lnTo>
                <a:lnTo>
                  <a:pt x="63" y="242"/>
                </a:lnTo>
                <a:lnTo>
                  <a:pt x="52" y="214"/>
                </a:lnTo>
                <a:lnTo>
                  <a:pt x="43" y="202"/>
                </a:lnTo>
                <a:lnTo>
                  <a:pt x="39" y="196"/>
                </a:lnTo>
                <a:lnTo>
                  <a:pt x="32" y="192"/>
                </a:lnTo>
                <a:lnTo>
                  <a:pt x="28" y="188"/>
                </a:lnTo>
                <a:lnTo>
                  <a:pt x="26" y="184"/>
                </a:lnTo>
                <a:lnTo>
                  <a:pt x="22" y="174"/>
                </a:lnTo>
                <a:lnTo>
                  <a:pt x="19" y="162"/>
                </a:lnTo>
                <a:lnTo>
                  <a:pt x="15" y="152"/>
                </a:lnTo>
                <a:lnTo>
                  <a:pt x="11" y="148"/>
                </a:lnTo>
                <a:lnTo>
                  <a:pt x="6" y="144"/>
                </a:lnTo>
                <a:lnTo>
                  <a:pt x="0" y="140"/>
                </a:lnTo>
                <a:lnTo>
                  <a:pt x="0" y="136"/>
                </a:lnTo>
                <a:lnTo>
                  <a:pt x="0" y="132"/>
                </a:lnTo>
                <a:lnTo>
                  <a:pt x="2" y="128"/>
                </a:lnTo>
                <a:lnTo>
                  <a:pt x="9" y="120"/>
                </a:lnTo>
                <a:lnTo>
                  <a:pt x="15" y="112"/>
                </a:lnTo>
                <a:lnTo>
                  <a:pt x="24" y="102"/>
                </a:lnTo>
                <a:lnTo>
                  <a:pt x="32" y="88"/>
                </a:lnTo>
                <a:lnTo>
                  <a:pt x="35" y="82"/>
                </a:lnTo>
                <a:lnTo>
                  <a:pt x="35" y="76"/>
                </a:lnTo>
                <a:lnTo>
                  <a:pt x="35" y="68"/>
                </a:lnTo>
                <a:lnTo>
                  <a:pt x="30" y="62"/>
                </a:lnTo>
                <a:lnTo>
                  <a:pt x="30" y="56"/>
                </a:lnTo>
                <a:lnTo>
                  <a:pt x="30" y="50"/>
                </a:lnTo>
                <a:lnTo>
                  <a:pt x="30" y="48"/>
                </a:lnTo>
                <a:lnTo>
                  <a:pt x="28" y="46"/>
                </a:lnTo>
                <a:lnTo>
                  <a:pt x="24" y="42"/>
                </a:lnTo>
                <a:lnTo>
                  <a:pt x="26" y="36"/>
                </a:lnTo>
                <a:lnTo>
                  <a:pt x="28" y="32"/>
                </a:lnTo>
                <a:lnTo>
                  <a:pt x="30" y="28"/>
                </a:lnTo>
                <a:lnTo>
                  <a:pt x="32" y="22"/>
                </a:lnTo>
                <a:lnTo>
                  <a:pt x="45" y="18"/>
                </a:lnTo>
                <a:lnTo>
                  <a:pt x="56" y="12"/>
                </a:lnTo>
                <a:lnTo>
                  <a:pt x="69" y="6"/>
                </a:lnTo>
                <a:lnTo>
                  <a:pt x="82" y="0"/>
                </a:lnTo>
                <a:lnTo>
                  <a:pt x="87" y="2"/>
                </a:lnTo>
                <a:lnTo>
                  <a:pt x="91" y="4"/>
                </a:lnTo>
                <a:lnTo>
                  <a:pt x="98" y="14"/>
                </a:lnTo>
                <a:lnTo>
                  <a:pt x="102" y="18"/>
                </a:lnTo>
                <a:lnTo>
                  <a:pt x="106" y="18"/>
                </a:lnTo>
                <a:lnTo>
                  <a:pt x="115" y="14"/>
                </a:lnTo>
                <a:lnTo>
                  <a:pt x="117" y="12"/>
                </a:lnTo>
                <a:lnTo>
                  <a:pt x="119" y="14"/>
                </a:lnTo>
                <a:lnTo>
                  <a:pt x="119" y="20"/>
                </a:lnTo>
                <a:lnTo>
                  <a:pt x="117" y="24"/>
                </a:lnTo>
                <a:lnTo>
                  <a:pt x="113" y="28"/>
                </a:lnTo>
                <a:lnTo>
                  <a:pt x="106" y="36"/>
                </a:lnTo>
                <a:lnTo>
                  <a:pt x="100" y="42"/>
                </a:lnTo>
                <a:lnTo>
                  <a:pt x="100" y="48"/>
                </a:lnTo>
                <a:lnTo>
                  <a:pt x="102" y="52"/>
                </a:lnTo>
                <a:lnTo>
                  <a:pt x="104" y="60"/>
                </a:lnTo>
                <a:lnTo>
                  <a:pt x="106" y="66"/>
                </a:lnTo>
                <a:lnTo>
                  <a:pt x="115" y="74"/>
                </a:lnTo>
                <a:lnTo>
                  <a:pt x="117" y="80"/>
                </a:lnTo>
                <a:lnTo>
                  <a:pt x="115" y="88"/>
                </a:lnTo>
                <a:lnTo>
                  <a:pt x="111" y="94"/>
                </a:lnTo>
                <a:lnTo>
                  <a:pt x="98" y="104"/>
                </a:lnTo>
                <a:lnTo>
                  <a:pt x="89" y="114"/>
                </a:lnTo>
                <a:lnTo>
                  <a:pt x="85" y="122"/>
                </a:lnTo>
                <a:lnTo>
                  <a:pt x="85" y="128"/>
                </a:lnTo>
                <a:lnTo>
                  <a:pt x="87" y="134"/>
                </a:lnTo>
                <a:lnTo>
                  <a:pt x="89" y="138"/>
                </a:lnTo>
                <a:lnTo>
                  <a:pt x="93" y="142"/>
                </a:lnTo>
                <a:lnTo>
                  <a:pt x="98" y="142"/>
                </a:lnTo>
                <a:lnTo>
                  <a:pt x="102" y="142"/>
                </a:lnTo>
                <a:lnTo>
                  <a:pt x="106" y="142"/>
                </a:lnTo>
                <a:lnTo>
                  <a:pt x="109" y="142"/>
                </a:lnTo>
                <a:lnTo>
                  <a:pt x="117" y="150"/>
                </a:lnTo>
                <a:lnTo>
                  <a:pt x="122" y="150"/>
                </a:lnTo>
                <a:close/>
              </a:path>
            </a:pathLst>
          </a:custGeom>
          <a:solidFill>
            <a:srgbClr val="FFC000"/>
          </a:solidFill>
          <a:ln w="6350">
            <a:solidFill>
              <a:schemeClr val="bg1"/>
            </a:solidFill>
            <a:round/>
            <a:headEnd/>
            <a:tailEnd/>
          </a:ln>
        </p:spPr>
        <p:txBody>
          <a:bodyPr/>
          <a:lstStyle/>
          <a:p>
            <a:endParaRPr lang="en-US" sz="1400">
              <a:solidFill>
                <a:srgbClr val="000000"/>
              </a:solidFill>
            </a:endParaRPr>
          </a:p>
        </p:txBody>
      </p:sp>
      <p:sp>
        <p:nvSpPr>
          <p:cNvPr id="5138" name="TextBox 107"/>
          <p:cNvSpPr txBox="1">
            <a:spLocks noChangeArrowheads="1"/>
          </p:cNvSpPr>
          <p:nvPr/>
        </p:nvSpPr>
        <p:spPr bwMode="auto">
          <a:xfrm>
            <a:off x="8077200" y="4889500"/>
            <a:ext cx="625475" cy="215900"/>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Mauritius</a:t>
            </a:r>
          </a:p>
        </p:txBody>
      </p:sp>
      <p:sp>
        <p:nvSpPr>
          <p:cNvPr id="5139" name="TextBox 107"/>
          <p:cNvSpPr txBox="1">
            <a:spLocks noChangeArrowheads="1"/>
          </p:cNvSpPr>
          <p:nvPr/>
        </p:nvSpPr>
        <p:spPr bwMode="auto">
          <a:xfrm>
            <a:off x="4953000" y="1828800"/>
            <a:ext cx="854075" cy="215900"/>
          </a:xfrm>
          <a:prstGeom prst="rect">
            <a:avLst/>
          </a:prstGeom>
          <a:noFill/>
          <a:ln w="9525">
            <a:noFill/>
            <a:miter lim="800000"/>
            <a:headEnd/>
            <a:tailEnd/>
          </a:ln>
        </p:spPr>
        <p:txBody>
          <a:bodyPr>
            <a:spAutoFit/>
          </a:bodyPr>
          <a:lstStyle/>
          <a:p>
            <a:pPr algn="ctr"/>
            <a:r>
              <a:rPr lang="en-US" sz="800" b="1">
                <a:solidFill>
                  <a:srgbClr val="000000"/>
                </a:solidFill>
                <a:latin typeface="Century Gothic" pitchFamily="34" charset="0"/>
              </a:rPr>
              <a:t>Morocco</a:t>
            </a:r>
          </a:p>
        </p:txBody>
      </p:sp>
      <p:sp>
        <p:nvSpPr>
          <p:cNvPr id="5140" name="Freeform 36"/>
          <p:cNvSpPr>
            <a:spLocks/>
          </p:cNvSpPr>
          <p:nvPr/>
        </p:nvSpPr>
        <p:spPr bwMode="gray">
          <a:xfrm>
            <a:off x="533400" y="2743200"/>
            <a:ext cx="152400" cy="180975"/>
          </a:xfrm>
          <a:custGeom>
            <a:avLst/>
            <a:gdLst>
              <a:gd name="T0" fmla="*/ 152400 w 122"/>
              <a:gd name="T1" fmla="*/ 112457 h 242"/>
              <a:gd name="T2" fmla="*/ 146154 w 122"/>
              <a:gd name="T3" fmla="*/ 124453 h 242"/>
              <a:gd name="T4" fmla="*/ 141157 w 122"/>
              <a:gd name="T5" fmla="*/ 136448 h 242"/>
              <a:gd name="T6" fmla="*/ 136161 w 122"/>
              <a:gd name="T7" fmla="*/ 140946 h 242"/>
              <a:gd name="T8" fmla="*/ 113675 w 122"/>
              <a:gd name="T9" fmla="*/ 143945 h 242"/>
              <a:gd name="T10" fmla="*/ 102433 w 122"/>
              <a:gd name="T11" fmla="*/ 146944 h 242"/>
              <a:gd name="T12" fmla="*/ 97436 w 122"/>
              <a:gd name="T13" fmla="*/ 151442 h 242"/>
              <a:gd name="T14" fmla="*/ 99934 w 122"/>
              <a:gd name="T15" fmla="*/ 161938 h 242"/>
              <a:gd name="T16" fmla="*/ 92439 w 122"/>
              <a:gd name="T17" fmla="*/ 173934 h 242"/>
              <a:gd name="T18" fmla="*/ 78698 w 122"/>
              <a:gd name="T19" fmla="*/ 181431 h 242"/>
              <a:gd name="T20" fmla="*/ 53715 w 122"/>
              <a:gd name="T21" fmla="*/ 151442 h 242"/>
              <a:gd name="T22" fmla="*/ 39974 w 122"/>
              <a:gd name="T23" fmla="*/ 143945 h 242"/>
              <a:gd name="T24" fmla="*/ 34977 w 122"/>
              <a:gd name="T25" fmla="*/ 140946 h 242"/>
              <a:gd name="T26" fmla="*/ 32479 w 122"/>
              <a:gd name="T27" fmla="*/ 137948 h 242"/>
              <a:gd name="T28" fmla="*/ 23734 w 122"/>
              <a:gd name="T29" fmla="*/ 121454 h 242"/>
              <a:gd name="T30" fmla="*/ 13741 w 122"/>
              <a:gd name="T31" fmla="*/ 110958 h 242"/>
              <a:gd name="T32" fmla="*/ 7495 w 122"/>
              <a:gd name="T33" fmla="*/ 107959 h 242"/>
              <a:gd name="T34" fmla="*/ 0 w 122"/>
              <a:gd name="T35" fmla="*/ 101961 h 242"/>
              <a:gd name="T36" fmla="*/ 2498 w 122"/>
              <a:gd name="T37" fmla="*/ 95964 h 242"/>
              <a:gd name="T38" fmla="*/ 18738 w 122"/>
              <a:gd name="T39" fmla="*/ 83968 h 242"/>
              <a:gd name="T40" fmla="*/ 29980 w 122"/>
              <a:gd name="T41" fmla="*/ 76471 h 242"/>
              <a:gd name="T42" fmla="*/ 43721 w 122"/>
              <a:gd name="T43" fmla="*/ 61477 h 242"/>
              <a:gd name="T44" fmla="*/ 43721 w 122"/>
              <a:gd name="T45" fmla="*/ 50981 h 242"/>
              <a:gd name="T46" fmla="*/ 37475 w 122"/>
              <a:gd name="T47" fmla="*/ 46482 h 242"/>
              <a:gd name="T48" fmla="*/ 37475 w 122"/>
              <a:gd name="T49" fmla="*/ 37486 h 242"/>
              <a:gd name="T50" fmla="*/ 37475 w 122"/>
              <a:gd name="T51" fmla="*/ 35986 h 242"/>
              <a:gd name="T52" fmla="*/ 29980 w 122"/>
              <a:gd name="T53" fmla="*/ 31488 h 242"/>
              <a:gd name="T54" fmla="*/ 32479 w 122"/>
              <a:gd name="T55" fmla="*/ 26990 h 242"/>
              <a:gd name="T56" fmla="*/ 37475 w 122"/>
              <a:gd name="T57" fmla="*/ 20992 h 242"/>
              <a:gd name="T58" fmla="*/ 39974 w 122"/>
              <a:gd name="T59" fmla="*/ 16494 h 242"/>
              <a:gd name="T60" fmla="*/ 69954 w 122"/>
              <a:gd name="T61" fmla="*/ 8997 h 242"/>
              <a:gd name="T62" fmla="*/ 102433 w 122"/>
              <a:gd name="T63" fmla="*/ 0 h 242"/>
              <a:gd name="T64" fmla="*/ 108679 w 122"/>
              <a:gd name="T65" fmla="*/ 1499 h 242"/>
              <a:gd name="T66" fmla="*/ 122420 w 122"/>
              <a:gd name="T67" fmla="*/ 10496 h 242"/>
              <a:gd name="T68" fmla="*/ 127416 w 122"/>
              <a:gd name="T69" fmla="*/ 13495 h 242"/>
              <a:gd name="T70" fmla="*/ 143656 w 122"/>
              <a:gd name="T71" fmla="*/ 10496 h 242"/>
              <a:gd name="T72" fmla="*/ 146154 w 122"/>
              <a:gd name="T73" fmla="*/ 8997 h 242"/>
              <a:gd name="T74" fmla="*/ 148652 w 122"/>
              <a:gd name="T75" fmla="*/ 14994 h 242"/>
              <a:gd name="T76" fmla="*/ 146154 w 122"/>
              <a:gd name="T77" fmla="*/ 17993 h 242"/>
              <a:gd name="T78" fmla="*/ 132413 w 122"/>
              <a:gd name="T79" fmla="*/ 26990 h 242"/>
              <a:gd name="T80" fmla="*/ 124918 w 122"/>
              <a:gd name="T81" fmla="*/ 35986 h 242"/>
              <a:gd name="T82" fmla="*/ 127416 w 122"/>
              <a:gd name="T83" fmla="*/ 38985 h 242"/>
              <a:gd name="T84" fmla="*/ 132413 w 122"/>
              <a:gd name="T85" fmla="*/ 49481 h 242"/>
              <a:gd name="T86" fmla="*/ 143656 w 122"/>
              <a:gd name="T87" fmla="*/ 55479 h 242"/>
              <a:gd name="T88" fmla="*/ 143656 w 122"/>
              <a:gd name="T89" fmla="*/ 65975 h 242"/>
              <a:gd name="T90" fmla="*/ 138659 w 122"/>
              <a:gd name="T91" fmla="*/ 70473 h 242"/>
              <a:gd name="T92" fmla="*/ 111177 w 122"/>
              <a:gd name="T93" fmla="*/ 85467 h 242"/>
              <a:gd name="T94" fmla="*/ 106180 w 122"/>
              <a:gd name="T95" fmla="*/ 95964 h 242"/>
              <a:gd name="T96" fmla="*/ 111177 w 122"/>
              <a:gd name="T97" fmla="*/ 103461 h 242"/>
              <a:gd name="T98" fmla="*/ 116174 w 122"/>
              <a:gd name="T99" fmla="*/ 106460 h 242"/>
              <a:gd name="T100" fmla="*/ 127416 w 122"/>
              <a:gd name="T101" fmla="*/ 106460 h 242"/>
              <a:gd name="T102" fmla="*/ 136161 w 122"/>
              <a:gd name="T103" fmla="*/ 106460 h 242"/>
              <a:gd name="T104" fmla="*/ 146154 w 122"/>
              <a:gd name="T105" fmla="*/ 112457 h 242"/>
              <a:gd name="T106" fmla="*/ 152400 w 122"/>
              <a:gd name="T107" fmla="*/ 112457 h 2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2"/>
              <a:gd name="T163" fmla="*/ 0 h 242"/>
              <a:gd name="T164" fmla="*/ 122 w 122"/>
              <a:gd name="T165" fmla="*/ 242 h 2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2" h="242">
                <a:moveTo>
                  <a:pt x="122" y="150"/>
                </a:moveTo>
                <a:lnTo>
                  <a:pt x="122" y="150"/>
                </a:lnTo>
                <a:lnTo>
                  <a:pt x="119" y="158"/>
                </a:lnTo>
                <a:lnTo>
                  <a:pt x="117" y="166"/>
                </a:lnTo>
                <a:lnTo>
                  <a:pt x="117" y="176"/>
                </a:lnTo>
                <a:lnTo>
                  <a:pt x="113" y="182"/>
                </a:lnTo>
                <a:lnTo>
                  <a:pt x="109" y="188"/>
                </a:lnTo>
                <a:lnTo>
                  <a:pt x="100" y="190"/>
                </a:lnTo>
                <a:lnTo>
                  <a:pt x="91" y="192"/>
                </a:lnTo>
                <a:lnTo>
                  <a:pt x="82" y="196"/>
                </a:lnTo>
                <a:lnTo>
                  <a:pt x="80" y="198"/>
                </a:lnTo>
                <a:lnTo>
                  <a:pt x="78" y="202"/>
                </a:lnTo>
                <a:lnTo>
                  <a:pt x="80" y="216"/>
                </a:lnTo>
                <a:lnTo>
                  <a:pt x="80" y="226"/>
                </a:lnTo>
                <a:lnTo>
                  <a:pt x="74" y="232"/>
                </a:lnTo>
                <a:lnTo>
                  <a:pt x="63" y="242"/>
                </a:lnTo>
                <a:lnTo>
                  <a:pt x="52" y="214"/>
                </a:lnTo>
                <a:lnTo>
                  <a:pt x="43" y="202"/>
                </a:lnTo>
                <a:lnTo>
                  <a:pt x="39" y="196"/>
                </a:lnTo>
                <a:lnTo>
                  <a:pt x="32" y="192"/>
                </a:lnTo>
                <a:lnTo>
                  <a:pt x="28" y="188"/>
                </a:lnTo>
                <a:lnTo>
                  <a:pt x="26" y="184"/>
                </a:lnTo>
                <a:lnTo>
                  <a:pt x="22" y="174"/>
                </a:lnTo>
                <a:lnTo>
                  <a:pt x="19" y="162"/>
                </a:lnTo>
                <a:lnTo>
                  <a:pt x="15" y="152"/>
                </a:lnTo>
                <a:lnTo>
                  <a:pt x="11" y="148"/>
                </a:lnTo>
                <a:lnTo>
                  <a:pt x="6" y="144"/>
                </a:lnTo>
                <a:lnTo>
                  <a:pt x="0" y="140"/>
                </a:lnTo>
                <a:lnTo>
                  <a:pt x="0" y="136"/>
                </a:lnTo>
                <a:lnTo>
                  <a:pt x="0" y="132"/>
                </a:lnTo>
                <a:lnTo>
                  <a:pt x="2" y="128"/>
                </a:lnTo>
                <a:lnTo>
                  <a:pt x="9" y="120"/>
                </a:lnTo>
                <a:lnTo>
                  <a:pt x="15" y="112"/>
                </a:lnTo>
                <a:lnTo>
                  <a:pt x="24" y="102"/>
                </a:lnTo>
                <a:lnTo>
                  <a:pt x="32" y="88"/>
                </a:lnTo>
                <a:lnTo>
                  <a:pt x="35" y="82"/>
                </a:lnTo>
                <a:lnTo>
                  <a:pt x="35" y="76"/>
                </a:lnTo>
                <a:lnTo>
                  <a:pt x="35" y="68"/>
                </a:lnTo>
                <a:lnTo>
                  <a:pt x="30" y="62"/>
                </a:lnTo>
                <a:lnTo>
                  <a:pt x="30" y="56"/>
                </a:lnTo>
                <a:lnTo>
                  <a:pt x="30" y="50"/>
                </a:lnTo>
                <a:lnTo>
                  <a:pt x="30" y="48"/>
                </a:lnTo>
                <a:lnTo>
                  <a:pt x="28" y="46"/>
                </a:lnTo>
                <a:lnTo>
                  <a:pt x="24" y="42"/>
                </a:lnTo>
                <a:lnTo>
                  <a:pt x="26" y="36"/>
                </a:lnTo>
                <a:lnTo>
                  <a:pt x="28" y="32"/>
                </a:lnTo>
                <a:lnTo>
                  <a:pt x="30" y="28"/>
                </a:lnTo>
                <a:lnTo>
                  <a:pt x="32" y="22"/>
                </a:lnTo>
                <a:lnTo>
                  <a:pt x="45" y="18"/>
                </a:lnTo>
                <a:lnTo>
                  <a:pt x="56" y="12"/>
                </a:lnTo>
                <a:lnTo>
                  <a:pt x="69" y="6"/>
                </a:lnTo>
                <a:lnTo>
                  <a:pt x="82" y="0"/>
                </a:lnTo>
                <a:lnTo>
                  <a:pt x="87" y="2"/>
                </a:lnTo>
                <a:lnTo>
                  <a:pt x="91" y="4"/>
                </a:lnTo>
                <a:lnTo>
                  <a:pt x="98" y="14"/>
                </a:lnTo>
                <a:lnTo>
                  <a:pt x="102" y="18"/>
                </a:lnTo>
                <a:lnTo>
                  <a:pt x="106" y="18"/>
                </a:lnTo>
                <a:lnTo>
                  <a:pt x="115" y="14"/>
                </a:lnTo>
                <a:lnTo>
                  <a:pt x="117" y="12"/>
                </a:lnTo>
                <a:lnTo>
                  <a:pt x="119" y="14"/>
                </a:lnTo>
                <a:lnTo>
                  <a:pt x="119" y="20"/>
                </a:lnTo>
                <a:lnTo>
                  <a:pt x="117" y="24"/>
                </a:lnTo>
                <a:lnTo>
                  <a:pt x="113" y="28"/>
                </a:lnTo>
                <a:lnTo>
                  <a:pt x="106" y="36"/>
                </a:lnTo>
                <a:lnTo>
                  <a:pt x="100" y="42"/>
                </a:lnTo>
                <a:lnTo>
                  <a:pt x="100" y="48"/>
                </a:lnTo>
                <a:lnTo>
                  <a:pt x="102" y="52"/>
                </a:lnTo>
                <a:lnTo>
                  <a:pt x="104" y="60"/>
                </a:lnTo>
                <a:lnTo>
                  <a:pt x="106" y="66"/>
                </a:lnTo>
                <a:lnTo>
                  <a:pt x="115" y="74"/>
                </a:lnTo>
                <a:lnTo>
                  <a:pt x="117" y="80"/>
                </a:lnTo>
                <a:lnTo>
                  <a:pt x="115" y="88"/>
                </a:lnTo>
                <a:lnTo>
                  <a:pt x="111" y="94"/>
                </a:lnTo>
                <a:lnTo>
                  <a:pt x="98" y="104"/>
                </a:lnTo>
                <a:lnTo>
                  <a:pt x="89" y="114"/>
                </a:lnTo>
                <a:lnTo>
                  <a:pt x="85" y="122"/>
                </a:lnTo>
                <a:lnTo>
                  <a:pt x="85" y="128"/>
                </a:lnTo>
                <a:lnTo>
                  <a:pt x="87" y="134"/>
                </a:lnTo>
                <a:lnTo>
                  <a:pt x="89" y="138"/>
                </a:lnTo>
                <a:lnTo>
                  <a:pt x="93" y="142"/>
                </a:lnTo>
                <a:lnTo>
                  <a:pt x="98" y="142"/>
                </a:lnTo>
                <a:lnTo>
                  <a:pt x="102" y="142"/>
                </a:lnTo>
                <a:lnTo>
                  <a:pt x="106" y="142"/>
                </a:lnTo>
                <a:lnTo>
                  <a:pt x="109" y="142"/>
                </a:lnTo>
                <a:lnTo>
                  <a:pt x="117" y="150"/>
                </a:lnTo>
                <a:lnTo>
                  <a:pt x="122" y="150"/>
                </a:lnTo>
                <a:close/>
              </a:path>
            </a:pathLst>
          </a:custGeom>
          <a:solidFill>
            <a:srgbClr val="0070C0"/>
          </a:solidFill>
          <a:ln w="6350">
            <a:solidFill>
              <a:schemeClr val="bg1"/>
            </a:solidFill>
            <a:round/>
            <a:headEnd/>
            <a:tailEnd/>
          </a:ln>
        </p:spPr>
        <p:txBody>
          <a:bodyPr/>
          <a:lstStyle/>
          <a:p>
            <a:endParaRPr lang="en-US" sz="1400">
              <a:solidFill>
                <a:srgbClr val="000000"/>
              </a:solidFill>
            </a:endParaRPr>
          </a:p>
        </p:txBody>
      </p:sp>
      <p:sp>
        <p:nvSpPr>
          <p:cNvPr id="5141" name="TextBox 118"/>
          <p:cNvSpPr txBox="1">
            <a:spLocks noChangeArrowheads="1"/>
          </p:cNvSpPr>
          <p:nvPr/>
        </p:nvSpPr>
        <p:spPr bwMode="auto">
          <a:xfrm>
            <a:off x="0" y="2667000"/>
            <a:ext cx="609600" cy="338138"/>
          </a:xfrm>
          <a:prstGeom prst="rect">
            <a:avLst/>
          </a:prstGeom>
          <a:noFill/>
          <a:ln w="9525">
            <a:noFill/>
            <a:miter lim="800000"/>
            <a:headEnd/>
            <a:tailEnd/>
          </a:ln>
        </p:spPr>
        <p:txBody>
          <a:bodyPr>
            <a:spAutoFit/>
          </a:bodyPr>
          <a:lstStyle/>
          <a:p>
            <a:r>
              <a:rPr lang="en-US" sz="800" b="1">
                <a:solidFill>
                  <a:srgbClr val="000000"/>
                </a:solidFill>
                <a:latin typeface="Century Gothic" pitchFamily="34" charset="0"/>
              </a:rPr>
              <a:t>Guinea</a:t>
            </a:r>
          </a:p>
          <a:p>
            <a:r>
              <a:rPr lang="en-US" sz="800" b="1">
                <a:solidFill>
                  <a:srgbClr val="000000"/>
                </a:solidFill>
                <a:latin typeface="Century Gothic" pitchFamily="34" charset="0"/>
              </a:rPr>
              <a:t>Conakry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6F47BFF-9325-463A-82EC-376C86061D1C}" type="slidenum">
              <a:rPr lang="en-US" smtClean="0"/>
              <a:pPr>
                <a:defRPr/>
              </a:pPr>
              <a:t>5</a:t>
            </a:fld>
            <a:endParaRPr lang="en-US" dirty="0"/>
          </a:p>
        </p:txBody>
      </p:sp>
      <p:sp>
        <p:nvSpPr>
          <p:cNvPr id="6147" name="Rounded Rectangle 6"/>
          <p:cNvSpPr>
            <a:spLocks noChangeArrowheads="1"/>
          </p:cNvSpPr>
          <p:nvPr/>
        </p:nvSpPr>
        <p:spPr bwMode="auto">
          <a:xfrm>
            <a:off x="142875" y="869950"/>
            <a:ext cx="8920163" cy="630238"/>
          </a:xfrm>
          <a:prstGeom prst="rect">
            <a:avLst/>
          </a:prstGeom>
          <a:noFill/>
          <a:ln w="9525" algn="ctr">
            <a:noFill/>
            <a:round/>
            <a:headEnd/>
            <a:tailEnd/>
          </a:ln>
        </p:spPr>
        <p:txBody>
          <a:bodyPr tIns="91440" bIns="91440" anchor="ctr"/>
          <a:lstStyle/>
          <a:p>
            <a:pPr algn="ctr"/>
            <a:r>
              <a:rPr lang="en-US" sz="1500" b="1" dirty="0" smtClean="0">
                <a:latin typeface="Century Gothic" pitchFamily="34" charset="0"/>
              </a:rPr>
              <a:t>AFC has </a:t>
            </a:r>
            <a:r>
              <a:rPr lang="en-GB" sz="1500" b="1" dirty="0" smtClean="0">
                <a:latin typeface="Century Gothic" pitchFamily="34" charset="0"/>
              </a:rPr>
              <a:t>prioritised</a:t>
            </a:r>
            <a:r>
              <a:rPr lang="en-US" sz="1500" b="1" dirty="0" smtClean="0">
                <a:latin typeface="Century Gothic" pitchFamily="34" charset="0"/>
              </a:rPr>
              <a:t> </a:t>
            </a:r>
            <a:r>
              <a:rPr lang="en-US" sz="1500" b="1" dirty="0">
                <a:latin typeface="Century Gothic" pitchFamily="34" charset="0"/>
              </a:rPr>
              <a:t>sectors that have both high profit </a:t>
            </a:r>
            <a:r>
              <a:rPr lang="en-US" sz="1500" b="1" dirty="0" smtClean="0">
                <a:latin typeface="Century Gothic" pitchFamily="34" charset="0"/>
              </a:rPr>
              <a:t>and development impact potential </a:t>
            </a:r>
          </a:p>
          <a:p>
            <a:pPr algn="ctr"/>
            <a:r>
              <a:rPr lang="en-US" sz="1500" b="1" dirty="0" smtClean="0">
                <a:latin typeface="Century Gothic" pitchFamily="34" charset="0"/>
              </a:rPr>
              <a:t>Our success over the last  few years, has proven that this model is doable and sustainable</a:t>
            </a:r>
            <a:endParaRPr lang="en-US" sz="1500" b="1" dirty="0">
              <a:latin typeface="Century Gothic" pitchFamily="34" charset="0"/>
            </a:endParaRPr>
          </a:p>
        </p:txBody>
      </p:sp>
      <p:sp>
        <p:nvSpPr>
          <p:cNvPr id="6" name="Rectangle 113"/>
          <p:cNvSpPr>
            <a:spLocks noChangeArrowheads="1"/>
          </p:cNvSpPr>
          <p:nvPr/>
        </p:nvSpPr>
        <p:spPr bwMode="auto">
          <a:xfrm>
            <a:off x="611188" y="2111375"/>
            <a:ext cx="4389437" cy="3840163"/>
          </a:xfrm>
          <a:prstGeom prst="rect">
            <a:avLst/>
          </a:prstGeom>
          <a:solidFill>
            <a:srgbClr val="E0E0E0"/>
          </a:solidFill>
          <a:ln w="9525" algn="ctr">
            <a:noFill/>
            <a:prstDash val="sysDash"/>
            <a:round/>
            <a:headEnd/>
            <a:tailEnd/>
          </a:ln>
          <a:effectLst>
            <a:outerShdw blurRad="50800" dist="50800" dir="5400000" algn="ctr" rotWithShape="0">
              <a:schemeClr val="bg1">
                <a:lumMod val="95000"/>
              </a:schemeClr>
            </a:outerShdw>
          </a:effectLst>
        </p:spPr>
        <p:txBody>
          <a:bodyPr lIns="0" tIns="0" rIns="0" bIns="0"/>
          <a:lstStyle/>
          <a:p>
            <a:pPr marL="57150" indent="-57150">
              <a:buClr>
                <a:srgbClr val="0070C0"/>
              </a:buClr>
              <a:defRPr/>
            </a:pPr>
            <a:endParaRPr lang="en-US" sz="1100" dirty="0">
              <a:latin typeface="Century Gothic" pitchFamily="34" charset="0"/>
              <a:cs typeface="Arial" charset="0"/>
            </a:endParaRPr>
          </a:p>
          <a:p>
            <a:pPr marL="57150" indent="-57150">
              <a:buClr>
                <a:srgbClr val="0070C0"/>
              </a:buClr>
              <a:defRPr/>
            </a:pPr>
            <a:endParaRPr lang="en-US" sz="1100" dirty="0">
              <a:latin typeface="Century Gothic" pitchFamily="34" charset="0"/>
              <a:cs typeface="Arial" charset="0"/>
            </a:endParaRPr>
          </a:p>
          <a:p>
            <a:pPr marL="57150" indent="-57150">
              <a:buClr>
                <a:srgbClr val="0070C0"/>
              </a:buClr>
              <a:defRPr/>
            </a:pPr>
            <a:endParaRPr lang="en-US" sz="1100" dirty="0">
              <a:latin typeface="Century Gothic" pitchFamily="34" charset="0"/>
              <a:cs typeface="Arial" charset="0"/>
            </a:endParaRPr>
          </a:p>
          <a:p>
            <a:pPr marL="57150" indent="-57150">
              <a:buClr>
                <a:srgbClr val="0070C0"/>
              </a:buClr>
              <a:defRPr/>
            </a:pPr>
            <a:endParaRPr lang="en-US" sz="1100" dirty="0">
              <a:latin typeface="Century Gothic" pitchFamily="34" charset="0"/>
              <a:cs typeface="Arial" charset="0"/>
            </a:endParaRPr>
          </a:p>
          <a:p>
            <a:pPr marL="57150" indent="-57150">
              <a:buClr>
                <a:srgbClr val="0070C0"/>
              </a:buClr>
              <a:defRPr/>
            </a:pPr>
            <a:endParaRPr lang="en-US" sz="1100" dirty="0">
              <a:latin typeface="Century Gothic" pitchFamily="34" charset="0"/>
              <a:cs typeface="Arial" charset="0"/>
            </a:endParaRPr>
          </a:p>
          <a:p>
            <a:pPr marL="57150" indent="-57150">
              <a:buClr>
                <a:srgbClr val="0070C0"/>
              </a:buClr>
              <a:defRPr/>
            </a:pPr>
            <a:endParaRPr lang="en-US" sz="1100" dirty="0">
              <a:latin typeface="Century Gothic" pitchFamily="34" charset="0"/>
              <a:cs typeface="Arial" charset="0"/>
            </a:endParaRPr>
          </a:p>
          <a:p>
            <a:pPr marL="57150" indent="-57150">
              <a:buClr>
                <a:srgbClr val="0070C0"/>
              </a:buClr>
              <a:defRPr/>
            </a:pPr>
            <a:endParaRPr lang="en-US" sz="1100" dirty="0">
              <a:latin typeface="Century Gothic" pitchFamily="34" charset="0"/>
              <a:cs typeface="Arial" charset="0"/>
            </a:endParaRPr>
          </a:p>
          <a:p>
            <a:pPr marL="234950" indent="-125413">
              <a:buClr>
                <a:srgbClr val="0070C0"/>
              </a:buClr>
              <a:buFont typeface="Wingdings" pitchFamily="2" charset="2"/>
              <a:buChar char="§"/>
              <a:defRPr/>
            </a:pPr>
            <a:endParaRPr lang="en-US" sz="1100" b="1" dirty="0">
              <a:solidFill>
                <a:srgbClr val="FFFFFF"/>
              </a:solidFill>
              <a:latin typeface="Century Gothic" pitchFamily="34" charset="0"/>
              <a:cs typeface="Arial" charset="0"/>
            </a:endParaRPr>
          </a:p>
          <a:p>
            <a:pPr marL="234950" indent="-125413">
              <a:buClr>
                <a:srgbClr val="0070C0"/>
              </a:buClr>
              <a:buFont typeface="Wingdings" pitchFamily="2" charset="2"/>
              <a:buChar char="§"/>
              <a:defRPr/>
            </a:pPr>
            <a:endParaRPr lang="en-US" sz="1100" b="1" dirty="0">
              <a:solidFill>
                <a:srgbClr val="FFFFFF"/>
              </a:solidFill>
              <a:latin typeface="Century Gothic" pitchFamily="34" charset="0"/>
              <a:cs typeface="Arial" charset="0"/>
            </a:endParaRPr>
          </a:p>
          <a:p>
            <a:pPr marL="234950" indent="-125413">
              <a:buClr>
                <a:srgbClr val="0070C0"/>
              </a:buClr>
              <a:buFont typeface="Wingdings" pitchFamily="2" charset="2"/>
              <a:buChar char="§"/>
              <a:defRPr/>
            </a:pPr>
            <a:r>
              <a:rPr lang="en-US" sz="1100" b="1" dirty="0">
                <a:solidFill>
                  <a:srgbClr val="00447C"/>
                </a:solidFill>
                <a:latin typeface="Century Gothic" pitchFamily="34" charset="0"/>
                <a:cs typeface="Arial" charset="0"/>
              </a:rPr>
              <a:t>Retail</a:t>
            </a:r>
          </a:p>
          <a:p>
            <a:pPr marL="234950" indent="-125413">
              <a:buClr>
                <a:srgbClr val="0070C0"/>
              </a:buClr>
              <a:defRPr/>
            </a:pPr>
            <a:r>
              <a:rPr lang="en-US" sz="1050" b="1" dirty="0">
                <a:solidFill>
                  <a:srgbClr val="00447C"/>
                </a:solidFill>
                <a:latin typeface="Century Gothic" pitchFamily="34" charset="0"/>
                <a:cs typeface="Arial" charset="0"/>
              </a:rPr>
              <a:t>    </a:t>
            </a:r>
            <a:r>
              <a:rPr lang="en-US" sz="1100" b="1" dirty="0">
                <a:solidFill>
                  <a:srgbClr val="00447C"/>
                </a:solidFill>
                <a:latin typeface="Century Gothic" pitchFamily="34" charset="0"/>
                <a:cs typeface="Arial" charset="0"/>
              </a:rPr>
              <a:t>Trade</a:t>
            </a:r>
          </a:p>
          <a:p>
            <a:pPr marL="234950" indent="-125413">
              <a:buClr>
                <a:srgbClr val="0070C0"/>
              </a:buClr>
              <a:defRPr/>
            </a:pPr>
            <a:endParaRPr lang="en-US" sz="1100" b="1" dirty="0">
              <a:solidFill>
                <a:srgbClr val="00447C"/>
              </a:solidFill>
              <a:latin typeface="Century Gothic" pitchFamily="34" charset="0"/>
              <a:cs typeface="Arial" charset="0"/>
            </a:endParaRPr>
          </a:p>
          <a:p>
            <a:pPr marL="234950" indent="-125413">
              <a:buClr>
                <a:srgbClr val="0070C0"/>
              </a:buClr>
              <a:defRPr/>
            </a:pPr>
            <a:endParaRPr lang="en-US" sz="1100" b="1" dirty="0">
              <a:solidFill>
                <a:srgbClr val="00447C"/>
              </a:solidFill>
              <a:latin typeface="Century Gothic" pitchFamily="34" charset="0"/>
              <a:cs typeface="Arial" charset="0"/>
            </a:endParaRPr>
          </a:p>
          <a:p>
            <a:pPr marL="234950" indent="-125413">
              <a:buClr>
                <a:srgbClr val="0070C0"/>
              </a:buClr>
              <a:defRPr/>
            </a:pPr>
            <a:endParaRPr lang="en-US" sz="1100" b="1" dirty="0">
              <a:solidFill>
                <a:srgbClr val="00447C"/>
              </a:solidFill>
              <a:latin typeface="Century Gothic" pitchFamily="34" charset="0"/>
              <a:cs typeface="Arial" charset="0"/>
            </a:endParaRPr>
          </a:p>
          <a:p>
            <a:pPr marL="234950" indent="-125413">
              <a:buClr>
                <a:srgbClr val="0070C0"/>
              </a:buClr>
              <a:defRPr/>
            </a:pPr>
            <a:endParaRPr lang="en-US" sz="1100" b="1" dirty="0">
              <a:solidFill>
                <a:srgbClr val="00447C"/>
              </a:solidFill>
              <a:latin typeface="Century Gothic" pitchFamily="34" charset="0"/>
              <a:cs typeface="Arial" charset="0"/>
            </a:endParaRPr>
          </a:p>
          <a:p>
            <a:pPr marL="234950" indent="-125413">
              <a:buClr>
                <a:srgbClr val="0070C0"/>
              </a:buClr>
              <a:defRPr/>
            </a:pPr>
            <a:endParaRPr lang="en-US" sz="1100" b="1" dirty="0">
              <a:solidFill>
                <a:srgbClr val="00447C"/>
              </a:solidFill>
              <a:latin typeface="Century Gothic" pitchFamily="34" charset="0"/>
              <a:cs typeface="Arial" charset="0"/>
            </a:endParaRPr>
          </a:p>
          <a:p>
            <a:pPr marL="234950" indent="-125413">
              <a:buClr>
                <a:srgbClr val="0070C0"/>
              </a:buClr>
              <a:defRPr/>
            </a:pPr>
            <a:endParaRPr lang="en-US" sz="1100" b="1" dirty="0">
              <a:solidFill>
                <a:srgbClr val="00447C"/>
              </a:solidFill>
              <a:latin typeface="Century Gothic" pitchFamily="34" charset="0"/>
              <a:cs typeface="Arial" charset="0"/>
            </a:endParaRPr>
          </a:p>
          <a:p>
            <a:pPr marL="234950" indent="-125413">
              <a:buClr>
                <a:srgbClr val="0070C0"/>
              </a:buClr>
              <a:defRPr/>
            </a:pPr>
            <a:r>
              <a:rPr lang="en-US" sz="1100" b="1" dirty="0">
                <a:solidFill>
                  <a:srgbClr val="00447C"/>
                </a:solidFill>
                <a:latin typeface="Century Gothic" pitchFamily="34" charset="0"/>
                <a:cs typeface="Arial" charset="0"/>
              </a:rPr>
              <a:t>				 Social Infrastructure </a:t>
            </a:r>
            <a:r>
              <a:rPr lang="en-US" sz="1600" b="1" dirty="0">
                <a:solidFill>
                  <a:srgbClr val="0070C0"/>
                </a:solidFill>
                <a:latin typeface="Palatino Linotype"/>
                <a:cs typeface="Arial" charset="0"/>
              </a:rPr>
              <a:t>▪</a:t>
            </a:r>
            <a:endParaRPr lang="en-US" sz="1100" b="1" dirty="0">
              <a:solidFill>
                <a:srgbClr val="00447C"/>
              </a:solidFill>
              <a:latin typeface="Century Gothic" pitchFamily="34" charset="0"/>
              <a:cs typeface="Arial" charset="0"/>
            </a:endParaRPr>
          </a:p>
          <a:p>
            <a:pPr marL="57150" indent="-57150">
              <a:buClr>
                <a:srgbClr val="0070C0"/>
              </a:buClr>
              <a:defRPr/>
            </a:pPr>
            <a:endParaRPr lang="en-US" sz="1100" dirty="0">
              <a:latin typeface="Century Gothic" pitchFamily="34" charset="0"/>
              <a:cs typeface="Arial" charset="0"/>
            </a:endParaRPr>
          </a:p>
        </p:txBody>
      </p:sp>
      <p:sp>
        <p:nvSpPr>
          <p:cNvPr id="7" name="Rectangle 113"/>
          <p:cNvSpPr>
            <a:spLocks noChangeArrowheads="1"/>
          </p:cNvSpPr>
          <p:nvPr/>
        </p:nvSpPr>
        <p:spPr bwMode="auto">
          <a:xfrm>
            <a:off x="1976438" y="2111375"/>
            <a:ext cx="3024187" cy="2746375"/>
          </a:xfrm>
          <a:prstGeom prst="rect">
            <a:avLst/>
          </a:prstGeom>
          <a:solidFill>
            <a:srgbClr val="C2C2C2"/>
          </a:solidFill>
          <a:ln w="9525" algn="ctr">
            <a:noFill/>
            <a:prstDash val="sysDash"/>
            <a:round/>
            <a:headEnd/>
            <a:tailEnd/>
          </a:ln>
          <a:effectLst>
            <a:outerShdw blurRad="50800" dist="50800" dir="1200000" algn="ctr" rotWithShape="0">
              <a:schemeClr val="bg1">
                <a:lumMod val="95000"/>
              </a:schemeClr>
            </a:outerShdw>
          </a:effectLst>
        </p:spPr>
        <p:txBody>
          <a:bodyPr lIns="0" tIns="0" rIns="0" bIns="0"/>
          <a:lstStyle/>
          <a:p>
            <a:pPr marL="234950" indent="-125413">
              <a:buClr>
                <a:srgbClr val="0070C0"/>
              </a:buClr>
              <a:defRPr/>
            </a:pPr>
            <a:endParaRPr lang="en-US" sz="1100" b="1" dirty="0">
              <a:solidFill>
                <a:srgbClr val="FFFFFF"/>
              </a:solidFill>
              <a:latin typeface="Century Gothic" pitchFamily="34" charset="0"/>
              <a:cs typeface="Arial" charset="0"/>
            </a:endParaRPr>
          </a:p>
          <a:p>
            <a:pPr marL="234950" indent="-125413">
              <a:buClr>
                <a:srgbClr val="0070C0"/>
              </a:buClr>
              <a:defRPr/>
            </a:pPr>
            <a:endParaRPr lang="en-US" sz="1100" b="1" dirty="0">
              <a:solidFill>
                <a:srgbClr val="FFFFFF"/>
              </a:solidFill>
              <a:latin typeface="Century Gothic" pitchFamily="34" charset="0"/>
              <a:cs typeface="Arial" charset="0"/>
            </a:endParaRPr>
          </a:p>
          <a:p>
            <a:pPr marL="234950" indent="-125413">
              <a:buClr>
                <a:srgbClr val="0070C0"/>
              </a:buClr>
              <a:defRPr/>
            </a:pPr>
            <a:endParaRPr lang="en-US" sz="1100" b="1" dirty="0">
              <a:solidFill>
                <a:srgbClr val="FFFFFF"/>
              </a:solidFill>
              <a:latin typeface="Century Gothic" pitchFamily="34" charset="0"/>
              <a:cs typeface="Arial" charset="0"/>
            </a:endParaRPr>
          </a:p>
          <a:p>
            <a:pPr marL="234950" indent="-125413">
              <a:buClr>
                <a:srgbClr val="0070C0"/>
              </a:buClr>
              <a:defRPr/>
            </a:pPr>
            <a:endParaRPr lang="en-US" sz="1100" b="1" dirty="0">
              <a:solidFill>
                <a:srgbClr val="FFFFFF"/>
              </a:solidFill>
              <a:latin typeface="Century Gothic" pitchFamily="34" charset="0"/>
              <a:cs typeface="Arial" charset="0"/>
            </a:endParaRPr>
          </a:p>
          <a:p>
            <a:pPr marL="234950" indent="-125413">
              <a:buClr>
                <a:srgbClr val="0070C0"/>
              </a:buClr>
              <a:defRPr/>
            </a:pPr>
            <a:endParaRPr lang="en-US" sz="1100" b="1" dirty="0">
              <a:solidFill>
                <a:srgbClr val="FFFFFF"/>
              </a:solidFill>
              <a:latin typeface="Century Gothic" pitchFamily="34" charset="0"/>
              <a:cs typeface="Arial" charset="0"/>
            </a:endParaRPr>
          </a:p>
          <a:p>
            <a:pPr marL="234950" indent="-125413">
              <a:buClr>
                <a:srgbClr val="0070C0"/>
              </a:buClr>
              <a:defRPr/>
            </a:pPr>
            <a:endParaRPr lang="en-US" sz="1100" b="1" dirty="0">
              <a:solidFill>
                <a:srgbClr val="FFFFFF"/>
              </a:solidFill>
              <a:latin typeface="Century Gothic" pitchFamily="34" charset="0"/>
              <a:cs typeface="Arial" charset="0"/>
            </a:endParaRPr>
          </a:p>
          <a:p>
            <a:pPr marL="234950" indent="-125413">
              <a:buClr>
                <a:srgbClr val="0070C0"/>
              </a:buClr>
              <a:buFont typeface="Wingdings" pitchFamily="2" charset="2"/>
              <a:buChar char="§"/>
              <a:defRPr/>
            </a:pPr>
            <a:r>
              <a:rPr lang="en-US" sz="1100" b="1" dirty="0">
                <a:solidFill>
                  <a:srgbClr val="00447C"/>
                </a:solidFill>
                <a:latin typeface="Century Gothic" pitchFamily="34" charset="0"/>
                <a:cs typeface="Arial" charset="0"/>
              </a:rPr>
              <a:t>Financial </a:t>
            </a:r>
          </a:p>
          <a:p>
            <a:pPr marL="234950" indent="-125413">
              <a:buClr>
                <a:srgbClr val="0070C0"/>
              </a:buClr>
              <a:defRPr/>
            </a:pPr>
            <a:r>
              <a:rPr lang="en-US" sz="1050" b="1" dirty="0">
                <a:solidFill>
                  <a:srgbClr val="00447C"/>
                </a:solidFill>
                <a:latin typeface="Century Gothic" pitchFamily="34" charset="0"/>
                <a:cs typeface="Arial" charset="0"/>
              </a:rPr>
              <a:t>    </a:t>
            </a:r>
            <a:r>
              <a:rPr lang="en-US" sz="1100" b="1" dirty="0">
                <a:solidFill>
                  <a:srgbClr val="00447C"/>
                </a:solidFill>
                <a:latin typeface="Century Gothic" pitchFamily="34" charset="0"/>
                <a:cs typeface="Arial" charset="0"/>
              </a:rPr>
              <a:t>Services</a:t>
            </a:r>
          </a:p>
          <a:p>
            <a:pPr marL="57150" indent="-57150">
              <a:buClr>
                <a:srgbClr val="0070C0"/>
              </a:buClr>
              <a:defRPr/>
            </a:pPr>
            <a:endParaRPr lang="en-US" sz="1100" dirty="0">
              <a:latin typeface="Century Gothic" pitchFamily="34" charset="0"/>
              <a:cs typeface="Arial" charset="0"/>
            </a:endParaRPr>
          </a:p>
          <a:p>
            <a:pPr marL="57150" indent="-57150">
              <a:buClr>
                <a:srgbClr val="0070C0"/>
              </a:buClr>
              <a:defRPr/>
            </a:pPr>
            <a:endParaRPr lang="en-US" sz="1100" dirty="0">
              <a:latin typeface="Century Gothic" pitchFamily="34" charset="0"/>
              <a:cs typeface="Arial" charset="0"/>
            </a:endParaRPr>
          </a:p>
          <a:p>
            <a:pPr marL="57150" indent="-57150">
              <a:buClr>
                <a:srgbClr val="0070C0"/>
              </a:buClr>
              <a:defRPr/>
            </a:pPr>
            <a:endParaRPr lang="en-US" sz="1100" dirty="0">
              <a:latin typeface="Century Gothic" pitchFamily="34" charset="0"/>
              <a:cs typeface="Arial" charset="0"/>
            </a:endParaRPr>
          </a:p>
          <a:p>
            <a:pPr marL="57150" indent="-57150">
              <a:buClr>
                <a:srgbClr val="0070C0"/>
              </a:buClr>
              <a:defRPr/>
            </a:pPr>
            <a:endParaRPr lang="en-US" sz="1100" dirty="0">
              <a:latin typeface="Century Gothic" pitchFamily="34" charset="0"/>
              <a:cs typeface="Arial" charset="0"/>
            </a:endParaRPr>
          </a:p>
          <a:p>
            <a:pPr marL="1149350" lvl="2" indent="-125413">
              <a:buClr>
                <a:srgbClr val="0070C0"/>
              </a:buClr>
              <a:buFont typeface="Wingdings" pitchFamily="2" charset="2"/>
              <a:buChar char="§"/>
              <a:defRPr/>
            </a:pPr>
            <a:r>
              <a:rPr lang="en-US" sz="1100" b="1" dirty="0">
                <a:solidFill>
                  <a:srgbClr val="00447C"/>
                </a:solidFill>
                <a:latin typeface="Century Gothic" pitchFamily="34" charset="0"/>
                <a:cs typeface="Arial" charset="0"/>
              </a:rPr>
              <a:t>Urban </a:t>
            </a:r>
            <a:r>
              <a:rPr lang="en-US" sz="1050" b="1" dirty="0">
                <a:solidFill>
                  <a:srgbClr val="00447C"/>
                </a:solidFill>
                <a:latin typeface="Century Gothic" pitchFamily="34" charset="0"/>
                <a:cs typeface="Arial" charset="0"/>
              </a:rPr>
              <a:t>Infrastructure</a:t>
            </a:r>
          </a:p>
          <a:p>
            <a:pPr marL="1149350" lvl="2" indent="-125413">
              <a:buClr>
                <a:srgbClr val="0070C0"/>
              </a:buClr>
              <a:buFont typeface="Wingdings" pitchFamily="2" charset="2"/>
              <a:buChar char="§"/>
              <a:defRPr/>
            </a:pPr>
            <a:endParaRPr lang="en-US" sz="1050" b="1" dirty="0">
              <a:solidFill>
                <a:srgbClr val="00447C"/>
              </a:solidFill>
              <a:latin typeface="Century Gothic" pitchFamily="34" charset="0"/>
              <a:cs typeface="Arial" charset="0"/>
            </a:endParaRPr>
          </a:p>
          <a:p>
            <a:pPr marL="1149350" lvl="2" indent="-125413">
              <a:buClr>
                <a:srgbClr val="0070C0"/>
              </a:buClr>
              <a:defRPr/>
            </a:pPr>
            <a:r>
              <a:rPr lang="en-US" sz="1050" b="1" dirty="0">
                <a:solidFill>
                  <a:srgbClr val="00447C"/>
                </a:solidFill>
                <a:latin typeface="Century Gothic" pitchFamily="34" charset="0"/>
                <a:cs typeface="Arial" charset="0"/>
              </a:rPr>
              <a:t> 		          Agriculture </a:t>
            </a:r>
            <a:r>
              <a:rPr lang="en-US" sz="1400" b="1" dirty="0">
                <a:solidFill>
                  <a:srgbClr val="0070C0"/>
                </a:solidFill>
                <a:latin typeface="Palatino Linotype"/>
                <a:cs typeface="Arial" charset="0"/>
              </a:rPr>
              <a:t>▪</a:t>
            </a:r>
            <a:endParaRPr lang="en-US" sz="1100" b="1" dirty="0">
              <a:solidFill>
                <a:srgbClr val="00447C"/>
              </a:solidFill>
              <a:latin typeface="Century Gothic" pitchFamily="34" charset="0"/>
              <a:cs typeface="Arial" charset="0"/>
            </a:endParaRPr>
          </a:p>
          <a:p>
            <a:pPr marL="57150" indent="-57150">
              <a:buClr>
                <a:srgbClr val="0070C0"/>
              </a:buClr>
              <a:defRPr/>
            </a:pPr>
            <a:endParaRPr lang="en-US" sz="1100" dirty="0">
              <a:latin typeface="Century Gothic" pitchFamily="34" charset="0"/>
              <a:cs typeface="Arial" charset="0"/>
            </a:endParaRPr>
          </a:p>
          <a:p>
            <a:pPr marL="57150" indent="-57150">
              <a:buClr>
                <a:srgbClr val="0070C0"/>
              </a:buClr>
              <a:defRPr/>
            </a:pPr>
            <a:r>
              <a:rPr lang="en-US" sz="1100" dirty="0">
                <a:latin typeface="Century Gothic" pitchFamily="34" charset="0"/>
                <a:cs typeface="Arial" charset="0"/>
              </a:rPr>
              <a:t>			</a:t>
            </a:r>
          </a:p>
        </p:txBody>
      </p:sp>
      <p:sp>
        <p:nvSpPr>
          <p:cNvPr id="8" name="TextBox 7"/>
          <p:cNvSpPr txBox="1"/>
          <p:nvPr/>
        </p:nvSpPr>
        <p:spPr>
          <a:xfrm>
            <a:off x="202140" y="2714620"/>
            <a:ext cx="369332" cy="2571768"/>
          </a:xfrm>
          <a:prstGeom prst="rect">
            <a:avLst/>
          </a:prstGeom>
          <a:noFill/>
        </p:spPr>
        <p:txBody>
          <a:bodyPr vert="vert270">
            <a:spAutoFit/>
          </a:bodyPr>
          <a:lstStyle/>
          <a:p>
            <a:pPr algn="ctr">
              <a:defRPr/>
            </a:pPr>
            <a:r>
              <a:rPr lang="en-US" sz="1200" b="1" dirty="0">
                <a:latin typeface="Century Gothic" pitchFamily="34" charset="0"/>
                <a:cs typeface="Arial" charset="0"/>
              </a:rPr>
              <a:t>Investment Attractiveness</a:t>
            </a:r>
          </a:p>
        </p:txBody>
      </p:sp>
      <p:sp>
        <p:nvSpPr>
          <p:cNvPr id="9" name="TextBox 8"/>
          <p:cNvSpPr txBox="1"/>
          <p:nvPr/>
        </p:nvSpPr>
        <p:spPr>
          <a:xfrm rot="5400000">
            <a:off x="2693717" y="4758303"/>
            <a:ext cx="184666" cy="2571768"/>
          </a:xfrm>
          <a:prstGeom prst="rect">
            <a:avLst/>
          </a:prstGeom>
          <a:noFill/>
        </p:spPr>
        <p:txBody>
          <a:bodyPr vert="vert270" lIns="0" tIns="0" rIns="0" bIns="0">
            <a:spAutoFit/>
          </a:bodyPr>
          <a:lstStyle/>
          <a:p>
            <a:pPr algn="ctr">
              <a:defRPr/>
            </a:pPr>
            <a:r>
              <a:rPr lang="en-US" sz="1200" b="1" dirty="0">
                <a:latin typeface="Century Gothic" pitchFamily="34" charset="0"/>
                <a:cs typeface="Arial" charset="0"/>
              </a:rPr>
              <a:t>Developmental Impact</a:t>
            </a:r>
          </a:p>
        </p:txBody>
      </p:sp>
      <p:cxnSp>
        <p:nvCxnSpPr>
          <p:cNvPr id="10" name="Straight Arrow Connector 9"/>
          <p:cNvCxnSpPr/>
          <p:nvPr/>
        </p:nvCxnSpPr>
        <p:spPr bwMode="auto">
          <a:xfrm rot="5400000" flipH="1" flipV="1">
            <a:off x="19051" y="2590800"/>
            <a:ext cx="817562" cy="1587"/>
          </a:xfrm>
          <a:prstGeom prst="straightConnector1">
            <a:avLst/>
          </a:prstGeom>
          <a:gradFill rotWithShape="1">
            <a:gsLst>
              <a:gs pos="0">
                <a:srgbClr val="004881"/>
              </a:gs>
              <a:gs pos="100000">
                <a:srgbClr val="7FA3C0"/>
              </a:gs>
            </a:gsLst>
            <a:lin ang="5400000" scaled="1"/>
          </a:gradFill>
          <a:ln w="9525" cap="flat" cmpd="sng" algn="ctr">
            <a:solidFill>
              <a:srgbClr val="00447C"/>
            </a:solidFill>
            <a:prstDash val="solid"/>
            <a:round/>
            <a:headEnd type="none" w="med" len="med"/>
            <a:tailEnd type="triangle"/>
          </a:ln>
          <a:effectLst>
            <a:outerShdw blurRad="50800" dist="50800" dir="5400000" algn="ctr" rotWithShape="0">
              <a:schemeClr val="bg1">
                <a:lumMod val="95000"/>
              </a:schemeClr>
            </a:outerShdw>
          </a:effectLst>
        </p:spPr>
      </p:cxnSp>
      <p:cxnSp>
        <p:nvCxnSpPr>
          <p:cNvPr id="11" name="Straight Arrow Connector 10"/>
          <p:cNvCxnSpPr/>
          <p:nvPr/>
        </p:nvCxnSpPr>
        <p:spPr bwMode="auto">
          <a:xfrm>
            <a:off x="3714750" y="6070600"/>
            <a:ext cx="1000125" cy="1588"/>
          </a:xfrm>
          <a:prstGeom prst="straightConnector1">
            <a:avLst/>
          </a:prstGeom>
          <a:gradFill rotWithShape="1">
            <a:gsLst>
              <a:gs pos="0">
                <a:srgbClr val="004881"/>
              </a:gs>
              <a:gs pos="100000">
                <a:srgbClr val="7FA3C0"/>
              </a:gs>
            </a:gsLst>
            <a:lin ang="5400000" scaled="1"/>
          </a:gradFill>
          <a:ln w="9525" cap="flat" cmpd="sng" algn="ctr">
            <a:solidFill>
              <a:srgbClr val="00447C"/>
            </a:solidFill>
            <a:prstDash val="solid"/>
            <a:round/>
            <a:headEnd type="none" w="med" len="med"/>
            <a:tailEnd type="triangle"/>
          </a:ln>
          <a:effectLst>
            <a:outerShdw blurRad="50800" dist="50800" dir="5400000" algn="ctr" rotWithShape="0">
              <a:schemeClr val="bg1">
                <a:lumMod val="95000"/>
              </a:schemeClr>
            </a:outerShdw>
          </a:effectLst>
        </p:spPr>
      </p:cxnSp>
      <p:sp>
        <p:nvSpPr>
          <p:cNvPr id="12" name="TextBox 11"/>
          <p:cNvSpPr txBox="1"/>
          <p:nvPr/>
        </p:nvSpPr>
        <p:spPr>
          <a:xfrm>
            <a:off x="5029201" y="1600200"/>
            <a:ext cx="3962400" cy="4516365"/>
          </a:xfrm>
          <a:prstGeom prst="rect">
            <a:avLst/>
          </a:prstGeom>
          <a:noFill/>
        </p:spPr>
        <p:txBody>
          <a:bodyPr wrap="square">
            <a:spAutoFit/>
          </a:bodyPr>
          <a:lstStyle/>
          <a:p>
            <a:pPr marL="114300">
              <a:lnSpc>
                <a:spcPct val="145000"/>
              </a:lnSpc>
              <a:defRPr/>
            </a:pPr>
            <a:r>
              <a:rPr lang="en-US" sz="1350" b="1" dirty="0">
                <a:latin typeface="Century Gothic" pitchFamily="34" charset="0"/>
                <a:cs typeface="Arial" charset="0"/>
              </a:rPr>
              <a:t>Current focus is on originating and executing transactions in the following </a:t>
            </a:r>
            <a:r>
              <a:rPr lang="en-US" sz="1350" b="1" dirty="0" smtClean="0">
                <a:latin typeface="Century Gothic" pitchFamily="34" charset="0"/>
                <a:cs typeface="Arial" charset="0"/>
              </a:rPr>
              <a:t>sectors:</a:t>
            </a:r>
            <a:endParaRPr lang="en-US" sz="1350" b="1" dirty="0">
              <a:latin typeface="Century Gothic" pitchFamily="34" charset="0"/>
              <a:cs typeface="Arial" charset="0"/>
            </a:endParaRPr>
          </a:p>
          <a:p>
            <a:pPr marL="114300" indent="-114300">
              <a:lnSpc>
                <a:spcPct val="145000"/>
              </a:lnSpc>
              <a:defRPr/>
            </a:pPr>
            <a:endParaRPr lang="en-US" sz="800" dirty="0">
              <a:latin typeface="Century Gothic" pitchFamily="34" charset="0"/>
              <a:cs typeface="Arial" charset="0"/>
            </a:endParaRPr>
          </a:p>
          <a:p>
            <a:pPr marL="400050" indent="-228600">
              <a:lnSpc>
                <a:spcPct val="145000"/>
              </a:lnSpc>
              <a:spcAft>
                <a:spcPts val="600"/>
              </a:spcAft>
              <a:buFont typeface="+mj-lt"/>
              <a:buAutoNum type="arabicPeriod"/>
              <a:defRPr/>
            </a:pPr>
            <a:r>
              <a:rPr lang="en-US" sz="1250" b="1" dirty="0">
                <a:latin typeface="Century Gothic" pitchFamily="34" charset="0"/>
                <a:cs typeface="Arial" charset="0"/>
              </a:rPr>
              <a:t>Natural Resources</a:t>
            </a:r>
            <a:r>
              <a:rPr lang="en-US" sz="1250" dirty="0">
                <a:latin typeface="Century Gothic" pitchFamily="34" charset="0"/>
                <a:cs typeface="Arial" charset="0"/>
              </a:rPr>
              <a:t>: </a:t>
            </a:r>
            <a:r>
              <a:rPr lang="en-US" sz="1250" dirty="0" smtClean="0">
                <a:latin typeface="Century Gothic" pitchFamily="34" charset="0"/>
                <a:cs typeface="Arial" charset="0"/>
              </a:rPr>
              <a:t>Oil, Gas and </a:t>
            </a:r>
            <a:r>
              <a:rPr lang="en-US" sz="1250" dirty="0">
                <a:latin typeface="Century Gothic" pitchFamily="34" charset="0"/>
                <a:cs typeface="Arial" charset="0"/>
              </a:rPr>
              <a:t>Mining, Near Production and Associated Services</a:t>
            </a:r>
          </a:p>
          <a:p>
            <a:pPr marL="400050" indent="-228600">
              <a:lnSpc>
                <a:spcPct val="145000"/>
              </a:lnSpc>
              <a:spcAft>
                <a:spcPts val="600"/>
              </a:spcAft>
              <a:buFont typeface="+mj-lt"/>
              <a:buAutoNum type="arabicPeriod"/>
              <a:defRPr/>
            </a:pPr>
            <a:r>
              <a:rPr lang="en-US" sz="1250" b="1" dirty="0">
                <a:latin typeface="Century Gothic" pitchFamily="34" charset="0"/>
                <a:cs typeface="Arial" charset="0"/>
              </a:rPr>
              <a:t>Power</a:t>
            </a:r>
            <a:r>
              <a:rPr lang="en-US" sz="1250" dirty="0">
                <a:latin typeface="Century Gothic" pitchFamily="34" charset="0"/>
                <a:cs typeface="Arial" charset="0"/>
              </a:rPr>
              <a:t>: IPPs, Emergency Power, Gas-to-Power, Coal, </a:t>
            </a:r>
            <a:r>
              <a:rPr lang="en-US" sz="1250" dirty="0" err="1" smtClean="0">
                <a:latin typeface="Century Gothic" pitchFamily="34" charset="0"/>
                <a:cs typeface="Arial" charset="0"/>
              </a:rPr>
              <a:t>Renewables</a:t>
            </a:r>
            <a:r>
              <a:rPr lang="en-US" sz="1250" dirty="0" smtClean="0">
                <a:latin typeface="Century Gothic" pitchFamily="34" charset="0"/>
                <a:cs typeface="Arial" charset="0"/>
              </a:rPr>
              <a:t>, Distribution</a:t>
            </a:r>
            <a:r>
              <a:rPr lang="en-US" sz="1250" dirty="0" smtClean="0">
                <a:latin typeface="Century Gothic" pitchFamily="34" charset="0"/>
                <a:cs typeface="Arial" charset="0"/>
              </a:rPr>
              <a:t>, Transmission </a:t>
            </a:r>
            <a:endParaRPr lang="en-US" sz="1250" dirty="0">
              <a:latin typeface="Century Gothic" pitchFamily="34" charset="0"/>
              <a:cs typeface="Arial" charset="0"/>
            </a:endParaRPr>
          </a:p>
          <a:p>
            <a:pPr marL="400050" indent="-228600">
              <a:lnSpc>
                <a:spcPct val="145000"/>
              </a:lnSpc>
              <a:spcAft>
                <a:spcPts val="600"/>
              </a:spcAft>
              <a:buFont typeface="+mj-lt"/>
              <a:buAutoNum type="arabicPeriod"/>
              <a:defRPr/>
            </a:pPr>
            <a:r>
              <a:rPr lang="en-US" sz="1250" b="1" dirty="0">
                <a:latin typeface="Century Gothic" pitchFamily="34" charset="0"/>
                <a:cs typeface="Arial" charset="0"/>
              </a:rPr>
              <a:t>Transport Infrastructure</a:t>
            </a:r>
            <a:r>
              <a:rPr lang="en-US" sz="1250" dirty="0">
                <a:latin typeface="Century Gothic" pitchFamily="34" charset="0"/>
                <a:cs typeface="Arial" charset="0"/>
              </a:rPr>
              <a:t>: Roads, Rail Aviation, Ports, Marine, Logistics</a:t>
            </a:r>
          </a:p>
          <a:p>
            <a:pPr marL="400050" indent="-228600">
              <a:lnSpc>
                <a:spcPct val="145000"/>
              </a:lnSpc>
              <a:spcAft>
                <a:spcPts val="600"/>
              </a:spcAft>
              <a:buFont typeface="+mj-lt"/>
              <a:buAutoNum type="arabicPeriod"/>
              <a:defRPr/>
            </a:pPr>
            <a:r>
              <a:rPr lang="en-US" sz="1250" b="1" dirty="0">
                <a:latin typeface="Century Gothic" pitchFamily="34" charset="0"/>
                <a:cs typeface="Arial" charset="0"/>
              </a:rPr>
              <a:t>Heavy Industries</a:t>
            </a:r>
            <a:r>
              <a:rPr lang="en-US" sz="1250" dirty="0">
                <a:latin typeface="Century Gothic" pitchFamily="34" charset="0"/>
                <a:cs typeface="Arial" charset="0"/>
              </a:rPr>
              <a:t>: Fertilizer, Cement, </a:t>
            </a:r>
            <a:r>
              <a:rPr lang="en-US" sz="1250" dirty="0" smtClean="0">
                <a:latin typeface="Century Gothic" pitchFamily="34" charset="0"/>
                <a:cs typeface="Arial" charset="0"/>
              </a:rPr>
              <a:t>Refining, Petrochemicals</a:t>
            </a:r>
            <a:endParaRPr lang="en-US" sz="1250" dirty="0">
              <a:latin typeface="Century Gothic" pitchFamily="34" charset="0"/>
              <a:cs typeface="Arial" charset="0"/>
            </a:endParaRPr>
          </a:p>
          <a:p>
            <a:pPr marL="400050" indent="-228600">
              <a:lnSpc>
                <a:spcPct val="145000"/>
              </a:lnSpc>
              <a:spcAft>
                <a:spcPts val="600"/>
              </a:spcAft>
              <a:buFont typeface="+mj-lt"/>
              <a:buAutoNum type="arabicPeriod"/>
              <a:defRPr/>
            </a:pPr>
            <a:r>
              <a:rPr lang="en-US" sz="1250" b="1" dirty="0">
                <a:latin typeface="Century Gothic" pitchFamily="34" charset="0"/>
                <a:cs typeface="Arial" charset="0"/>
              </a:rPr>
              <a:t>Telecom</a:t>
            </a:r>
            <a:r>
              <a:rPr lang="en-US" sz="1250" dirty="0">
                <a:latin typeface="Century Gothic" pitchFamily="34" charset="0"/>
                <a:cs typeface="Arial" charset="0"/>
              </a:rPr>
              <a:t>: Operators, Infrastructure, </a:t>
            </a:r>
            <a:r>
              <a:rPr lang="en-US" sz="1250" dirty="0" smtClean="0">
                <a:latin typeface="Century Gothic" pitchFamily="34" charset="0"/>
                <a:cs typeface="Arial" charset="0"/>
              </a:rPr>
              <a:t>Shared </a:t>
            </a:r>
            <a:r>
              <a:rPr lang="en-US" sz="1250" dirty="0">
                <a:latin typeface="Century Gothic" pitchFamily="34" charset="0"/>
                <a:cs typeface="Arial" charset="0"/>
              </a:rPr>
              <a:t>Services</a:t>
            </a:r>
          </a:p>
        </p:txBody>
      </p:sp>
      <p:sp>
        <p:nvSpPr>
          <p:cNvPr id="14" name="TextBox 94"/>
          <p:cNvSpPr txBox="1">
            <a:spLocks noChangeArrowheads="1"/>
          </p:cNvSpPr>
          <p:nvPr/>
        </p:nvSpPr>
        <p:spPr bwMode="auto">
          <a:xfrm rot="5400000">
            <a:off x="994616" y="1201864"/>
            <a:ext cx="485926" cy="1253702"/>
          </a:xfrm>
          <a:prstGeom prst="homePlate">
            <a:avLst/>
          </a:prstGeom>
          <a:solidFill>
            <a:srgbClr val="00447C"/>
          </a:solidFill>
          <a:ln w="9525">
            <a:noFill/>
            <a:miter lim="800000"/>
            <a:headEnd/>
            <a:tailEnd/>
          </a:ln>
          <a:effectLst>
            <a:outerShdw blurRad="50800" dist="50800" dir="5400000" algn="ctr" rotWithShape="0">
              <a:schemeClr val="bg1">
                <a:lumMod val="95000"/>
              </a:schemeClr>
            </a:outerShdw>
          </a:effectLst>
        </p:spPr>
        <p:txBody>
          <a:bodyPr vert="vert270"/>
          <a:lstStyle/>
          <a:p>
            <a:pPr algn="ctr">
              <a:defRPr/>
            </a:pPr>
            <a:r>
              <a:rPr lang="en-US" sz="1200" b="1" dirty="0">
                <a:solidFill>
                  <a:schemeClr val="bg1"/>
                </a:solidFill>
                <a:latin typeface="Century Gothic" pitchFamily="34" charset="0"/>
                <a:cs typeface="Arial" charset="0"/>
              </a:rPr>
              <a:t>Priority 3</a:t>
            </a:r>
          </a:p>
        </p:txBody>
      </p:sp>
      <p:sp>
        <p:nvSpPr>
          <p:cNvPr id="15" name="TextBox 94"/>
          <p:cNvSpPr txBox="1">
            <a:spLocks noChangeArrowheads="1"/>
          </p:cNvSpPr>
          <p:nvPr/>
        </p:nvSpPr>
        <p:spPr bwMode="auto">
          <a:xfrm rot="5400000">
            <a:off x="4130034" y="1201864"/>
            <a:ext cx="485926" cy="1253702"/>
          </a:xfrm>
          <a:prstGeom prst="homePlate">
            <a:avLst/>
          </a:prstGeom>
          <a:solidFill>
            <a:srgbClr val="00447C"/>
          </a:solidFill>
          <a:ln w="9525">
            <a:noFill/>
            <a:miter lim="800000"/>
            <a:headEnd/>
            <a:tailEnd/>
          </a:ln>
          <a:effectLst>
            <a:outerShdw blurRad="50800" dist="50800" dir="5400000" algn="ctr" rotWithShape="0">
              <a:schemeClr val="bg1">
                <a:lumMod val="95000"/>
              </a:schemeClr>
            </a:outerShdw>
          </a:effectLst>
        </p:spPr>
        <p:txBody>
          <a:bodyPr vert="vert270"/>
          <a:lstStyle/>
          <a:p>
            <a:pPr algn="ctr">
              <a:defRPr/>
            </a:pPr>
            <a:r>
              <a:rPr lang="en-US" sz="1200" b="1" dirty="0">
                <a:solidFill>
                  <a:schemeClr val="bg1"/>
                </a:solidFill>
                <a:latin typeface="Century Gothic" pitchFamily="34" charset="0"/>
                <a:cs typeface="Arial" charset="0"/>
              </a:rPr>
              <a:t>Priority 1</a:t>
            </a:r>
          </a:p>
        </p:txBody>
      </p:sp>
      <p:sp>
        <p:nvSpPr>
          <p:cNvPr id="16" name="TextBox 94"/>
          <p:cNvSpPr txBox="1">
            <a:spLocks noChangeArrowheads="1"/>
          </p:cNvSpPr>
          <p:nvPr/>
        </p:nvSpPr>
        <p:spPr bwMode="auto">
          <a:xfrm rot="5400000">
            <a:off x="2566252" y="1201864"/>
            <a:ext cx="485926" cy="1253702"/>
          </a:xfrm>
          <a:prstGeom prst="homePlate">
            <a:avLst/>
          </a:prstGeom>
          <a:solidFill>
            <a:srgbClr val="00447C"/>
          </a:solidFill>
          <a:ln w="9525">
            <a:noFill/>
            <a:miter lim="800000"/>
            <a:headEnd/>
            <a:tailEnd/>
          </a:ln>
          <a:effectLst>
            <a:outerShdw blurRad="50800" dist="50800" dir="5400000" algn="ctr" rotWithShape="0">
              <a:schemeClr val="bg1">
                <a:lumMod val="95000"/>
              </a:schemeClr>
            </a:outerShdw>
          </a:effectLst>
        </p:spPr>
        <p:txBody>
          <a:bodyPr vert="vert270"/>
          <a:lstStyle/>
          <a:p>
            <a:pPr algn="ctr">
              <a:defRPr/>
            </a:pPr>
            <a:r>
              <a:rPr lang="en-US" sz="1200" b="1" dirty="0">
                <a:solidFill>
                  <a:schemeClr val="bg1"/>
                </a:solidFill>
                <a:latin typeface="Century Gothic" pitchFamily="34" charset="0"/>
                <a:cs typeface="Arial" charset="0"/>
              </a:rPr>
              <a:t>Priority 2</a:t>
            </a:r>
          </a:p>
        </p:txBody>
      </p:sp>
      <p:sp>
        <p:nvSpPr>
          <p:cNvPr id="17" name="Rectangle 113"/>
          <p:cNvSpPr>
            <a:spLocks noChangeArrowheads="1"/>
          </p:cNvSpPr>
          <p:nvPr/>
        </p:nvSpPr>
        <p:spPr bwMode="auto">
          <a:xfrm>
            <a:off x="3182938" y="2111375"/>
            <a:ext cx="1817687" cy="1519238"/>
          </a:xfrm>
          <a:prstGeom prst="rect">
            <a:avLst/>
          </a:prstGeom>
          <a:solidFill>
            <a:srgbClr val="B4985A"/>
          </a:solidFill>
          <a:ln w="9525" algn="ctr">
            <a:noFill/>
            <a:prstDash val="sysDash"/>
            <a:round/>
            <a:headEnd/>
            <a:tailEnd/>
          </a:ln>
          <a:effectLst>
            <a:outerShdw blurRad="50800" dist="50800" dir="1200000" algn="ctr" rotWithShape="0">
              <a:schemeClr val="bg1">
                <a:lumMod val="85000"/>
              </a:schemeClr>
            </a:outerShdw>
          </a:effectLst>
        </p:spPr>
        <p:txBody>
          <a:bodyPr lIns="0" tIns="0" rIns="0" bIns="0"/>
          <a:lstStyle/>
          <a:p>
            <a:pPr marL="234950" indent="-125413">
              <a:buClr>
                <a:srgbClr val="0070C0"/>
              </a:buClr>
              <a:defRPr/>
            </a:pPr>
            <a:endParaRPr lang="en-US" sz="800" b="1" dirty="0">
              <a:solidFill>
                <a:schemeClr val="bg1"/>
              </a:solidFill>
              <a:latin typeface="Century Gothic" pitchFamily="34" charset="0"/>
              <a:cs typeface="Arial" charset="0"/>
            </a:endParaRPr>
          </a:p>
          <a:p>
            <a:pPr marL="234950" indent="-125413">
              <a:buClr>
                <a:srgbClr val="0070C0"/>
              </a:buClr>
              <a:buFont typeface="Wingdings" pitchFamily="2" charset="2"/>
              <a:buChar char="§"/>
              <a:defRPr/>
            </a:pPr>
            <a:r>
              <a:rPr lang="en-US" sz="1100" b="1" dirty="0">
                <a:solidFill>
                  <a:schemeClr val="bg1"/>
                </a:solidFill>
                <a:latin typeface="Century Gothic" pitchFamily="34" charset="0"/>
                <a:cs typeface="Arial" charset="0"/>
              </a:rPr>
              <a:t>Natural Resources</a:t>
            </a:r>
          </a:p>
          <a:p>
            <a:pPr marL="234950" indent="-125413">
              <a:buClr>
                <a:srgbClr val="0070C0"/>
              </a:buClr>
              <a:defRPr/>
            </a:pPr>
            <a:endParaRPr lang="en-US" sz="700" b="1" dirty="0">
              <a:solidFill>
                <a:schemeClr val="bg1"/>
              </a:solidFill>
              <a:latin typeface="Century Gothic" pitchFamily="34" charset="0"/>
              <a:cs typeface="Arial" charset="0"/>
            </a:endParaRPr>
          </a:p>
          <a:p>
            <a:pPr marL="692150" lvl="1" indent="-125413">
              <a:buClr>
                <a:srgbClr val="0070C0"/>
              </a:buClr>
              <a:buFont typeface="Wingdings" pitchFamily="2" charset="2"/>
              <a:buChar char="§"/>
              <a:defRPr/>
            </a:pPr>
            <a:r>
              <a:rPr lang="en-US" sz="1100" b="1" dirty="0">
                <a:solidFill>
                  <a:schemeClr val="bg1"/>
                </a:solidFill>
                <a:latin typeface="Century Gothic" pitchFamily="34" charset="0"/>
                <a:cs typeface="Arial" charset="0"/>
              </a:rPr>
              <a:t>Telecom</a:t>
            </a:r>
          </a:p>
          <a:p>
            <a:pPr marL="234950" indent="-125413">
              <a:buClr>
                <a:srgbClr val="0070C0"/>
              </a:buClr>
              <a:defRPr/>
            </a:pPr>
            <a:endParaRPr lang="en-US" sz="700" b="1" dirty="0">
              <a:solidFill>
                <a:schemeClr val="bg1"/>
              </a:solidFill>
              <a:latin typeface="Century Gothic" pitchFamily="34" charset="0"/>
              <a:cs typeface="Arial" charset="0"/>
            </a:endParaRPr>
          </a:p>
          <a:p>
            <a:pPr marL="692150" lvl="1" indent="-125413">
              <a:buClr>
                <a:srgbClr val="0070C0"/>
              </a:buClr>
              <a:buFont typeface="Wingdings" pitchFamily="2" charset="2"/>
              <a:buChar char="§"/>
              <a:defRPr/>
            </a:pPr>
            <a:r>
              <a:rPr lang="en-US" sz="1100" b="1" dirty="0">
                <a:solidFill>
                  <a:schemeClr val="bg1"/>
                </a:solidFill>
                <a:latin typeface="Century Gothic" pitchFamily="34" charset="0"/>
                <a:cs typeface="Arial" charset="0"/>
              </a:rPr>
              <a:t>Transport</a:t>
            </a:r>
          </a:p>
          <a:p>
            <a:pPr marL="234950" indent="-125413">
              <a:buClr>
                <a:srgbClr val="0070C0"/>
              </a:buClr>
              <a:defRPr/>
            </a:pPr>
            <a:endParaRPr lang="en-US" sz="700" b="1" dirty="0">
              <a:solidFill>
                <a:schemeClr val="bg1"/>
              </a:solidFill>
              <a:latin typeface="Century Gothic" pitchFamily="34" charset="0"/>
              <a:cs typeface="Arial" charset="0"/>
            </a:endParaRPr>
          </a:p>
          <a:p>
            <a:pPr marL="395288" lvl="1" indent="-125413">
              <a:buClr>
                <a:srgbClr val="0070C0"/>
              </a:buClr>
              <a:buFont typeface="Wingdings" pitchFamily="2" charset="2"/>
              <a:buChar char="§"/>
              <a:defRPr/>
            </a:pPr>
            <a:r>
              <a:rPr lang="en-US" sz="1100" b="1" dirty="0">
                <a:solidFill>
                  <a:schemeClr val="bg1"/>
                </a:solidFill>
                <a:latin typeface="Century Gothic" pitchFamily="34" charset="0"/>
                <a:cs typeface="Arial" charset="0"/>
              </a:rPr>
              <a:t>Heavy Industry</a:t>
            </a:r>
          </a:p>
          <a:p>
            <a:pPr marL="234950" indent="-125413">
              <a:buClr>
                <a:srgbClr val="0070C0"/>
              </a:buClr>
              <a:defRPr/>
            </a:pPr>
            <a:endParaRPr lang="en-US" sz="700" b="1" dirty="0">
              <a:solidFill>
                <a:schemeClr val="bg1"/>
              </a:solidFill>
              <a:latin typeface="Century Gothic" pitchFamily="34" charset="0"/>
              <a:cs typeface="Arial" charset="0"/>
            </a:endParaRPr>
          </a:p>
          <a:p>
            <a:pPr marL="1309688" lvl="2" indent="-125413">
              <a:buClr>
                <a:srgbClr val="0070C0"/>
              </a:buClr>
              <a:buFont typeface="Wingdings" pitchFamily="2" charset="2"/>
              <a:buChar char="§"/>
              <a:defRPr/>
            </a:pPr>
            <a:r>
              <a:rPr lang="en-US" sz="1100" b="1" dirty="0">
                <a:solidFill>
                  <a:schemeClr val="bg1"/>
                </a:solidFill>
                <a:latin typeface="Century Gothic" pitchFamily="34" charset="0"/>
                <a:cs typeface="Arial" charset="0"/>
              </a:rPr>
              <a:t>Power</a:t>
            </a:r>
          </a:p>
        </p:txBody>
      </p:sp>
      <p:cxnSp>
        <p:nvCxnSpPr>
          <p:cNvPr id="6159" name="Straight Connector 17"/>
          <p:cNvCxnSpPr>
            <a:cxnSpLocks noChangeShapeType="1"/>
          </p:cNvCxnSpPr>
          <p:nvPr/>
        </p:nvCxnSpPr>
        <p:spPr bwMode="auto">
          <a:xfrm rot="16200000" flipV="1">
            <a:off x="923131" y="4006057"/>
            <a:ext cx="3805237" cy="0"/>
          </a:xfrm>
          <a:prstGeom prst="line">
            <a:avLst/>
          </a:prstGeom>
          <a:noFill/>
          <a:ln w="9525" algn="ctr">
            <a:solidFill>
              <a:schemeClr val="tx1"/>
            </a:solidFill>
            <a:prstDash val="dash"/>
            <a:round/>
            <a:headEnd/>
            <a:tailEnd/>
          </a:ln>
        </p:spPr>
      </p:cxnSp>
      <p:cxnSp>
        <p:nvCxnSpPr>
          <p:cNvPr id="6160" name="Straight Connector 18"/>
          <p:cNvCxnSpPr>
            <a:cxnSpLocks noChangeShapeType="1"/>
          </p:cNvCxnSpPr>
          <p:nvPr/>
        </p:nvCxnSpPr>
        <p:spPr bwMode="auto">
          <a:xfrm rot="10800000">
            <a:off x="611188" y="4006850"/>
            <a:ext cx="4389437" cy="0"/>
          </a:xfrm>
          <a:prstGeom prst="line">
            <a:avLst/>
          </a:prstGeom>
          <a:noFill/>
          <a:ln w="9525" algn="ctr">
            <a:solidFill>
              <a:schemeClr val="tx1"/>
            </a:solidFill>
            <a:prstDash val="dash"/>
            <a:round/>
            <a:headEnd/>
            <a:tailEnd/>
          </a:ln>
        </p:spPr>
      </p:cxnSp>
      <p:pic>
        <p:nvPicPr>
          <p:cNvPr id="6161" name="Picture 2"/>
          <p:cNvPicPr>
            <a:picLocks noChangeAspect="1" noChangeArrowheads="1"/>
          </p:cNvPicPr>
          <p:nvPr/>
        </p:nvPicPr>
        <p:blipFill>
          <a:blip r:embed="rId2" cstate="print"/>
          <a:srcRect/>
          <a:stretch>
            <a:fillRect/>
          </a:stretch>
        </p:blipFill>
        <p:spPr bwMode="auto">
          <a:xfrm>
            <a:off x="76200" y="76200"/>
            <a:ext cx="8991600" cy="838200"/>
          </a:xfrm>
          <a:prstGeom prst="rect">
            <a:avLst/>
          </a:prstGeom>
          <a:noFill/>
          <a:ln w="9525">
            <a:noFill/>
            <a:miter lim="800000"/>
            <a:headEnd/>
            <a:tailEnd/>
          </a:ln>
        </p:spPr>
      </p:pic>
      <p:sp>
        <p:nvSpPr>
          <p:cNvPr id="6162" name="Title 1"/>
          <p:cNvSpPr>
            <a:spLocks noGrp="1"/>
          </p:cNvSpPr>
          <p:nvPr>
            <p:ph type="title"/>
          </p:nvPr>
        </p:nvSpPr>
        <p:spPr>
          <a:xfrm>
            <a:off x="0" y="152400"/>
            <a:ext cx="7239000" cy="698500"/>
          </a:xfrm>
        </p:spPr>
        <p:txBody>
          <a:bodyPr/>
          <a:lstStyle/>
          <a:p>
            <a:pPr eaLnBrk="1" hangingPunct="1"/>
            <a:r>
              <a:rPr lang="en-US" sz="2600" b="1" dirty="0" smtClean="0">
                <a:latin typeface="Century Gothic" pitchFamily="34" charset="0"/>
              </a:rPr>
              <a:t>Building Expertise in High Impact Sectors</a:t>
            </a:r>
          </a:p>
        </p:txBody>
      </p:sp>
      <p:sp>
        <p:nvSpPr>
          <p:cNvPr id="19" name="Content Placeholder 2"/>
          <p:cNvSpPr>
            <a:spLocks noGrp="1"/>
          </p:cNvSpPr>
          <p:nvPr>
            <p:ph idx="1"/>
          </p:nvPr>
        </p:nvSpPr>
        <p:spPr>
          <a:xfrm>
            <a:off x="304800" y="6172200"/>
            <a:ext cx="8610600" cy="609600"/>
          </a:xfrm>
          <a:solidFill>
            <a:schemeClr val="tx2"/>
          </a:solidFill>
        </p:spPr>
        <p:txBody>
          <a:bodyPr/>
          <a:lstStyle/>
          <a:p>
            <a:pPr algn="ctr">
              <a:buFont typeface="Arial" charset="0"/>
              <a:buNone/>
            </a:pPr>
            <a:r>
              <a:rPr lang="en-US" sz="1500" b="1" dirty="0" smtClean="0">
                <a:solidFill>
                  <a:schemeClr val="bg1"/>
                </a:solidFill>
                <a:latin typeface="Century Gothic" pitchFamily="34" charset="0"/>
              </a:rPr>
              <a:t>Focusing on these few sectors </a:t>
            </a:r>
            <a:r>
              <a:rPr lang="en-US" sz="1500" b="1" dirty="0" smtClean="0">
                <a:solidFill>
                  <a:schemeClr val="bg1"/>
                </a:solidFill>
                <a:latin typeface="Century Gothic" pitchFamily="34" charset="0"/>
              </a:rPr>
              <a:t>where AFC </a:t>
            </a:r>
            <a:r>
              <a:rPr lang="en-US" sz="1500" b="1" dirty="0" smtClean="0">
                <a:solidFill>
                  <a:schemeClr val="bg1"/>
                </a:solidFill>
                <a:latin typeface="Century Gothic" pitchFamily="34" charset="0"/>
              </a:rPr>
              <a:t>can make a significant impact has also allowed us the opportunity to develop expertise in these sectors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6200" y="76200"/>
            <a:ext cx="8991600" cy="1371600"/>
          </a:xfrm>
          <a:prstGeom prst="rect">
            <a:avLst/>
          </a:prstGeom>
          <a:noFill/>
          <a:ln w="9525">
            <a:noFill/>
            <a:miter lim="800000"/>
            <a:headEnd/>
            <a:tailEnd/>
          </a:ln>
        </p:spPr>
      </p:pic>
      <p:sp>
        <p:nvSpPr>
          <p:cNvPr id="3076" name="Title 1"/>
          <p:cNvSpPr>
            <a:spLocks noGrp="1"/>
          </p:cNvSpPr>
          <p:nvPr>
            <p:ph type="title"/>
          </p:nvPr>
        </p:nvSpPr>
        <p:spPr>
          <a:xfrm>
            <a:off x="152400" y="152400"/>
            <a:ext cx="8229600" cy="1066800"/>
          </a:xfrm>
        </p:spPr>
        <p:txBody>
          <a:bodyPr/>
          <a:lstStyle/>
          <a:p>
            <a:pPr eaLnBrk="1" hangingPunct="1"/>
            <a:r>
              <a:rPr lang="en-US" sz="2800" b="1" dirty="0" smtClean="0">
                <a:latin typeface="Century Gothic" pitchFamily="34" charset="0"/>
              </a:rPr>
              <a:t>Outline</a:t>
            </a:r>
          </a:p>
        </p:txBody>
      </p:sp>
      <p:sp>
        <p:nvSpPr>
          <p:cNvPr id="6" name="Slide Number Placeholder 5"/>
          <p:cNvSpPr>
            <a:spLocks noGrp="1"/>
          </p:cNvSpPr>
          <p:nvPr>
            <p:ph type="sldNum" sz="quarter" idx="12"/>
          </p:nvPr>
        </p:nvSpPr>
        <p:spPr/>
        <p:txBody>
          <a:bodyPr/>
          <a:lstStyle/>
          <a:p>
            <a:pPr>
              <a:defRPr/>
            </a:pPr>
            <a:fld id="{EF5A12D3-19EF-4B0C-AAD3-1C300F918902}" type="slidenum">
              <a:rPr lang="en-US" smtClean="0"/>
              <a:pPr>
                <a:defRPr/>
              </a:pPr>
              <a:t>6</a:t>
            </a:fld>
            <a:endParaRPr lang="en-US" dirty="0"/>
          </a:p>
        </p:txBody>
      </p:sp>
      <p:sp>
        <p:nvSpPr>
          <p:cNvPr id="8" name="Rounded Rectangle 7"/>
          <p:cNvSpPr/>
          <p:nvPr/>
        </p:nvSpPr>
        <p:spPr>
          <a:xfrm>
            <a:off x="76200" y="1600200"/>
            <a:ext cx="8763000" cy="838200"/>
          </a:xfrm>
          <a:prstGeom prst="roundRect">
            <a:avLst/>
          </a:prstGeom>
          <a:solidFill>
            <a:schemeClr val="tx2"/>
          </a:solidFill>
          <a:ln>
            <a:solidFill>
              <a:schemeClr val="bg1">
                <a:lumMod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pPr eaLnBrk="1" hangingPunct="1">
              <a:lnSpc>
                <a:spcPct val="200000"/>
              </a:lnSpc>
            </a:pPr>
            <a:r>
              <a:rPr lang="en-US" sz="2000" b="1" dirty="0" smtClean="0">
                <a:solidFill>
                  <a:schemeClr val="bg1"/>
                </a:solidFill>
                <a:latin typeface="Century Gothic" pitchFamily="34" charset="0"/>
              </a:rPr>
              <a:t>Introduction to The Africa Finance Corporation (AFC)</a:t>
            </a:r>
          </a:p>
        </p:txBody>
      </p:sp>
      <p:sp>
        <p:nvSpPr>
          <p:cNvPr id="9" name="Rounded Rectangle 8"/>
          <p:cNvSpPr/>
          <p:nvPr/>
        </p:nvSpPr>
        <p:spPr>
          <a:xfrm>
            <a:off x="76200" y="2743200"/>
            <a:ext cx="8763000" cy="838200"/>
          </a:xfrm>
          <a:prstGeom prst="roundRect">
            <a:avLst/>
          </a:prstGeom>
          <a:solidFill>
            <a:schemeClr val="tx2"/>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eaLnBrk="1" hangingPunct="1">
              <a:lnSpc>
                <a:spcPct val="200000"/>
              </a:lnSpc>
            </a:pPr>
            <a:r>
              <a:rPr lang="en-US" sz="2000" b="1" dirty="0" smtClean="0">
                <a:solidFill>
                  <a:schemeClr val="bg1"/>
                </a:solidFill>
                <a:latin typeface="Century Gothic" pitchFamily="34" charset="0"/>
              </a:rPr>
              <a:t>Advantages &amp; Misconceptions About DFI </a:t>
            </a:r>
            <a:r>
              <a:rPr lang="en-US" sz="2000" b="1" dirty="0" smtClean="0">
                <a:solidFill>
                  <a:schemeClr val="bg1"/>
                </a:solidFill>
                <a:latin typeface="Century Gothic" pitchFamily="34" charset="0"/>
              </a:rPr>
              <a:t>Financing </a:t>
            </a:r>
          </a:p>
        </p:txBody>
      </p:sp>
      <p:sp>
        <p:nvSpPr>
          <p:cNvPr id="14" name="Rounded Rectangle 13"/>
          <p:cNvSpPr/>
          <p:nvPr/>
        </p:nvSpPr>
        <p:spPr>
          <a:xfrm>
            <a:off x="76200" y="4953000"/>
            <a:ext cx="8763000" cy="83820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eaLnBrk="1" hangingPunct="1">
              <a:lnSpc>
                <a:spcPct val="200000"/>
              </a:lnSpc>
            </a:pPr>
            <a:r>
              <a:rPr lang="en-US" sz="2000" b="1" dirty="0" smtClean="0">
                <a:solidFill>
                  <a:schemeClr val="bg1"/>
                </a:solidFill>
                <a:latin typeface="Century Gothic" pitchFamily="34" charset="0"/>
              </a:rPr>
              <a:t>Conclusion</a:t>
            </a:r>
          </a:p>
        </p:txBody>
      </p:sp>
      <p:sp>
        <p:nvSpPr>
          <p:cNvPr id="10" name="Rounded Rectangle 9"/>
          <p:cNvSpPr/>
          <p:nvPr/>
        </p:nvSpPr>
        <p:spPr>
          <a:xfrm>
            <a:off x="76200" y="3810000"/>
            <a:ext cx="8763000" cy="83820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nSpc>
                <a:spcPct val="200000"/>
              </a:lnSpc>
            </a:pPr>
            <a:r>
              <a:rPr lang="en-US" sz="2000" b="1" dirty="0" smtClean="0">
                <a:solidFill>
                  <a:schemeClr val="bg1"/>
                </a:solidFill>
                <a:latin typeface="Century Gothic" pitchFamily="34" charset="0"/>
              </a:rPr>
              <a:t>Raising Funds From DFIs: Risks, Process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52400" y="1143000"/>
            <a:ext cx="8686800" cy="5181600"/>
          </a:xfrm>
        </p:spPr>
        <p:txBody>
          <a:bodyPr>
            <a:noAutofit/>
          </a:bodyPr>
          <a:lstStyle/>
          <a:p>
            <a:pPr marL="450850" indent="-450850" eaLnBrk="1" hangingPunct="1">
              <a:lnSpc>
                <a:spcPct val="125000"/>
              </a:lnSpc>
              <a:spcBef>
                <a:spcPts val="1200"/>
              </a:spcBef>
              <a:spcAft>
                <a:spcPts val="0"/>
              </a:spcAft>
              <a:buClr>
                <a:schemeClr val="tx2"/>
              </a:buClr>
              <a:buFont typeface="Wingdings" pitchFamily="2" charset="2"/>
              <a:buChar char="§"/>
              <a:defRPr/>
            </a:pPr>
            <a:r>
              <a:rPr lang="en-US" sz="1500" dirty="0" smtClean="0">
                <a:latin typeface="Century Gothic" pitchFamily="34" charset="0"/>
              </a:rPr>
              <a:t>From a policy perspective, DFIs are able to </a:t>
            </a:r>
            <a:r>
              <a:rPr lang="en-US" sz="1500" b="1" dirty="0" smtClean="0">
                <a:latin typeface="Century Gothic" pitchFamily="34" charset="0"/>
              </a:rPr>
              <a:t>influence project selection and design </a:t>
            </a:r>
            <a:r>
              <a:rPr lang="en-US" sz="1500" dirty="0" smtClean="0">
                <a:latin typeface="Century Gothic" pitchFamily="34" charset="0"/>
              </a:rPr>
              <a:t>to boost  economic growth. </a:t>
            </a:r>
            <a:r>
              <a:rPr lang="en-US" sz="1500" dirty="0" err="1" smtClean="0">
                <a:latin typeface="Century Gothic" pitchFamily="34" charset="0"/>
              </a:rPr>
              <a:t>E.g</a:t>
            </a:r>
            <a:r>
              <a:rPr lang="en-US" sz="1500" dirty="0" smtClean="0">
                <a:latin typeface="Century Gothic" pitchFamily="34" charset="0"/>
              </a:rPr>
              <a:t>, they tend to select infrastructure projects that relieve bottlenecks </a:t>
            </a:r>
          </a:p>
          <a:p>
            <a:pPr marL="450850" indent="-450850" eaLnBrk="1" hangingPunct="1">
              <a:lnSpc>
                <a:spcPct val="125000"/>
              </a:lnSpc>
              <a:spcBef>
                <a:spcPts val="1200"/>
              </a:spcBef>
              <a:spcAft>
                <a:spcPts val="0"/>
              </a:spcAft>
              <a:buClr>
                <a:schemeClr val="tx2"/>
              </a:buClr>
              <a:buFont typeface="Wingdings" pitchFamily="2" charset="2"/>
              <a:buChar char="§"/>
              <a:defRPr/>
            </a:pPr>
            <a:r>
              <a:rPr lang="en-US" sz="1500" dirty="0" smtClean="0">
                <a:latin typeface="Century Gothic" pitchFamily="34" charset="0"/>
              </a:rPr>
              <a:t>Usually act as </a:t>
            </a:r>
            <a:r>
              <a:rPr lang="en-US" sz="1500" b="1" dirty="0" smtClean="0">
                <a:latin typeface="Century Gothic" pitchFamily="34" charset="0"/>
              </a:rPr>
              <a:t>catalysts for growth and development </a:t>
            </a:r>
            <a:r>
              <a:rPr lang="en-US" sz="1500" dirty="0" smtClean="0">
                <a:latin typeface="Century Gothic" pitchFamily="34" charset="0"/>
              </a:rPr>
              <a:t>by mobilizing private and public sources of finance into infrastructure projects </a:t>
            </a:r>
          </a:p>
          <a:p>
            <a:pPr marL="450850" indent="-450850" eaLnBrk="1" hangingPunct="1">
              <a:lnSpc>
                <a:spcPct val="125000"/>
              </a:lnSpc>
              <a:spcBef>
                <a:spcPts val="1200"/>
              </a:spcBef>
              <a:spcAft>
                <a:spcPts val="0"/>
              </a:spcAft>
              <a:buClr>
                <a:schemeClr val="tx2"/>
              </a:buClr>
              <a:buFont typeface="Wingdings" pitchFamily="2" charset="2"/>
              <a:buChar char="§"/>
              <a:defRPr/>
            </a:pPr>
            <a:r>
              <a:rPr lang="en-US" sz="1500" dirty="0" smtClean="0">
                <a:latin typeface="Century Gothic" pitchFamily="34" charset="0"/>
              </a:rPr>
              <a:t>DFIs </a:t>
            </a:r>
            <a:r>
              <a:rPr lang="en-US" sz="1500" b="1" dirty="0" smtClean="0">
                <a:latin typeface="Century Gothic" pitchFamily="34" charset="0"/>
              </a:rPr>
              <a:t>invest where commercial investors/banks would typically not</a:t>
            </a:r>
            <a:r>
              <a:rPr lang="en-US" sz="1500" dirty="0" smtClean="0">
                <a:latin typeface="Century Gothic" pitchFamily="34" charset="0"/>
              </a:rPr>
              <a:t>: </a:t>
            </a:r>
          </a:p>
          <a:p>
            <a:pPr marL="1078457" lvl="1" indent="-450850" eaLnBrk="1" hangingPunct="1">
              <a:lnSpc>
                <a:spcPct val="125000"/>
              </a:lnSpc>
              <a:spcBef>
                <a:spcPts val="1200"/>
              </a:spcBef>
              <a:spcAft>
                <a:spcPts val="0"/>
              </a:spcAft>
              <a:buClr>
                <a:schemeClr val="tx2"/>
              </a:buClr>
              <a:buFont typeface="Wingdings" pitchFamily="2" charset="2"/>
              <a:buChar char="§"/>
              <a:defRPr/>
            </a:pPr>
            <a:r>
              <a:rPr lang="en-US" sz="1500" dirty="0" smtClean="0">
                <a:latin typeface="Century Gothic" pitchFamily="34" charset="0"/>
              </a:rPr>
              <a:t>Long </a:t>
            </a:r>
            <a:r>
              <a:rPr lang="en-US" sz="1500" dirty="0" err="1" smtClean="0">
                <a:latin typeface="Century Gothic" pitchFamily="34" charset="0"/>
              </a:rPr>
              <a:t>tenored</a:t>
            </a:r>
            <a:r>
              <a:rPr lang="en-US" sz="1500" dirty="0" smtClean="0">
                <a:latin typeface="Century Gothic" pitchFamily="34" charset="0"/>
              </a:rPr>
              <a:t> financing </a:t>
            </a:r>
          </a:p>
          <a:p>
            <a:pPr marL="1078457" lvl="1" indent="-450850" eaLnBrk="1" hangingPunct="1">
              <a:lnSpc>
                <a:spcPct val="125000"/>
              </a:lnSpc>
              <a:spcBef>
                <a:spcPts val="1200"/>
              </a:spcBef>
              <a:spcAft>
                <a:spcPts val="0"/>
              </a:spcAft>
              <a:buClr>
                <a:schemeClr val="tx2"/>
              </a:buClr>
              <a:buFont typeface="Wingdings" pitchFamily="2" charset="2"/>
              <a:buChar char="§"/>
              <a:defRPr/>
            </a:pPr>
            <a:r>
              <a:rPr lang="en-US" sz="1500" dirty="0" smtClean="0">
                <a:latin typeface="Century Gothic" pitchFamily="34" charset="0"/>
              </a:rPr>
              <a:t>Unique product offering: debt, equity, mezzanine, credit risk insurance, political risk insurance and payment guarantees</a:t>
            </a:r>
          </a:p>
          <a:p>
            <a:pPr marL="1078457" lvl="1" indent="-450850" eaLnBrk="1" hangingPunct="1">
              <a:lnSpc>
                <a:spcPct val="125000"/>
              </a:lnSpc>
              <a:spcBef>
                <a:spcPts val="1200"/>
              </a:spcBef>
              <a:spcAft>
                <a:spcPts val="0"/>
              </a:spcAft>
              <a:buClr>
                <a:schemeClr val="tx2"/>
              </a:buClr>
              <a:buFont typeface="Wingdings" pitchFamily="2" charset="2"/>
              <a:buChar char="§"/>
              <a:defRPr/>
            </a:pPr>
            <a:r>
              <a:rPr lang="en-US" sz="1500" dirty="0" smtClean="0">
                <a:latin typeface="Century Gothic" pitchFamily="34" charset="0"/>
              </a:rPr>
              <a:t>Entry into new markets: E.g. new investments in post war conflict countries </a:t>
            </a:r>
          </a:p>
          <a:p>
            <a:pPr marL="450850" indent="-450850" eaLnBrk="1" hangingPunct="1">
              <a:lnSpc>
                <a:spcPct val="125000"/>
              </a:lnSpc>
              <a:spcBef>
                <a:spcPts val="1200"/>
              </a:spcBef>
              <a:spcAft>
                <a:spcPts val="0"/>
              </a:spcAft>
              <a:buClr>
                <a:schemeClr val="tx2"/>
              </a:buClr>
              <a:buFont typeface="Wingdings" pitchFamily="2" charset="2"/>
              <a:buChar char="§"/>
              <a:defRPr/>
            </a:pPr>
            <a:r>
              <a:rPr lang="en-US" sz="1500" dirty="0" smtClean="0">
                <a:latin typeface="Century Gothic" pitchFamily="34" charset="0"/>
              </a:rPr>
              <a:t>DFIs </a:t>
            </a:r>
            <a:r>
              <a:rPr lang="en-US" sz="1500" b="1" dirty="0" smtClean="0">
                <a:latin typeface="Century Gothic" pitchFamily="34" charset="0"/>
              </a:rPr>
              <a:t>invest on a sustainable basis</a:t>
            </a:r>
            <a:r>
              <a:rPr lang="en-US" sz="1500" dirty="0" smtClean="0">
                <a:latin typeface="Century Gothic" pitchFamily="34" charset="0"/>
              </a:rPr>
              <a:t>: Environmentally, socially and financially sustainable </a:t>
            </a:r>
            <a:r>
              <a:rPr lang="en-US" sz="1500" dirty="0" smtClean="0">
                <a:latin typeface="Century Gothic" pitchFamily="34" charset="0"/>
              </a:rPr>
              <a:t>investing</a:t>
            </a:r>
          </a:p>
          <a:p>
            <a:pPr marL="450850" indent="-450850" eaLnBrk="1" hangingPunct="1">
              <a:lnSpc>
                <a:spcPct val="125000"/>
              </a:lnSpc>
              <a:spcBef>
                <a:spcPts val="1200"/>
              </a:spcBef>
              <a:spcAft>
                <a:spcPts val="0"/>
              </a:spcAft>
              <a:buClr>
                <a:schemeClr val="tx2"/>
              </a:buClr>
              <a:buFont typeface="Wingdings" pitchFamily="2" charset="2"/>
              <a:buChar char="§"/>
              <a:defRPr/>
            </a:pPr>
            <a:r>
              <a:rPr lang="en-US" sz="1500" dirty="0" smtClean="0">
                <a:latin typeface="Century Gothic" pitchFamily="34" charset="0"/>
              </a:rPr>
              <a:t>DFIs typically </a:t>
            </a:r>
            <a:r>
              <a:rPr lang="en-US" sz="1500" b="1" dirty="0" smtClean="0">
                <a:latin typeface="Century Gothic" pitchFamily="34" charset="0"/>
              </a:rPr>
              <a:t>have high levels of liquidity and risk appetite</a:t>
            </a:r>
            <a:r>
              <a:rPr lang="en-US" sz="1500" dirty="0" smtClean="0">
                <a:latin typeface="Century Gothic" pitchFamily="34" charset="0"/>
              </a:rPr>
              <a:t>, and can usually </a:t>
            </a:r>
            <a:r>
              <a:rPr lang="en-US" sz="1500" b="1" dirty="0" smtClean="0">
                <a:latin typeface="Century Gothic" pitchFamily="34" charset="0"/>
              </a:rPr>
              <a:t>write large </a:t>
            </a:r>
            <a:r>
              <a:rPr lang="en-US" sz="1500" b="1" dirty="0" err="1" smtClean="0">
                <a:latin typeface="Century Gothic" pitchFamily="34" charset="0"/>
              </a:rPr>
              <a:t>cheques</a:t>
            </a:r>
            <a:endParaRPr lang="en-US" sz="1500" b="1" dirty="0" smtClean="0">
              <a:latin typeface="Century Gothic" pitchFamily="34" charset="0"/>
            </a:endParaRPr>
          </a:p>
          <a:p>
            <a:pPr marL="450850" indent="-450850" eaLnBrk="1" hangingPunct="1">
              <a:lnSpc>
                <a:spcPct val="125000"/>
              </a:lnSpc>
              <a:spcBef>
                <a:spcPts val="1200"/>
              </a:spcBef>
              <a:spcAft>
                <a:spcPts val="0"/>
              </a:spcAft>
              <a:buClr>
                <a:schemeClr val="tx2"/>
              </a:buClr>
              <a:buFont typeface="Wingdings" pitchFamily="2" charset="2"/>
              <a:buChar char="§"/>
              <a:defRPr/>
            </a:pPr>
            <a:endParaRPr lang="en-US" sz="1500" dirty="0" smtClean="0">
              <a:latin typeface="Century Gothic" pitchFamily="34" charset="0"/>
            </a:endParaRPr>
          </a:p>
          <a:p>
            <a:pPr marL="450850" indent="-450850" eaLnBrk="1" hangingPunct="1">
              <a:lnSpc>
                <a:spcPct val="125000"/>
              </a:lnSpc>
              <a:spcBef>
                <a:spcPts val="1200"/>
              </a:spcBef>
              <a:spcAft>
                <a:spcPts val="0"/>
              </a:spcAft>
              <a:buClr>
                <a:schemeClr val="tx2"/>
              </a:buClr>
              <a:buFont typeface="Wingdings" pitchFamily="2" charset="2"/>
              <a:buChar char="§"/>
              <a:defRPr/>
            </a:pPr>
            <a:endParaRPr lang="en-US" sz="1500" dirty="0" smtClean="0">
              <a:latin typeface="Century Gothic" pitchFamily="34" charset="0"/>
            </a:endParaRPr>
          </a:p>
          <a:p>
            <a:pPr marL="450850" lvl="0" indent="-450850" eaLnBrk="1" hangingPunct="1">
              <a:lnSpc>
                <a:spcPct val="125000"/>
              </a:lnSpc>
              <a:spcBef>
                <a:spcPts val="1200"/>
              </a:spcBef>
              <a:spcAft>
                <a:spcPts val="0"/>
              </a:spcAft>
              <a:buClr>
                <a:schemeClr val="tx2"/>
              </a:buClr>
              <a:buFont typeface="Wingdings" pitchFamily="2" charset="2"/>
              <a:buChar char="§"/>
              <a:defRPr/>
            </a:pPr>
            <a:endParaRPr lang="en-US" sz="1500" dirty="0" smtClean="0">
              <a:solidFill>
                <a:schemeClr val="dk1"/>
              </a:solidFill>
              <a:latin typeface="Century Gothic" pitchFamily="34" charset="0"/>
              <a:cs typeface="+mn-cs"/>
            </a:endParaRPr>
          </a:p>
        </p:txBody>
      </p:sp>
      <p:sp>
        <p:nvSpPr>
          <p:cNvPr id="5" name="Slide Number Placeholder 4"/>
          <p:cNvSpPr>
            <a:spLocks noGrp="1"/>
          </p:cNvSpPr>
          <p:nvPr>
            <p:ph type="sldNum" sz="quarter" idx="16"/>
          </p:nvPr>
        </p:nvSpPr>
        <p:spPr/>
        <p:txBody>
          <a:bodyPr/>
          <a:lstStyle/>
          <a:p>
            <a:pPr>
              <a:defRPr/>
            </a:pPr>
            <a:r>
              <a:rPr lang="en-US" smtClean="0"/>
              <a:t>PAGE </a:t>
            </a:r>
            <a:fld id="{4F84272C-B1FB-4E7F-AFF7-51EFBB083E32}" type="slidenum">
              <a:rPr lang="en-US" b="1" smtClean="0">
                <a:solidFill>
                  <a:srgbClr val="1D3262"/>
                </a:solidFill>
              </a:rPr>
              <a:pPr>
                <a:defRPr/>
              </a:pPr>
              <a:t>7</a:t>
            </a:fld>
            <a:endParaRPr lang="en-US" b="1">
              <a:solidFill>
                <a:srgbClr val="1D3262"/>
              </a:solidFill>
            </a:endParaRPr>
          </a:p>
        </p:txBody>
      </p:sp>
      <p:sp>
        <p:nvSpPr>
          <p:cNvPr id="7" name="Text Placeholder 1"/>
          <p:cNvSpPr txBox="1">
            <a:spLocks/>
          </p:cNvSpPr>
          <p:nvPr/>
        </p:nvSpPr>
        <p:spPr bwMode="gray">
          <a:xfrm>
            <a:off x="533400" y="305568"/>
            <a:ext cx="7287495" cy="532632"/>
          </a:xfrm>
          <a:prstGeom prst="rect">
            <a:avLst/>
          </a:prstGeom>
          <a:noFill/>
          <a:ln w="9525">
            <a:noFill/>
            <a:miter lim="800000"/>
            <a:headEnd/>
            <a:tailEnd/>
          </a:ln>
        </p:spPr>
        <p:txBody>
          <a:bodyPr vert="horz" wrap="square" lIns="88583" tIns="44292" rIns="88583" bIns="44292" numCol="1" anchor="t" anchorCtr="0" compatLnSpc="1">
            <a:prstTxWarp prst="textNoShape">
              <a:avLst/>
            </a:prstTxWarp>
            <a:noAutofit/>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2600" b="1" i="0" u="none" strike="noStrike" kern="1200" cap="none" spc="0" normalizeH="0" baseline="0" noProof="0" dirty="0" smtClean="0">
                <a:ln>
                  <a:noFill/>
                </a:ln>
                <a:solidFill>
                  <a:schemeClr val="tx1"/>
                </a:solidFill>
                <a:effectLst/>
                <a:uLnTx/>
                <a:uFillTx/>
                <a:latin typeface="Century Gothic" pitchFamily="34" charset="0"/>
                <a:ea typeface="+mn-ea"/>
                <a:cs typeface="Arial" pitchFamily="34" charset="0"/>
              </a:rPr>
              <a:t>Advantages</a:t>
            </a:r>
            <a:r>
              <a:rPr kumimoji="0" lang="en-US" sz="2600" b="1" i="0" u="none" strike="noStrike" kern="1200" cap="none" spc="0" normalizeH="0" noProof="0" dirty="0" smtClean="0">
                <a:ln>
                  <a:noFill/>
                </a:ln>
                <a:solidFill>
                  <a:schemeClr val="tx1"/>
                </a:solidFill>
                <a:effectLst/>
                <a:uLnTx/>
                <a:uFillTx/>
                <a:latin typeface="Century Gothic" pitchFamily="34" charset="0"/>
                <a:ea typeface="+mn-ea"/>
                <a:cs typeface="Arial" pitchFamily="34" charset="0"/>
              </a:rPr>
              <a:t> of </a:t>
            </a:r>
            <a:r>
              <a:rPr kumimoji="0" lang="en-US" sz="2600" b="1" i="0" u="none" strike="noStrike" kern="1200" cap="none" spc="0" normalizeH="0" baseline="0" noProof="0" dirty="0" smtClean="0">
                <a:ln>
                  <a:noFill/>
                </a:ln>
                <a:solidFill>
                  <a:schemeClr val="tx1"/>
                </a:solidFill>
                <a:effectLst/>
                <a:uLnTx/>
                <a:uFillTx/>
                <a:latin typeface="Century Gothic" pitchFamily="34" charset="0"/>
                <a:ea typeface="+mn-ea"/>
                <a:cs typeface="Arial" pitchFamily="34" charset="0"/>
              </a:rPr>
              <a:t>DFI </a:t>
            </a:r>
            <a:r>
              <a:rPr kumimoji="0" lang="en-US" sz="2600" b="1" i="0" u="none" strike="noStrike" kern="1200" cap="none" spc="0" normalizeH="0" baseline="0" noProof="0" dirty="0" smtClean="0">
                <a:ln>
                  <a:noFill/>
                </a:ln>
                <a:solidFill>
                  <a:schemeClr val="tx1"/>
                </a:solidFill>
                <a:effectLst/>
                <a:uLnTx/>
                <a:uFillTx/>
                <a:latin typeface="Century Gothic" pitchFamily="34" charset="0"/>
                <a:ea typeface="+mn-ea"/>
                <a:cs typeface="Arial" pitchFamily="34" charset="0"/>
              </a:rPr>
              <a:t>Financing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52400" y="1143000"/>
            <a:ext cx="8686800" cy="5181600"/>
          </a:xfrm>
        </p:spPr>
        <p:txBody>
          <a:bodyPr>
            <a:noAutofit/>
          </a:bodyPr>
          <a:lstStyle/>
          <a:p>
            <a:pPr marL="450850" indent="-450850" eaLnBrk="1" hangingPunct="1">
              <a:lnSpc>
                <a:spcPct val="150000"/>
              </a:lnSpc>
              <a:spcBef>
                <a:spcPts val="1200"/>
              </a:spcBef>
              <a:spcAft>
                <a:spcPts val="0"/>
              </a:spcAft>
              <a:buClr>
                <a:schemeClr val="tx2"/>
              </a:buClr>
              <a:buFont typeface="Wingdings" pitchFamily="2" charset="2"/>
              <a:buChar char="§"/>
              <a:defRPr/>
            </a:pPr>
            <a:r>
              <a:rPr lang="en-US" sz="1500" b="1" dirty="0" smtClean="0">
                <a:latin typeface="Century Gothic" pitchFamily="34" charset="0"/>
              </a:rPr>
              <a:t>DFI financing requires a different approach to conventional sources of funding</a:t>
            </a:r>
            <a:r>
              <a:rPr lang="en-US" sz="1500" dirty="0" smtClean="0">
                <a:latin typeface="Century Gothic" pitchFamily="34" charset="0"/>
              </a:rPr>
              <a:t>: Not very true as DFIs adopt the same principles of finance especially as most projects are done on a non-recourse (project finance) basis</a:t>
            </a:r>
          </a:p>
          <a:p>
            <a:pPr marL="450850" indent="-450850" eaLnBrk="1" hangingPunct="1">
              <a:lnSpc>
                <a:spcPct val="150000"/>
              </a:lnSpc>
              <a:spcBef>
                <a:spcPts val="1200"/>
              </a:spcBef>
              <a:spcAft>
                <a:spcPts val="0"/>
              </a:spcAft>
              <a:buClr>
                <a:schemeClr val="tx2"/>
              </a:buClr>
              <a:buFont typeface="Wingdings" pitchFamily="2" charset="2"/>
              <a:buChar char="§"/>
              <a:defRPr/>
            </a:pPr>
            <a:r>
              <a:rPr lang="en-US" sz="1500" b="1" dirty="0" smtClean="0">
                <a:latin typeface="Century Gothic" pitchFamily="34" charset="0"/>
              </a:rPr>
              <a:t>Complex, cumbersome and bureaucratic</a:t>
            </a:r>
            <a:r>
              <a:rPr lang="en-US" sz="1500" dirty="0" smtClean="0">
                <a:latin typeface="Century Gothic" pitchFamily="34" charset="0"/>
              </a:rPr>
              <a:t>: This may be true given the level of detail and analysis that is required. Nevertheless, AFC prides </a:t>
            </a:r>
            <a:r>
              <a:rPr lang="en-US" sz="1500" dirty="0" smtClean="0">
                <a:latin typeface="Century Gothic" pitchFamily="34" charset="0"/>
              </a:rPr>
              <a:t>itself, </a:t>
            </a:r>
            <a:r>
              <a:rPr lang="en-US" sz="1500" dirty="0" smtClean="0">
                <a:latin typeface="Century Gothic" pitchFamily="34" charset="0"/>
              </a:rPr>
              <a:t>amongst a few other </a:t>
            </a:r>
            <a:r>
              <a:rPr lang="en-US" sz="1500" dirty="0" smtClean="0">
                <a:latin typeface="Century Gothic" pitchFamily="34" charset="0"/>
              </a:rPr>
              <a:t>DFIs, </a:t>
            </a:r>
            <a:r>
              <a:rPr lang="en-US" sz="1500" dirty="0" smtClean="0">
                <a:latin typeface="Century Gothic" pitchFamily="34" charset="0"/>
              </a:rPr>
              <a:t>as a more nibble and responsive DFI. </a:t>
            </a:r>
          </a:p>
          <a:p>
            <a:pPr marL="450850" indent="-450850" eaLnBrk="1" hangingPunct="1">
              <a:lnSpc>
                <a:spcPct val="150000"/>
              </a:lnSpc>
              <a:spcBef>
                <a:spcPts val="1200"/>
              </a:spcBef>
              <a:spcAft>
                <a:spcPts val="0"/>
              </a:spcAft>
              <a:buClr>
                <a:schemeClr val="tx2"/>
              </a:buClr>
              <a:buFont typeface="Wingdings" pitchFamily="2" charset="2"/>
              <a:buChar char="§"/>
              <a:defRPr/>
            </a:pPr>
            <a:r>
              <a:rPr lang="en-US" sz="1500" b="1" dirty="0" smtClean="0">
                <a:latin typeface="Century Gothic" pitchFamily="34" charset="0"/>
              </a:rPr>
              <a:t>Cheap source of financing</a:t>
            </a:r>
            <a:r>
              <a:rPr lang="en-US" sz="1500" dirty="0" smtClean="0">
                <a:latin typeface="Century Gothic" pitchFamily="34" charset="0"/>
              </a:rPr>
              <a:t>: This is relative and usually depends on the underlying objective of the  DFI and how their balance sheet is being funded. Those with sovereign sources (contributions from member states) or high credit ratings could boast of being cheaper </a:t>
            </a:r>
          </a:p>
          <a:p>
            <a:pPr marL="450850" indent="-450850" eaLnBrk="1" hangingPunct="1">
              <a:lnSpc>
                <a:spcPct val="150000"/>
              </a:lnSpc>
              <a:spcBef>
                <a:spcPts val="1200"/>
              </a:spcBef>
              <a:spcAft>
                <a:spcPts val="0"/>
              </a:spcAft>
              <a:buClr>
                <a:schemeClr val="tx2"/>
              </a:buClr>
              <a:buFont typeface="Wingdings" pitchFamily="2" charset="2"/>
              <a:buChar char="§"/>
              <a:defRPr/>
            </a:pPr>
            <a:r>
              <a:rPr lang="en-US" sz="1500" b="1" dirty="0" smtClean="0">
                <a:latin typeface="Century Gothic" pitchFamily="34" charset="0"/>
              </a:rPr>
              <a:t>Not flexible and adopt standard financing models:</a:t>
            </a:r>
            <a:r>
              <a:rPr lang="en-US" sz="1500" dirty="0" smtClean="0">
                <a:latin typeface="Century Gothic" pitchFamily="34" charset="0"/>
              </a:rPr>
              <a:t> Not very true (except in some few cases), DFIs by their nature and products they offer (debt, equity, mezzanine) and long financing tenors tend to be more flexible and could be of value</a:t>
            </a:r>
            <a:endParaRPr lang="en-US" sz="1500" b="1" dirty="0" smtClean="0">
              <a:latin typeface="Century Gothic" pitchFamily="34" charset="0"/>
            </a:endParaRPr>
          </a:p>
          <a:p>
            <a:pPr marL="450850" indent="-450850" eaLnBrk="1" hangingPunct="1">
              <a:lnSpc>
                <a:spcPct val="125000"/>
              </a:lnSpc>
              <a:spcBef>
                <a:spcPts val="1200"/>
              </a:spcBef>
              <a:spcAft>
                <a:spcPts val="0"/>
              </a:spcAft>
              <a:buClr>
                <a:schemeClr val="tx2"/>
              </a:buClr>
              <a:buFont typeface="Wingdings" pitchFamily="2" charset="2"/>
              <a:buChar char="§"/>
              <a:defRPr/>
            </a:pPr>
            <a:endParaRPr lang="en-US" sz="1400" dirty="0" smtClean="0">
              <a:latin typeface="Century Gothic" pitchFamily="34" charset="0"/>
            </a:endParaRPr>
          </a:p>
          <a:p>
            <a:pPr marL="450850" lvl="0" indent="-450850" eaLnBrk="1" hangingPunct="1">
              <a:lnSpc>
                <a:spcPct val="125000"/>
              </a:lnSpc>
              <a:spcBef>
                <a:spcPts val="1200"/>
              </a:spcBef>
              <a:spcAft>
                <a:spcPts val="0"/>
              </a:spcAft>
              <a:buClr>
                <a:schemeClr val="tx2"/>
              </a:buClr>
              <a:buFont typeface="Wingdings" pitchFamily="2" charset="2"/>
              <a:buChar char="§"/>
              <a:defRPr/>
            </a:pPr>
            <a:endParaRPr lang="en-US" sz="1400" dirty="0" smtClean="0">
              <a:solidFill>
                <a:schemeClr val="dk1"/>
              </a:solidFill>
              <a:latin typeface="Century Gothic" pitchFamily="34" charset="0"/>
              <a:cs typeface="+mn-cs"/>
            </a:endParaRPr>
          </a:p>
        </p:txBody>
      </p:sp>
      <p:sp>
        <p:nvSpPr>
          <p:cNvPr id="5" name="Slide Number Placeholder 4"/>
          <p:cNvSpPr>
            <a:spLocks noGrp="1"/>
          </p:cNvSpPr>
          <p:nvPr>
            <p:ph type="sldNum" sz="quarter" idx="16"/>
          </p:nvPr>
        </p:nvSpPr>
        <p:spPr/>
        <p:txBody>
          <a:bodyPr/>
          <a:lstStyle/>
          <a:p>
            <a:pPr>
              <a:defRPr/>
            </a:pPr>
            <a:r>
              <a:rPr lang="en-US" smtClean="0"/>
              <a:t>PAGE </a:t>
            </a:r>
            <a:fld id="{4F84272C-B1FB-4E7F-AFF7-51EFBB083E32}" type="slidenum">
              <a:rPr lang="en-US" b="1" smtClean="0">
                <a:solidFill>
                  <a:srgbClr val="1D3262"/>
                </a:solidFill>
              </a:rPr>
              <a:pPr>
                <a:defRPr/>
              </a:pPr>
              <a:t>8</a:t>
            </a:fld>
            <a:endParaRPr lang="en-US" b="1">
              <a:solidFill>
                <a:srgbClr val="1D3262"/>
              </a:solidFill>
            </a:endParaRPr>
          </a:p>
        </p:txBody>
      </p:sp>
      <p:sp>
        <p:nvSpPr>
          <p:cNvPr id="7" name="Text Placeholder 1"/>
          <p:cNvSpPr txBox="1">
            <a:spLocks/>
          </p:cNvSpPr>
          <p:nvPr/>
        </p:nvSpPr>
        <p:spPr bwMode="gray">
          <a:xfrm>
            <a:off x="533400" y="305568"/>
            <a:ext cx="7287495" cy="532632"/>
          </a:xfrm>
          <a:prstGeom prst="rect">
            <a:avLst/>
          </a:prstGeom>
          <a:noFill/>
          <a:ln w="9525">
            <a:noFill/>
            <a:miter lim="800000"/>
            <a:headEnd/>
            <a:tailEnd/>
          </a:ln>
        </p:spPr>
        <p:txBody>
          <a:bodyPr vert="horz" wrap="square" lIns="88583" tIns="44292" rIns="88583" bIns="44292" numCol="1" anchor="t" anchorCtr="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600" b="1" i="0" u="none" strike="noStrike" kern="1200" cap="none" spc="0" normalizeH="0" baseline="0" noProof="0" dirty="0" smtClean="0">
                <a:ln>
                  <a:noFill/>
                </a:ln>
                <a:solidFill>
                  <a:schemeClr val="tx1"/>
                </a:solidFill>
                <a:effectLst/>
                <a:uLnTx/>
                <a:uFillTx/>
                <a:latin typeface="Century Gothic" pitchFamily="34" charset="0"/>
                <a:ea typeface="+mn-ea"/>
                <a:cs typeface="Arial" pitchFamily="34" charset="0"/>
              </a:rPr>
              <a:t>Some Misconceptions About DFI Financing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6200" y="76200"/>
            <a:ext cx="8991600" cy="1371600"/>
          </a:xfrm>
          <a:prstGeom prst="rect">
            <a:avLst/>
          </a:prstGeom>
          <a:noFill/>
          <a:ln w="9525">
            <a:noFill/>
            <a:miter lim="800000"/>
            <a:headEnd/>
            <a:tailEnd/>
          </a:ln>
        </p:spPr>
      </p:pic>
      <p:sp>
        <p:nvSpPr>
          <p:cNvPr id="3076" name="Title 1"/>
          <p:cNvSpPr>
            <a:spLocks noGrp="1"/>
          </p:cNvSpPr>
          <p:nvPr>
            <p:ph type="title"/>
          </p:nvPr>
        </p:nvSpPr>
        <p:spPr>
          <a:xfrm>
            <a:off x="152400" y="152400"/>
            <a:ext cx="8229600" cy="1066800"/>
          </a:xfrm>
        </p:spPr>
        <p:txBody>
          <a:bodyPr/>
          <a:lstStyle/>
          <a:p>
            <a:pPr eaLnBrk="1" hangingPunct="1"/>
            <a:r>
              <a:rPr lang="en-US" sz="2800" b="1" dirty="0" smtClean="0">
                <a:latin typeface="Century Gothic" pitchFamily="34" charset="0"/>
              </a:rPr>
              <a:t>Outline</a:t>
            </a:r>
          </a:p>
        </p:txBody>
      </p:sp>
      <p:sp>
        <p:nvSpPr>
          <p:cNvPr id="6" name="Slide Number Placeholder 5"/>
          <p:cNvSpPr>
            <a:spLocks noGrp="1"/>
          </p:cNvSpPr>
          <p:nvPr>
            <p:ph type="sldNum" sz="quarter" idx="12"/>
          </p:nvPr>
        </p:nvSpPr>
        <p:spPr/>
        <p:txBody>
          <a:bodyPr/>
          <a:lstStyle/>
          <a:p>
            <a:pPr>
              <a:defRPr/>
            </a:pPr>
            <a:fld id="{EF5A12D3-19EF-4B0C-AAD3-1C300F918902}" type="slidenum">
              <a:rPr lang="en-US" smtClean="0"/>
              <a:pPr>
                <a:defRPr/>
              </a:pPr>
              <a:t>9</a:t>
            </a:fld>
            <a:endParaRPr lang="en-US" dirty="0"/>
          </a:p>
        </p:txBody>
      </p:sp>
      <p:sp>
        <p:nvSpPr>
          <p:cNvPr id="8" name="Rounded Rectangle 7"/>
          <p:cNvSpPr/>
          <p:nvPr/>
        </p:nvSpPr>
        <p:spPr>
          <a:xfrm>
            <a:off x="76200" y="1600200"/>
            <a:ext cx="8763000" cy="838200"/>
          </a:xfrm>
          <a:prstGeom prst="roundRect">
            <a:avLst/>
          </a:prstGeom>
          <a:solidFill>
            <a:schemeClr val="tx2"/>
          </a:solidFill>
          <a:ln>
            <a:solidFill>
              <a:schemeClr val="bg1">
                <a:lumMod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pPr eaLnBrk="1" hangingPunct="1">
              <a:lnSpc>
                <a:spcPct val="200000"/>
              </a:lnSpc>
            </a:pPr>
            <a:r>
              <a:rPr lang="en-US" sz="2000" b="1" dirty="0" smtClean="0">
                <a:solidFill>
                  <a:schemeClr val="bg1"/>
                </a:solidFill>
                <a:latin typeface="Century Gothic" pitchFamily="34" charset="0"/>
              </a:rPr>
              <a:t>Introduction to The Africa Finance Corporation (AFC)</a:t>
            </a:r>
          </a:p>
        </p:txBody>
      </p:sp>
      <p:sp>
        <p:nvSpPr>
          <p:cNvPr id="9" name="Rounded Rectangle 8"/>
          <p:cNvSpPr/>
          <p:nvPr/>
        </p:nvSpPr>
        <p:spPr>
          <a:xfrm>
            <a:off x="76200" y="2743200"/>
            <a:ext cx="8763000" cy="83820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eaLnBrk="1" hangingPunct="1">
              <a:lnSpc>
                <a:spcPct val="200000"/>
              </a:lnSpc>
            </a:pPr>
            <a:r>
              <a:rPr lang="en-US" sz="2000" b="1" dirty="0" smtClean="0">
                <a:solidFill>
                  <a:schemeClr val="bg1"/>
                </a:solidFill>
                <a:latin typeface="Century Gothic" pitchFamily="34" charset="0"/>
              </a:rPr>
              <a:t>Advantages &amp; Misconceptions About DFI Financing </a:t>
            </a:r>
          </a:p>
        </p:txBody>
      </p:sp>
      <p:sp>
        <p:nvSpPr>
          <p:cNvPr id="14" name="Rounded Rectangle 13"/>
          <p:cNvSpPr/>
          <p:nvPr/>
        </p:nvSpPr>
        <p:spPr>
          <a:xfrm>
            <a:off x="76200" y="4953000"/>
            <a:ext cx="8763000" cy="83820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eaLnBrk="1" hangingPunct="1">
              <a:lnSpc>
                <a:spcPct val="200000"/>
              </a:lnSpc>
            </a:pPr>
            <a:r>
              <a:rPr lang="en-US" sz="2000" b="1" dirty="0" smtClean="0">
                <a:solidFill>
                  <a:schemeClr val="bg1"/>
                </a:solidFill>
                <a:latin typeface="Century Gothic" pitchFamily="34" charset="0"/>
              </a:rPr>
              <a:t>Conclusion </a:t>
            </a:r>
          </a:p>
        </p:txBody>
      </p:sp>
      <p:sp>
        <p:nvSpPr>
          <p:cNvPr id="10" name="Rounded Rectangle 9"/>
          <p:cNvSpPr/>
          <p:nvPr/>
        </p:nvSpPr>
        <p:spPr>
          <a:xfrm>
            <a:off x="76200" y="3810000"/>
            <a:ext cx="8763000" cy="838200"/>
          </a:xfrm>
          <a:prstGeom prst="roundRect">
            <a:avLst/>
          </a:prstGeom>
          <a:solidFill>
            <a:schemeClr val="tx2"/>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nSpc>
                <a:spcPct val="200000"/>
              </a:lnSpc>
            </a:pPr>
            <a:r>
              <a:rPr lang="en-US" sz="2000" b="1" dirty="0" smtClean="0">
                <a:solidFill>
                  <a:schemeClr val="bg1"/>
                </a:solidFill>
                <a:latin typeface="Century Gothic" pitchFamily="34" charset="0"/>
              </a:rPr>
              <a:t>Raising Funds From DFIs: Risks, Process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18866</TotalTime>
  <Words>1580</Words>
  <Application>Microsoft Office PowerPoint</Application>
  <PresentationFormat>On-screen Show (4:3)</PresentationFormat>
  <Paragraphs>390</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Outline</vt:lpstr>
      <vt:lpstr>The Africa Finance Corporation </vt:lpstr>
      <vt:lpstr>Membership &amp; Project Spread</vt:lpstr>
      <vt:lpstr>Building Expertise in High Impact Sectors</vt:lpstr>
      <vt:lpstr>Outline</vt:lpstr>
      <vt:lpstr>Slide 7</vt:lpstr>
      <vt:lpstr>Slide 8</vt:lpstr>
      <vt:lpstr>Outline</vt:lpstr>
      <vt:lpstr>Slide 10</vt:lpstr>
      <vt:lpstr>Slide 11</vt:lpstr>
      <vt:lpstr>Slide 12</vt:lpstr>
      <vt:lpstr>Outline</vt:lpstr>
      <vt:lpstr>Conclusion </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osaruyi.orobosa</dc:creator>
  <cp:lastModifiedBy>osaruyi.orobosa</cp:lastModifiedBy>
  <cp:revision>734</cp:revision>
  <dcterms:created xsi:type="dcterms:W3CDTF">2013-04-20T21:14:08Z</dcterms:created>
  <dcterms:modified xsi:type="dcterms:W3CDTF">2014-06-24T19:40:23Z</dcterms:modified>
</cp:coreProperties>
</file>